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8" r:id="rId2"/>
    <p:sldId id="259" r:id="rId3"/>
    <p:sldId id="260" r:id="rId4"/>
    <p:sldId id="261" r:id="rId5"/>
  </p:sldIdLst>
  <p:sldSz cx="12192000" cy="6858000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72317" autoAdjust="0"/>
  </p:normalViewPr>
  <p:slideViewPr>
    <p:cSldViewPr snapToGrid="0" showGuides="1">
      <p:cViewPr varScale="1">
        <p:scale>
          <a:sx n="45" d="100"/>
          <a:sy n="45" d="100"/>
        </p:scale>
        <p:origin x="34" y="312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 snapToGrid="0">
      <p:cViewPr varScale="1">
        <p:scale>
          <a:sx n="54" d="100"/>
          <a:sy n="54" d="100"/>
        </p:scale>
        <p:origin x="2717" y="77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9032" tIns="49516" rIns="99032" bIns="49516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2" y="0"/>
            <a:ext cx="3078427" cy="513508"/>
          </a:xfrm>
          <a:prstGeom prst="rect">
            <a:avLst/>
          </a:prstGeom>
        </p:spPr>
        <p:txBody>
          <a:bodyPr vert="horz" lIns="99032" tIns="49516" rIns="99032" bIns="49516" rtlCol="0"/>
          <a:lstStyle>
            <a:lvl1pPr algn="r">
              <a:defRPr sz="1300"/>
            </a:lvl1pPr>
          </a:lstStyle>
          <a:p>
            <a:fld id="{4289A092-71A1-453F-98A4-37364107E106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81013" y="1279525"/>
            <a:ext cx="6142037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32" tIns="49516" rIns="99032" bIns="4951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8" y="4925409"/>
            <a:ext cx="5683250" cy="4029879"/>
          </a:xfrm>
          <a:prstGeom prst="rect">
            <a:avLst/>
          </a:prstGeom>
        </p:spPr>
        <p:txBody>
          <a:bodyPr vert="horz" lIns="99032" tIns="49516" rIns="99032" bIns="49516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9032" tIns="49516" rIns="99032" bIns="49516" rtlCol="0" anchor="b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2" y="9721108"/>
            <a:ext cx="3078427" cy="513507"/>
          </a:xfrm>
          <a:prstGeom prst="rect">
            <a:avLst/>
          </a:prstGeom>
        </p:spPr>
        <p:txBody>
          <a:bodyPr vert="horz" lIns="99032" tIns="49516" rIns="99032" bIns="49516" rtlCol="0" anchor="b"/>
          <a:lstStyle>
            <a:lvl1pPr algn="r">
              <a:defRPr sz="1300"/>
            </a:lvl1pPr>
          </a:lstStyle>
          <a:p>
            <a:fld id="{D1CCD4C5-9C94-417F-BFC3-34D987133C3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02073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CCD4C5-9C94-417F-BFC3-34D987133C3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39180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CCD4C5-9C94-417F-BFC3-34D987133C3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742766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変数</a:t>
            </a:r>
            <a:r>
              <a:rPr kumimoji="1" lang="en-US" altLang="ja-JP" dirty="0"/>
              <a:t>x</a:t>
            </a:r>
            <a:r>
              <a:rPr kumimoji="1" lang="ja-JP" altLang="en-US" dirty="0"/>
              <a:t>に初期値</a:t>
            </a:r>
            <a:r>
              <a:rPr kumimoji="1" lang="en-US" altLang="ja-JP" dirty="0"/>
              <a:t>10</a:t>
            </a:r>
            <a:r>
              <a:rPr kumimoji="1" lang="ja-JP" altLang="en-US" dirty="0"/>
              <a:t>を与えるということは，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/>
              <a:t>var x=10;</a:t>
            </a:r>
          </a:p>
          <a:p>
            <a:endParaRPr kumimoji="1" lang="en-US" altLang="ja-JP" dirty="0"/>
          </a:p>
          <a:p>
            <a:r>
              <a:rPr kumimoji="1" lang="ja-JP" altLang="en-US" dirty="0"/>
              <a:t>ということです。次に，演算子の足し算を使い，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　</a:t>
            </a:r>
            <a:r>
              <a:rPr kumimoji="1" lang="en-US" altLang="ja-JP" dirty="0"/>
              <a:t>x=x+20;</a:t>
            </a:r>
            <a:r>
              <a:rPr kumimoji="1" lang="ja-JP" altLang="en-US" dirty="0"/>
              <a:t>　←　</a:t>
            </a:r>
            <a:r>
              <a:rPr kumimoji="1" lang="en-US" altLang="ja-JP" dirty="0"/>
              <a:t>x</a:t>
            </a:r>
            <a:r>
              <a:rPr kumimoji="1" lang="ja-JP" altLang="en-US" dirty="0"/>
              <a:t>は，</a:t>
            </a:r>
            <a:r>
              <a:rPr kumimoji="1" lang="en-US" altLang="ja-JP" dirty="0"/>
              <a:t>10+20</a:t>
            </a:r>
            <a:r>
              <a:rPr kumimoji="1" lang="ja-JP" altLang="en-US" dirty="0"/>
              <a:t>により</a:t>
            </a:r>
            <a:r>
              <a:rPr kumimoji="1" lang="en-US" altLang="ja-JP" dirty="0"/>
              <a:t>30</a:t>
            </a:r>
            <a:r>
              <a:rPr kumimoji="1" lang="ja-JP" altLang="en-US" dirty="0"/>
              <a:t>になる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とし，</a:t>
            </a:r>
            <a:r>
              <a:rPr kumimoji="1" lang="en-US" altLang="ja-JP" dirty="0"/>
              <a:t>x</a:t>
            </a:r>
            <a:r>
              <a:rPr kumimoji="1" lang="ja-JP" altLang="en-US" dirty="0"/>
              <a:t>を次の形で表示します。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　</a:t>
            </a:r>
            <a:r>
              <a:rPr kumimoji="1" lang="en-US" altLang="ja-JP" dirty="0" err="1"/>
              <a:t>document.write</a:t>
            </a:r>
            <a:r>
              <a:rPr kumimoji="1" lang="en-US" altLang="ja-JP" dirty="0"/>
              <a:t>(“10+20=“+x+”&lt;</a:t>
            </a:r>
            <a:r>
              <a:rPr kumimoji="1" lang="en-US" altLang="ja-JP" dirty="0" err="1"/>
              <a:t>br</a:t>
            </a:r>
            <a:r>
              <a:rPr kumimoji="1" lang="en-US" altLang="ja-JP" dirty="0"/>
              <a:t>&gt;”);</a:t>
            </a:r>
            <a:r>
              <a:rPr kumimoji="1" lang="ja-JP" altLang="en-US" dirty="0"/>
              <a:t>　←　これによって，</a:t>
            </a:r>
            <a:r>
              <a:rPr kumimoji="1" lang="en-US" altLang="ja-JP" dirty="0"/>
              <a:t>10+20=30</a:t>
            </a:r>
            <a:r>
              <a:rPr kumimoji="1" lang="ja-JP" altLang="en-US" dirty="0"/>
              <a:t>と表示されて改行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その上で，</a:t>
            </a:r>
            <a:r>
              <a:rPr kumimoji="1" lang="en-US" altLang="ja-JP" dirty="0"/>
              <a:t>x</a:t>
            </a:r>
            <a:r>
              <a:rPr kumimoji="1" lang="ja-JP" altLang="en-US" dirty="0"/>
              <a:t>を</a:t>
            </a:r>
            <a:r>
              <a:rPr kumimoji="1" lang="en-US" altLang="ja-JP" dirty="0"/>
              <a:t>10</a:t>
            </a:r>
            <a:r>
              <a:rPr kumimoji="1" lang="ja-JP" altLang="en-US" dirty="0"/>
              <a:t>に戻してから，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　</a:t>
            </a:r>
            <a:r>
              <a:rPr kumimoji="1" lang="en-US" altLang="ja-JP" dirty="0"/>
              <a:t>x=10;</a:t>
            </a:r>
            <a:r>
              <a:rPr kumimoji="1" lang="ja-JP" altLang="en-US" dirty="0"/>
              <a:t>　←　</a:t>
            </a:r>
            <a:r>
              <a:rPr kumimoji="1" lang="en-US" altLang="ja-JP" dirty="0"/>
              <a:t>x</a:t>
            </a:r>
            <a:r>
              <a:rPr kumimoji="1" lang="ja-JP" altLang="en-US" dirty="0"/>
              <a:t>を</a:t>
            </a:r>
            <a:r>
              <a:rPr kumimoji="1" lang="en-US" altLang="ja-JP" dirty="0"/>
              <a:t>10</a:t>
            </a:r>
            <a:r>
              <a:rPr kumimoji="1" lang="ja-JP" altLang="en-US" dirty="0"/>
              <a:t>に戻す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　</a:t>
            </a:r>
            <a:r>
              <a:rPr kumimoji="1" lang="en-US" altLang="ja-JP" dirty="0"/>
              <a:t>x=x+30;</a:t>
            </a:r>
            <a:r>
              <a:rPr kumimoji="1" lang="ja-JP" altLang="en-US" dirty="0"/>
              <a:t>　←　</a:t>
            </a:r>
            <a:r>
              <a:rPr kumimoji="1" lang="en-US" altLang="ja-JP" dirty="0"/>
              <a:t>x</a:t>
            </a:r>
            <a:r>
              <a:rPr kumimoji="1" lang="ja-JP" altLang="en-US" dirty="0"/>
              <a:t>は，</a:t>
            </a:r>
            <a:r>
              <a:rPr kumimoji="1" lang="en-US" altLang="ja-JP" dirty="0"/>
              <a:t>10+30</a:t>
            </a:r>
            <a:r>
              <a:rPr kumimoji="1" lang="ja-JP" altLang="en-US" dirty="0"/>
              <a:t>により</a:t>
            </a:r>
            <a:r>
              <a:rPr kumimoji="1" lang="en-US" altLang="ja-JP" dirty="0"/>
              <a:t>40</a:t>
            </a:r>
            <a:r>
              <a:rPr kumimoji="1" lang="ja-JP" altLang="en-US" dirty="0"/>
              <a:t>になる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　</a:t>
            </a:r>
            <a:r>
              <a:rPr kumimoji="1" lang="en-US" altLang="ja-JP" dirty="0" err="1"/>
              <a:t>document.write</a:t>
            </a:r>
            <a:r>
              <a:rPr kumimoji="1" lang="en-US" altLang="ja-JP" dirty="0"/>
              <a:t>(“10+30=“+x);</a:t>
            </a:r>
            <a:r>
              <a:rPr kumimoji="1" lang="ja-JP" altLang="en-US" dirty="0"/>
              <a:t>　←　これによって，</a:t>
            </a:r>
            <a:r>
              <a:rPr kumimoji="1" lang="en-US" altLang="ja-JP" dirty="0"/>
              <a:t>10+30=40</a:t>
            </a:r>
            <a:r>
              <a:rPr kumimoji="1" lang="ja-JP" altLang="en-US" dirty="0"/>
              <a:t>と表示されて改行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以降，同様にプログラミングすればよいわけです。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1CCD4C5-9C94-417F-BFC3-34D987133C39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490685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代入演算子ということで，「</a:t>
            </a:r>
            <a:r>
              <a:rPr kumimoji="1" lang="en-US" altLang="ja-JP" dirty="0"/>
              <a:t>x=x+20;</a:t>
            </a:r>
            <a:r>
              <a:rPr kumimoji="1" lang="ja-JP" altLang="en-US" dirty="0"/>
              <a:t>」を，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　　</a:t>
            </a:r>
            <a:r>
              <a:rPr kumimoji="1" lang="en-US" altLang="ja-JP" dirty="0"/>
              <a:t>x+=20;</a:t>
            </a:r>
          </a:p>
          <a:p>
            <a:endParaRPr kumimoji="1" lang="en-US" altLang="ja-JP" dirty="0"/>
          </a:p>
          <a:p>
            <a:r>
              <a:rPr kumimoji="1" lang="ja-JP" altLang="en-US" dirty="0"/>
              <a:t>と置き換えれば</a:t>
            </a:r>
            <a:r>
              <a:rPr kumimoji="1" lang="en-US" altLang="ja-JP" dirty="0"/>
              <a:t>OK</a:t>
            </a:r>
            <a:r>
              <a:rPr kumimoji="1" lang="ja-JP" altLang="en-US"/>
              <a:t>です。以下，同様に書き直します。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1CCD4C5-9C94-417F-BFC3-34D987133C39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611234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48699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61738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8412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12050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15892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22502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59186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6335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01624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7541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19473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7EB4E9-1DCE-46D2-849C-44F4DB6B2F30}" type="datetimeFigureOut">
              <a:rPr kumimoji="1" lang="ja-JP" altLang="en-US" smtClean="0"/>
              <a:t>2024/9/9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AF5699-4DF0-467B-AA99-3DCA022E38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3900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31908"/>
          </a:xfrm>
        </p:spPr>
        <p:txBody>
          <a:bodyPr/>
          <a:lstStyle/>
          <a:p>
            <a:r>
              <a:rPr kumimoji="1" lang="ja-JP" altLang="en-US" dirty="0"/>
              <a:t>演算式の扱い</a:t>
            </a:r>
            <a:r>
              <a:rPr kumimoji="1" lang="en-US" altLang="ja-JP" dirty="0"/>
              <a:t>(1)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38200" y="1496291"/>
            <a:ext cx="10515600" cy="4680672"/>
          </a:xfrm>
        </p:spPr>
        <p:txBody>
          <a:bodyPr>
            <a:normAutofit lnSpcReduction="10000"/>
          </a:bodyPr>
          <a:lstStyle/>
          <a:p>
            <a:r>
              <a:rPr kumimoji="1" lang="en-US" altLang="ja-JP" dirty="0"/>
              <a:t>&lt;</a:t>
            </a:r>
            <a:r>
              <a:rPr kumimoji="1" lang="ja-JP" altLang="en-US" dirty="0"/>
              <a:t>変数</a:t>
            </a:r>
            <a:r>
              <a:rPr kumimoji="1" lang="en-US" altLang="ja-JP" dirty="0"/>
              <a:t>&gt;=&lt;</a:t>
            </a:r>
            <a:r>
              <a:rPr kumimoji="1" lang="ja-JP" altLang="en-US" dirty="0"/>
              <a:t>演算式</a:t>
            </a:r>
            <a:r>
              <a:rPr kumimoji="1" lang="en-US" altLang="ja-JP" dirty="0"/>
              <a:t>&gt;;</a:t>
            </a:r>
            <a:r>
              <a:rPr kumimoji="1" lang="ja-JP" altLang="en-US" dirty="0"/>
              <a:t>　</a:t>
            </a:r>
            <a:r>
              <a:rPr kumimoji="1" lang="en-US" altLang="ja-JP" dirty="0"/>
              <a:t>&lt;</a:t>
            </a:r>
            <a:r>
              <a:rPr kumimoji="1" lang="ja-JP" altLang="en-US" dirty="0"/>
              <a:t>演算式</a:t>
            </a:r>
            <a:r>
              <a:rPr kumimoji="1" lang="en-US" altLang="ja-JP" dirty="0"/>
              <a:t>&gt;</a:t>
            </a:r>
            <a:r>
              <a:rPr kumimoji="1" lang="ja-JP" altLang="en-US" dirty="0"/>
              <a:t>の結果が</a:t>
            </a:r>
            <a:r>
              <a:rPr kumimoji="1" lang="en-US" altLang="ja-JP" dirty="0"/>
              <a:t>&lt;</a:t>
            </a:r>
            <a:r>
              <a:rPr kumimoji="1" lang="ja-JP" altLang="en-US" dirty="0"/>
              <a:t>変数</a:t>
            </a:r>
            <a:r>
              <a:rPr kumimoji="1" lang="en-US" altLang="ja-JP" dirty="0"/>
              <a:t>&gt;</a:t>
            </a:r>
            <a:r>
              <a:rPr kumimoji="1" lang="ja-JP" altLang="en-US" dirty="0"/>
              <a:t>に代入されるという意味</a:t>
            </a:r>
            <a:endParaRPr kumimoji="1" lang="en-US" altLang="ja-JP" dirty="0"/>
          </a:p>
          <a:p>
            <a:pPr marL="0" indent="0">
              <a:buNone/>
            </a:pPr>
            <a:r>
              <a:rPr lang="ja-JP" altLang="en-US" dirty="0"/>
              <a:t>　　</a:t>
            </a:r>
            <a:r>
              <a:rPr lang="en-US" altLang="ja-JP" dirty="0" err="1"/>
              <a:t>i</a:t>
            </a:r>
            <a:r>
              <a:rPr lang="en-US" altLang="ja-JP" dirty="0"/>
              <a:t>=i+1;</a:t>
            </a:r>
            <a:r>
              <a:rPr lang="ja-JP" altLang="en-US" dirty="0"/>
              <a:t>　←　これは，</a:t>
            </a:r>
            <a:r>
              <a:rPr lang="en-US" altLang="ja-JP" dirty="0" err="1"/>
              <a:t>i</a:t>
            </a:r>
            <a:r>
              <a:rPr lang="ja-JP" altLang="en-US" dirty="0"/>
              <a:t>に</a:t>
            </a:r>
            <a:r>
              <a:rPr lang="en-US" altLang="ja-JP" dirty="0"/>
              <a:t>1</a:t>
            </a:r>
            <a:r>
              <a:rPr lang="ja-JP" altLang="en-US" dirty="0"/>
              <a:t>加えた値を</a:t>
            </a:r>
            <a:r>
              <a:rPr lang="en-US" altLang="ja-JP" dirty="0" err="1"/>
              <a:t>i</a:t>
            </a:r>
            <a:r>
              <a:rPr lang="ja-JP" altLang="en-US" dirty="0"/>
              <a:t>に代入（イコールではない）する</a:t>
            </a:r>
            <a:br>
              <a:rPr lang="en-US" altLang="ja-JP" dirty="0"/>
            </a:br>
            <a:r>
              <a:rPr lang="ja-JP" altLang="en-US" dirty="0"/>
              <a:t>　　　　　　　　　ということ</a:t>
            </a:r>
            <a:endParaRPr kumimoji="1" lang="en-US" altLang="ja-JP" dirty="0"/>
          </a:p>
          <a:p>
            <a:r>
              <a:rPr lang="ja-JP" altLang="en-US" dirty="0"/>
              <a:t>演算式の演算子には，</a:t>
            </a:r>
            <a:r>
              <a:rPr lang="en-US" altLang="ja-JP" dirty="0"/>
              <a:t>+</a:t>
            </a:r>
            <a:r>
              <a:rPr lang="ja-JP" altLang="en-US" dirty="0"/>
              <a:t>（足し算），</a:t>
            </a:r>
            <a:r>
              <a:rPr lang="en-US" altLang="ja-JP" dirty="0"/>
              <a:t>-</a:t>
            </a:r>
            <a:r>
              <a:rPr lang="ja-JP" altLang="en-US" dirty="0"/>
              <a:t>（引き算），</a:t>
            </a:r>
            <a:r>
              <a:rPr lang="en-US" altLang="ja-JP" dirty="0"/>
              <a:t>*</a:t>
            </a:r>
            <a:r>
              <a:rPr lang="ja-JP" altLang="en-US" dirty="0"/>
              <a:t>（掛け算），</a:t>
            </a:r>
            <a:r>
              <a:rPr lang="en-US" altLang="ja-JP" dirty="0"/>
              <a:t>/</a:t>
            </a:r>
            <a:r>
              <a:rPr lang="ja-JP" altLang="en-US" dirty="0"/>
              <a:t>（割り算），</a:t>
            </a:r>
            <a:r>
              <a:rPr lang="en-US" altLang="ja-JP" dirty="0"/>
              <a:t>%</a:t>
            </a:r>
            <a:r>
              <a:rPr lang="ja-JP" altLang="en-US" dirty="0"/>
              <a:t>（剰余：割り算での余りのこと）がある</a:t>
            </a:r>
            <a:endParaRPr lang="en-US" altLang="ja-JP" dirty="0"/>
          </a:p>
          <a:p>
            <a:r>
              <a:rPr kumimoji="1" lang="ja-JP" altLang="en-US" dirty="0"/>
              <a:t>演算式において，右辺のすべての変数に値が確定していること。そうしないと実行時エラーとなる</a:t>
            </a:r>
            <a:endParaRPr kumimoji="1" lang="en-US" altLang="ja-JP" dirty="0"/>
          </a:p>
          <a:p>
            <a:r>
              <a:rPr kumimoji="1" lang="en-US" altLang="ja-JP" dirty="0"/>
              <a:t>x=</a:t>
            </a:r>
            <a:r>
              <a:rPr kumimoji="1" lang="en-US" altLang="ja-JP" dirty="0" err="1"/>
              <a:t>x+y</a:t>
            </a:r>
            <a:r>
              <a:rPr kumimoji="1" lang="en-US" altLang="ja-JP" dirty="0"/>
              <a:t>;</a:t>
            </a:r>
            <a:r>
              <a:rPr kumimoji="1" lang="ja-JP" altLang="en-US" dirty="0"/>
              <a:t>は</a:t>
            </a:r>
            <a:r>
              <a:rPr kumimoji="1" lang="en-US" altLang="ja-JP" dirty="0"/>
              <a:t>x+=y;</a:t>
            </a:r>
            <a:r>
              <a:rPr kumimoji="1" lang="ja-JP" altLang="en-US" dirty="0"/>
              <a:t>と，</a:t>
            </a:r>
            <a:r>
              <a:rPr kumimoji="1" lang="en-US" altLang="ja-JP" dirty="0"/>
              <a:t>x=x-y;</a:t>
            </a:r>
            <a:r>
              <a:rPr kumimoji="1" lang="ja-JP" altLang="en-US" dirty="0"/>
              <a:t>は</a:t>
            </a:r>
            <a:r>
              <a:rPr kumimoji="1" lang="en-US" altLang="ja-JP" dirty="0"/>
              <a:t>x-=y;</a:t>
            </a:r>
            <a:r>
              <a:rPr kumimoji="1" lang="ja-JP" altLang="en-US" dirty="0"/>
              <a:t>と，</a:t>
            </a:r>
            <a:r>
              <a:rPr kumimoji="1" lang="en-US" altLang="ja-JP" dirty="0"/>
              <a:t>x=x*y;</a:t>
            </a:r>
            <a:r>
              <a:rPr kumimoji="1" lang="ja-JP" altLang="en-US" dirty="0"/>
              <a:t>は</a:t>
            </a:r>
            <a:r>
              <a:rPr kumimoji="1" lang="en-US" altLang="ja-JP" dirty="0"/>
              <a:t>x*=y;</a:t>
            </a:r>
            <a:r>
              <a:rPr kumimoji="1" lang="ja-JP" altLang="en-US" dirty="0"/>
              <a:t>と，</a:t>
            </a:r>
            <a:r>
              <a:rPr kumimoji="1" lang="en-US" altLang="ja-JP" dirty="0"/>
              <a:t>x=x/y;</a:t>
            </a:r>
            <a:r>
              <a:rPr kumimoji="1" lang="ja-JP" altLang="en-US" dirty="0"/>
              <a:t>は</a:t>
            </a:r>
            <a:r>
              <a:rPr kumimoji="1" lang="en-US" altLang="ja-JP" dirty="0"/>
              <a:t>x/=y;</a:t>
            </a:r>
            <a:r>
              <a:rPr kumimoji="1" lang="ja-JP" altLang="en-US" dirty="0"/>
              <a:t>と，</a:t>
            </a:r>
            <a:r>
              <a:rPr kumimoji="1" lang="en-US" altLang="ja-JP" dirty="0"/>
              <a:t>x=</a:t>
            </a:r>
            <a:r>
              <a:rPr kumimoji="1" lang="en-US" altLang="ja-JP" dirty="0" err="1"/>
              <a:t>x%y</a:t>
            </a:r>
            <a:r>
              <a:rPr kumimoji="1" lang="en-US" altLang="ja-JP" dirty="0"/>
              <a:t>;</a:t>
            </a:r>
            <a:r>
              <a:rPr kumimoji="1" lang="ja-JP" altLang="en-US" dirty="0"/>
              <a:t>は</a:t>
            </a:r>
            <a:r>
              <a:rPr kumimoji="1" lang="en-US" altLang="ja-JP" dirty="0"/>
              <a:t>x%=y;</a:t>
            </a:r>
            <a:r>
              <a:rPr kumimoji="1" lang="ja-JP" altLang="en-US" dirty="0"/>
              <a:t>と同じ（代入演算子）</a:t>
            </a:r>
            <a:endParaRPr kumimoji="1" lang="en-US" altLang="ja-JP" dirty="0"/>
          </a:p>
          <a:p>
            <a:r>
              <a:rPr kumimoji="1" lang="en-US" altLang="ja-JP" dirty="0" err="1"/>
              <a:t>i</a:t>
            </a:r>
            <a:r>
              <a:rPr kumimoji="1" lang="en-US" altLang="ja-JP" dirty="0"/>
              <a:t>=i+1;</a:t>
            </a:r>
            <a:r>
              <a:rPr kumimoji="1" lang="ja-JP" altLang="en-US" dirty="0"/>
              <a:t>は</a:t>
            </a:r>
            <a:r>
              <a:rPr kumimoji="1" lang="en-US" altLang="ja-JP" dirty="0" err="1"/>
              <a:t>i</a:t>
            </a:r>
            <a:r>
              <a:rPr kumimoji="1" lang="en-US" altLang="ja-JP" dirty="0"/>
              <a:t>++</a:t>
            </a:r>
            <a:r>
              <a:rPr kumimoji="1" lang="ja-JP" altLang="en-US" dirty="0"/>
              <a:t>と，</a:t>
            </a:r>
            <a:r>
              <a:rPr kumimoji="1" lang="en-US" altLang="ja-JP" dirty="0" err="1"/>
              <a:t>i</a:t>
            </a:r>
            <a:r>
              <a:rPr kumimoji="1" lang="en-US" altLang="ja-JP" dirty="0"/>
              <a:t>=i-1;</a:t>
            </a:r>
            <a:r>
              <a:rPr kumimoji="1" lang="ja-JP" altLang="en-US" dirty="0"/>
              <a:t>は</a:t>
            </a:r>
            <a:r>
              <a:rPr kumimoji="1" lang="en-US" altLang="ja-JP" dirty="0" err="1"/>
              <a:t>i</a:t>
            </a:r>
            <a:r>
              <a:rPr kumimoji="1" lang="en-US" altLang="ja-JP" dirty="0"/>
              <a:t>--;</a:t>
            </a:r>
            <a:r>
              <a:rPr kumimoji="1" lang="ja-JP" altLang="en-US" dirty="0"/>
              <a:t>と同じ（インクリメント，デクリメント）</a:t>
            </a: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cxnSp>
        <p:nvCxnSpPr>
          <p:cNvPr id="6" name="直線コネクタ 5"/>
          <p:cNvCxnSpPr/>
          <p:nvPr/>
        </p:nvCxnSpPr>
        <p:spPr>
          <a:xfrm flipV="1">
            <a:off x="565265" y="1163782"/>
            <a:ext cx="11039302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220355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31908"/>
          </a:xfrm>
        </p:spPr>
        <p:txBody>
          <a:bodyPr/>
          <a:lstStyle/>
          <a:p>
            <a:r>
              <a:rPr kumimoji="1" lang="ja-JP" altLang="en-US" dirty="0"/>
              <a:t>演算式の扱い</a:t>
            </a:r>
            <a:r>
              <a:rPr kumimoji="1" lang="en-US" altLang="ja-JP" dirty="0"/>
              <a:t>(2)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38200" y="1496291"/>
            <a:ext cx="10515600" cy="4680672"/>
          </a:xfrm>
        </p:spPr>
        <p:txBody>
          <a:bodyPr>
            <a:normAutofit/>
          </a:bodyPr>
          <a:lstStyle/>
          <a:p>
            <a:r>
              <a:rPr lang="ja-JP" altLang="en-US" dirty="0"/>
              <a:t>合計（足し算）を計算する場合，合計用の変数</a:t>
            </a:r>
            <a:r>
              <a:rPr lang="en-US" altLang="ja-JP" dirty="0" err="1"/>
              <a:t>goukei</a:t>
            </a:r>
            <a:r>
              <a:rPr lang="ja-JP" altLang="en-US" dirty="0"/>
              <a:t>を宣言するとともに初期値は</a:t>
            </a:r>
            <a:r>
              <a:rPr lang="en-US" altLang="ja-JP" dirty="0"/>
              <a:t>0</a:t>
            </a:r>
            <a:r>
              <a:rPr lang="ja-JP" altLang="en-US" dirty="0"/>
              <a:t>を代入する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</a:t>
            </a:r>
            <a:r>
              <a:rPr lang="en-US" altLang="ja-JP" dirty="0" err="1"/>
              <a:t>var</a:t>
            </a:r>
            <a:r>
              <a:rPr lang="en-US" altLang="ja-JP" dirty="0"/>
              <a:t> </a:t>
            </a:r>
            <a:r>
              <a:rPr lang="en-US" altLang="ja-JP" dirty="0" err="1"/>
              <a:t>goukei</a:t>
            </a:r>
            <a:r>
              <a:rPr lang="en-US" altLang="ja-JP" dirty="0"/>
              <a:t>=0;</a:t>
            </a:r>
            <a:endParaRPr kumimoji="1" lang="en-US" altLang="ja-JP" dirty="0"/>
          </a:p>
          <a:p>
            <a:r>
              <a:rPr lang="ja-JP" altLang="en-US" dirty="0"/>
              <a:t>累計（掛け算）を計算する場合，累計用の変数</a:t>
            </a:r>
            <a:r>
              <a:rPr lang="en-US" altLang="ja-JP" dirty="0" err="1"/>
              <a:t>seki</a:t>
            </a:r>
            <a:r>
              <a:rPr lang="ja-JP" altLang="en-US" dirty="0"/>
              <a:t>を宣言するとともに，初期値は</a:t>
            </a:r>
            <a:r>
              <a:rPr lang="en-US" altLang="ja-JP" dirty="0"/>
              <a:t>1</a:t>
            </a:r>
            <a:r>
              <a:rPr lang="ja-JP" altLang="en-US" dirty="0"/>
              <a:t>を代入する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</a:t>
            </a:r>
            <a:r>
              <a:rPr lang="en-US" altLang="ja-JP" dirty="0" err="1"/>
              <a:t>var</a:t>
            </a:r>
            <a:r>
              <a:rPr lang="en-US" altLang="ja-JP" dirty="0"/>
              <a:t> </a:t>
            </a:r>
            <a:r>
              <a:rPr lang="en-US" altLang="ja-JP" dirty="0" err="1"/>
              <a:t>seki</a:t>
            </a:r>
            <a:r>
              <a:rPr lang="en-US" altLang="ja-JP" dirty="0"/>
              <a:t>=1;</a:t>
            </a:r>
            <a:r>
              <a:rPr lang="ja-JP" altLang="en-US" dirty="0"/>
              <a:t>　</a:t>
            </a:r>
            <a:r>
              <a:rPr lang="en-US" altLang="ja-JP" dirty="0"/>
              <a:t>(</a:t>
            </a:r>
            <a:r>
              <a:rPr lang="ja-JP" altLang="en-US" dirty="0"/>
              <a:t>注</a:t>
            </a:r>
            <a:r>
              <a:rPr lang="en-US" altLang="ja-JP" dirty="0"/>
              <a:t>)</a:t>
            </a:r>
            <a:r>
              <a:rPr lang="ja-JP" altLang="en-US" dirty="0"/>
              <a:t>　初期値を</a:t>
            </a:r>
            <a:r>
              <a:rPr lang="en-US" altLang="ja-JP" dirty="0"/>
              <a:t>0</a:t>
            </a:r>
            <a:r>
              <a:rPr lang="ja-JP" altLang="en-US" dirty="0"/>
              <a:t>にすると，累計値は</a:t>
            </a:r>
            <a:r>
              <a:rPr lang="en-US" altLang="ja-JP" dirty="0"/>
              <a:t>0</a:t>
            </a:r>
            <a:r>
              <a:rPr lang="ja-JP" altLang="en-US" dirty="0"/>
              <a:t>のまま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ja-JP" altLang="en-US" dirty="0"/>
          </a:p>
        </p:txBody>
      </p:sp>
      <p:cxnSp>
        <p:nvCxnSpPr>
          <p:cNvPr id="6" name="直線コネクタ 5"/>
          <p:cNvCxnSpPr/>
          <p:nvPr/>
        </p:nvCxnSpPr>
        <p:spPr>
          <a:xfrm flipV="1">
            <a:off x="565265" y="1163782"/>
            <a:ext cx="11039302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128598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グラフィカル ユーザー インターフェイス, テキスト, アプリケーション, Word&#10;&#10;自動的に生成された説明">
            <a:extLst>
              <a:ext uri="{FF2B5EF4-FFF2-40B4-BE49-F238E27FC236}">
                <a16:creationId xmlns:a16="http://schemas.microsoft.com/office/drawing/2014/main" id="{8C8772DD-71EF-49B4-82C3-0E1BCC658E8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129565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 descr="グラフィカル ユーザー インターフェイス, テキスト, アプリケーション, Word&#10;&#10;自動的に生成された説明">
            <a:extLst>
              <a:ext uri="{FF2B5EF4-FFF2-40B4-BE49-F238E27FC236}">
                <a16:creationId xmlns:a16="http://schemas.microsoft.com/office/drawing/2014/main" id="{51785698-F5EE-A6AA-1295-4829BB83BA2B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436860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</TotalTime>
  <Words>485</Words>
  <Application>Microsoft Office PowerPoint</Application>
  <PresentationFormat>ワイド画面</PresentationFormat>
  <Paragraphs>42</Paragraphs>
  <Slides>4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テーマ</vt:lpstr>
      <vt:lpstr>演算式の扱い(1)</vt:lpstr>
      <vt:lpstr>演算式の扱い(2)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河村一樹</dc:creator>
  <cp:lastModifiedBy>河村 一樹</cp:lastModifiedBy>
  <cp:revision>24</cp:revision>
  <cp:lastPrinted>2023-01-25T12:25:06Z</cp:lastPrinted>
  <dcterms:created xsi:type="dcterms:W3CDTF">2015-02-25T04:54:48Z</dcterms:created>
  <dcterms:modified xsi:type="dcterms:W3CDTF">2024-09-09T07:34:30Z</dcterms:modified>
</cp:coreProperties>
</file>

<file path=docProps/thumbnail.jpeg>
</file>