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18" r:id="rId2"/>
  </p:sldMasterIdLst>
  <p:notesMasterIdLst>
    <p:notesMasterId r:id="rId17"/>
  </p:notesMasterIdLst>
  <p:sldIdLst>
    <p:sldId id="793" r:id="rId3"/>
    <p:sldId id="939" r:id="rId4"/>
    <p:sldId id="383" r:id="rId5"/>
    <p:sldId id="375" r:id="rId6"/>
    <p:sldId id="943" r:id="rId7"/>
    <p:sldId id="940" r:id="rId8"/>
    <p:sldId id="941" r:id="rId9"/>
    <p:sldId id="942" r:id="rId10"/>
    <p:sldId id="377" r:id="rId11"/>
    <p:sldId id="374" r:id="rId12"/>
    <p:sldId id="944" r:id="rId13"/>
    <p:sldId id="272" r:id="rId14"/>
    <p:sldId id="268" r:id="rId15"/>
    <p:sldId id="938" r:id="rId16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F40FF"/>
    <a:srgbClr val="CCFF33"/>
    <a:srgbClr val="FF9900"/>
    <a:srgbClr val="66CCFF"/>
    <a:srgbClr val="0000FF"/>
    <a:srgbClr val="6238FA"/>
    <a:srgbClr val="FF9999"/>
    <a:srgbClr val="66FF6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711"/>
    <p:restoredTop sz="94660"/>
  </p:normalViewPr>
  <p:slideViewPr>
    <p:cSldViewPr>
      <p:cViewPr varScale="1">
        <p:scale>
          <a:sx n="78" d="100"/>
          <a:sy n="78" d="100"/>
        </p:scale>
        <p:origin x="78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59F4CE3-0765-4A22-B346-C48EA0C6B7E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616513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424386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4969EE3-009E-4F36-BEFB-2CF6C6A6765C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5587733" y="6397621"/>
            <a:ext cx="4276254" cy="337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FBA02BA-A272-4956-BA00-2077E40EC9F1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60738" y="587375"/>
            <a:ext cx="3140075" cy="2355850"/>
          </a:xfrm>
          <a:ln w="12700" cap="flat">
            <a:solidFill>
              <a:schemeClr val="tx1"/>
            </a:solidFill>
          </a:ln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11480" y="3209107"/>
            <a:ext cx="7241031" cy="304545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3" tIns="46028" rIns="92053" bIns="46028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09130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437F344-E517-4045-9647-638D385F1EA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8435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439E498-BF26-4F7C-B5CE-64ACE0A39493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598988" cy="3449638"/>
          </a:xfrm>
          <a:ln w="12700" cap="flat">
            <a:solidFill>
              <a:schemeClr val="tx1"/>
            </a:solidFill>
          </a:ln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3" tIns="46028" rIns="92053" bIns="46028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946462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7952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780947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457" tIns="47729" rIns="95457" bIns="47729" anchor="b"/>
          <a:lstStyle>
            <a:lvl1pPr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marL="0" marR="0" lvl="0" indent="0" algn="r" defTabSz="9540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4ECA37-7FAD-4BA1-9756-264277C0F09B}" type="slidenum">
              <a:rPr kumimoji="1" lang="en-US" altLang="ja-JP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540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en-US" altLang="ja-JP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892175"/>
            <a:ext cx="4770437" cy="3578225"/>
          </a:xfrm>
          <a:ln w="12700" cap="flat">
            <a:solidFill>
              <a:schemeClr val="tx1"/>
            </a:solidFill>
          </a:ln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2975" y="4876800"/>
            <a:ext cx="5211763" cy="4625975"/>
          </a:xfrm>
          <a:noFill/>
        </p:spPr>
        <p:txBody>
          <a:bodyPr lIns="96103" tIns="48053" rIns="96103" bIns="48053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636179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8242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4887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76448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9413" y="115888"/>
            <a:ext cx="8383587" cy="5048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A85BAC2-FFA8-F8B1-0145-356677E5DEE1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451685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44388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76064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01660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995179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601806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576295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8210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F6E2C2-F74C-7181-D428-95BADA46773D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0431072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823443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221546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579652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091833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9413" y="115888"/>
            <a:ext cx="8383587" cy="5048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254796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 bwMode="hidden">
          <a:xfrm>
            <a:off x="0" y="6477000"/>
            <a:ext cx="1066800" cy="381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CCCCCC"/>
                </a:solidFill>
              </a14:hiddenFill>
            </a:ext>
          </a:extLst>
        </p:spPr>
        <p:txBody>
          <a:bodyPr wrap="square" lIns="0" tIns="0" rIns="0" bIns="0"/>
          <a:lstStyle>
            <a:lvl1pPr algn="ctr" eaLnBrk="0" hangingPunct="0">
              <a:defRPr kumimoji="0" sz="1100">
                <a:solidFill>
                  <a:srgbClr val="CCCCCC"/>
                </a:solidFill>
                <a:latin typeface="Helvetica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C3846C32-C46D-4613-B201-A2A74EDC20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72985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04061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71731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2964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15751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9DEA549-8F64-EADA-2976-C68BDE7C3E66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167403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99008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07709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28" name="Text Box 13"/>
          <p:cNvSpPr txBox="1">
            <a:spLocks noChangeArrowheads="1"/>
          </p:cNvSpPr>
          <p:nvPr userDrawn="1"/>
        </p:nvSpPr>
        <p:spPr bwMode="auto">
          <a:xfrm>
            <a:off x="8675688" y="6453188"/>
            <a:ext cx="24765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fld id="{ADDA32A5-063A-42B0-AD79-42A40409F204}" type="slidenum">
              <a:rPr lang="en-US" altLang="ja-JP" sz="1200" smtClean="0">
                <a:latin typeface="Times New Roman" pitchFamily="18" charset="0"/>
              </a:rPr>
              <a:pPr eaLnBrk="1" hangingPunct="1">
                <a:defRPr/>
              </a:pPr>
              <a:t>‹#›</a:t>
            </a:fld>
            <a:endParaRPr lang="en-US" altLang="ja-JP" sz="12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28" name="Text Box 13"/>
          <p:cNvSpPr txBox="1">
            <a:spLocks noChangeArrowheads="1"/>
          </p:cNvSpPr>
          <p:nvPr userDrawn="1"/>
        </p:nvSpPr>
        <p:spPr bwMode="auto">
          <a:xfrm>
            <a:off x="8675688" y="6453188"/>
            <a:ext cx="24765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fld id="{ADDA32A5-063A-42B0-AD79-42A40409F204}" type="slidenum">
              <a:rPr lang="en-US" altLang="ja-JP" sz="1200" smtClean="0">
                <a:latin typeface="Times New Roman" pitchFamily="18" charset="0"/>
              </a:rPr>
              <a:pPr eaLnBrk="1" hangingPunct="1">
                <a:defRPr/>
              </a:pPr>
              <a:t>‹#›</a:t>
            </a:fld>
            <a:endParaRPr lang="en-US" altLang="ja-JP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63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.png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6.png"/><Relationship Id="rId5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ＭＳ Ｐゴシック" pitchFamily="50" charset="-128"/>
              </a:rPr>
              <a:t>5. </a:t>
            </a:r>
            <a:r>
              <a:rPr lang="en-US" altLang="ja-JP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</a:t>
            </a:r>
            <a:r>
              <a:rPr lang="ja-JP" altLang="en-US" sz="3600" b="1">
                <a:latin typeface="ＭＳ Ｐゴシック" pitchFamily="50" charset="-128"/>
              </a:rPr>
              <a:t>キャパシタ</a:t>
            </a:r>
            <a:endParaRPr lang="en-US" altLang="ja-JP" sz="3600" b="1" dirty="0">
              <a:latin typeface="ＭＳ Ｐゴシック" pitchFamily="50" charset="-128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 MOS</a:t>
            </a:r>
            <a:r>
              <a:rPr lang="ja-JP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キャパシタの</a:t>
            </a:r>
            <a:r>
              <a:rPr lang="en-US" altLang="ja-JP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C-V</a:t>
            </a:r>
            <a:r>
              <a:rPr lang="en-US" altLang="ja-JP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ja-JP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特性 </a:t>
            </a:r>
          </a:p>
          <a:p>
            <a:pPr marL="0" indent="0" eaLnBrk="1" hangingPunct="1">
              <a:buNone/>
            </a:pPr>
            <a:r>
              <a:rPr lang="en-US" altLang="ja-JP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5.2 MOS</a:t>
            </a:r>
            <a:r>
              <a:rPr lang="ja-JP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構造のエネルギーバンド図</a:t>
            </a:r>
            <a:endParaRPr lang="en-US" altLang="ja-JP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r>
              <a:rPr lang="en-US" altLang="ja-JP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5.3 </a:t>
            </a:r>
            <a:r>
              <a:rPr lang="en-US" altLang="ja-JP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C-V</a:t>
            </a:r>
            <a:r>
              <a:rPr lang="ja-JP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特性の周波数依存性</a:t>
            </a:r>
            <a:endParaRPr lang="ja-JP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61381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61925"/>
            <a:ext cx="8170849" cy="512763"/>
          </a:xfrm>
        </p:spPr>
        <p:txBody>
          <a:bodyPr/>
          <a:lstStyle/>
          <a:p>
            <a:pPr eaLnBrk="1" hangingPunct="1"/>
            <a:r>
              <a:rPr lang="ja-JP" altLang="en-US" sz="3200" b="1">
                <a:latin typeface="Times New Roman" pitchFamily="18" charset="0"/>
              </a:rPr>
              <a:t>電荷密度</a:t>
            </a:r>
            <a:r>
              <a:rPr lang="en-US" altLang="ja-JP" sz="3200" b="1" i="1" dirty="0">
                <a:latin typeface="Symbol" pitchFamily="18" charset="2"/>
              </a:rPr>
              <a:t>r</a:t>
            </a:r>
            <a:endParaRPr lang="en-US" altLang="ja-JP" sz="3200" b="1" i="1" dirty="0">
              <a:latin typeface="Times New Roman" pitchFamily="18" charset="0"/>
            </a:endParaRPr>
          </a:p>
        </p:txBody>
      </p:sp>
      <p:sp>
        <p:nvSpPr>
          <p:cNvPr id="11267" name="Text Box 59"/>
          <p:cNvSpPr txBox="1">
            <a:spLocks noChangeArrowheads="1"/>
          </p:cNvSpPr>
          <p:nvPr/>
        </p:nvSpPr>
        <p:spPr bwMode="auto">
          <a:xfrm>
            <a:off x="4244255" y="1214438"/>
            <a:ext cx="228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e</a:t>
            </a:r>
          </a:p>
        </p:txBody>
      </p:sp>
      <p:sp>
        <p:nvSpPr>
          <p:cNvPr id="11268" name="Line 60"/>
          <p:cNvSpPr>
            <a:spLocks noChangeShapeType="1"/>
          </p:cNvSpPr>
          <p:nvPr/>
        </p:nvSpPr>
        <p:spPr bwMode="auto">
          <a:xfrm flipV="1">
            <a:off x="4674468" y="2051050"/>
            <a:ext cx="6588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69" name="Line 61"/>
          <p:cNvSpPr>
            <a:spLocks noChangeShapeType="1"/>
          </p:cNvSpPr>
          <p:nvPr/>
        </p:nvSpPr>
        <p:spPr bwMode="auto">
          <a:xfrm flipV="1">
            <a:off x="4509368" y="1822450"/>
            <a:ext cx="9064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70" name="Line 62"/>
          <p:cNvSpPr>
            <a:spLocks noChangeShapeType="1"/>
          </p:cNvSpPr>
          <p:nvPr/>
        </p:nvSpPr>
        <p:spPr bwMode="auto">
          <a:xfrm flipV="1">
            <a:off x="4717330" y="1670050"/>
            <a:ext cx="615950" cy="1588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71" name="Line 63"/>
          <p:cNvSpPr>
            <a:spLocks noChangeShapeType="1"/>
          </p:cNvSpPr>
          <p:nvPr/>
        </p:nvSpPr>
        <p:spPr bwMode="auto">
          <a:xfrm>
            <a:off x="4733205" y="1366838"/>
            <a:ext cx="6000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72" name="Arc 64"/>
          <p:cNvSpPr>
            <a:spLocks/>
          </p:cNvSpPr>
          <p:nvPr/>
        </p:nvSpPr>
        <p:spPr bwMode="auto">
          <a:xfrm flipH="1">
            <a:off x="4180755" y="2047875"/>
            <a:ext cx="552450" cy="45878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73" name="Line 65"/>
          <p:cNvSpPr>
            <a:spLocks noChangeShapeType="1"/>
          </p:cNvSpPr>
          <p:nvPr/>
        </p:nvSpPr>
        <p:spPr bwMode="auto">
          <a:xfrm flipV="1">
            <a:off x="3275880" y="2811463"/>
            <a:ext cx="5762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74" name="Line 66"/>
          <p:cNvSpPr>
            <a:spLocks noChangeShapeType="1"/>
          </p:cNvSpPr>
          <p:nvPr/>
        </p:nvSpPr>
        <p:spPr bwMode="auto">
          <a:xfrm>
            <a:off x="3275880" y="2508250"/>
            <a:ext cx="658813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75" name="Line 67"/>
          <p:cNvSpPr>
            <a:spLocks noChangeShapeType="1"/>
          </p:cNvSpPr>
          <p:nvPr/>
        </p:nvSpPr>
        <p:spPr bwMode="auto">
          <a:xfrm>
            <a:off x="3275880" y="2127250"/>
            <a:ext cx="6143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76" name="Line 68"/>
          <p:cNvSpPr>
            <a:spLocks noChangeShapeType="1"/>
          </p:cNvSpPr>
          <p:nvPr/>
        </p:nvSpPr>
        <p:spPr bwMode="auto">
          <a:xfrm>
            <a:off x="3275880" y="2203450"/>
            <a:ext cx="5603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77" name="Line 69"/>
          <p:cNvSpPr>
            <a:spLocks noChangeShapeType="1"/>
          </p:cNvSpPr>
          <p:nvPr/>
        </p:nvSpPr>
        <p:spPr bwMode="auto">
          <a:xfrm>
            <a:off x="3934693" y="1519238"/>
            <a:ext cx="0" cy="2052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78" name="Line 70"/>
          <p:cNvSpPr>
            <a:spLocks noChangeShapeType="1"/>
          </p:cNvSpPr>
          <p:nvPr/>
        </p:nvSpPr>
        <p:spPr bwMode="auto">
          <a:xfrm>
            <a:off x="4180755" y="836613"/>
            <a:ext cx="0" cy="20510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79" name="Line 71"/>
          <p:cNvSpPr>
            <a:spLocks noChangeShapeType="1"/>
          </p:cNvSpPr>
          <p:nvPr/>
        </p:nvSpPr>
        <p:spPr bwMode="auto">
          <a:xfrm flipV="1">
            <a:off x="3936280" y="836613"/>
            <a:ext cx="244475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80" name="Arc 72"/>
          <p:cNvSpPr>
            <a:spLocks/>
          </p:cNvSpPr>
          <p:nvPr/>
        </p:nvSpPr>
        <p:spPr bwMode="auto">
          <a:xfrm flipV="1">
            <a:off x="3850555" y="2733675"/>
            <a:ext cx="84138" cy="7778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81" name="Arc 73"/>
          <p:cNvSpPr>
            <a:spLocks/>
          </p:cNvSpPr>
          <p:nvPr/>
        </p:nvSpPr>
        <p:spPr bwMode="auto">
          <a:xfrm flipV="1">
            <a:off x="3850555" y="2049463"/>
            <a:ext cx="84138" cy="762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82" name="Arc 74"/>
          <p:cNvSpPr>
            <a:spLocks/>
          </p:cNvSpPr>
          <p:nvPr/>
        </p:nvSpPr>
        <p:spPr bwMode="auto">
          <a:xfrm flipH="1">
            <a:off x="4180755" y="1671638"/>
            <a:ext cx="552450" cy="4603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83" name="Arc 75"/>
          <p:cNvSpPr>
            <a:spLocks/>
          </p:cNvSpPr>
          <p:nvPr/>
        </p:nvSpPr>
        <p:spPr bwMode="auto">
          <a:xfrm flipH="1">
            <a:off x="4180755" y="1366838"/>
            <a:ext cx="552450" cy="4603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11284" name="Group 76"/>
          <p:cNvGrpSpPr>
            <a:grpSpLocks/>
          </p:cNvGrpSpPr>
          <p:nvPr/>
        </p:nvGrpSpPr>
        <p:grpSpPr bwMode="auto">
          <a:xfrm>
            <a:off x="5415830" y="1822450"/>
            <a:ext cx="309563" cy="233363"/>
            <a:chOff x="1338" y="3336"/>
            <a:chExt cx="171" cy="139"/>
          </a:xfrm>
        </p:grpSpPr>
        <p:sp>
          <p:nvSpPr>
            <p:cNvPr id="11300" name="Line 77"/>
            <p:cNvSpPr>
              <a:spLocks noChangeShapeType="1"/>
            </p:cNvSpPr>
            <p:nvPr/>
          </p:nvSpPr>
          <p:spPr bwMode="auto">
            <a:xfrm flipV="1">
              <a:off x="1338" y="3336"/>
              <a:ext cx="114" cy="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01" name="Line 78"/>
            <p:cNvSpPr>
              <a:spLocks noChangeShapeType="1"/>
            </p:cNvSpPr>
            <p:nvPr/>
          </p:nvSpPr>
          <p:spPr bwMode="auto">
            <a:xfrm>
              <a:off x="1452" y="3336"/>
              <a:ext cx="0" cy="1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11302" name="Group 79"/>
            <p:cNvGrpSpPr>
              <a:grpSpLocks/>
            </p:cNvGrpSpPr>
            <p:nvPr/>
          </p:nvGrpSpPr>
          <p:grpSpPr bwMode="auto">
            <a:xfrm>
              <a:off x="1394" y="3436"/>
              <a:ext cx="115" cy="39"/>
              <a:chOff x="2208" y="1790"/>
              <a:chExt cx="115" cy="39"/>
            </a:xfrm>
          </p:grpSpPr>
          <p:sp>
            <p:nvSpPr>
              <p:cNvPr id="11303" name="Line 80"/>
              <p:cNvSpPr>
                <a:spLocks noChangeShapeType="1"/>
              </p:cNvSpPr>
              <p:nvPr/>
            </p:nvSpPr>
            <p:spPr bwMode="auto">
              <a:xfrm>
                <a:off x="2208" y="1790"/>
                <a:ext cx="11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304" name="Line 81"/>
              <p:cNvSpPr>
                <a:spLocks noChangeShapeType="1"/>
              </p:cNvSpPr>
              <p:nvPr/>
            </p:nvSpPr>
            <p:spPr bwMode="auto">
              <a:xfrm>
                <a:off x="2237" y="1810"/>
                <a:ext cx="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1305" name="Line 82"/>
              <p:cNvSpPr>
                <a:spLocks noChangeShapeType="1"/>
              </p:cNvSpPr>
              <p:nvPr/>
            </p:nvSpPr>
            <p:spPr bwMode="auto">
              <a:xfrm>
                <a:off x="2256" y="1829"/>
                <a:ext cx="2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</p:grpSp>
      <p:sp>
        <p:nvSpPr>
          <p:cNvPr id="11285" name="Line 83"/>
          <p:cNvSpPr>
            <a:spLocks noChangeShapeType="1"/>
          </p:cNvSpPr>
          <p:nvPr/>
        </p:nvSpPr>
        <p:spPr bwMode="auto">
          <a:xfrm flipV="1">
            <a:off x="3936280" y="2887663"/>
            <a:ext cx="244475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86" name="Text Box 84"/>
          <p:cNvSpPr txBox="1">
            <a:spLocks noChangeArrowheads="1"/>
          </p:cNvSpPr>
          <p:nvPr/>
        </p:nvSpPr>
        <p:spPr bwMode="auto">
          <a:xfrm>
            <a:off x="4139480" y="908050"/>
            <a:ext cx="1038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反転層</a:t>
            </a:r>
            <a:endParaRPr kumimoji="1" lang="ja-JP" altLang="en-US" sz="1400" b="1" i="0" u="none" strike="noStrike" kern="1200" cap="none" spc="0" normalizeH="0" baseline="-2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11287" name="Group 42"/>
          <p:cNvGrpSpPr>
            <a:grpSpLocks/>
          </p:cNvGrpSpPr>
          <p:nvPr/>
        </p:nvGrpSpPr>
        <p:grpSpPr bwMode="auto">
          <a:xfrm>
            <a:off x="2772643" y="3784600"/>
            <a:ext cx="3311525" cy="2381250"/>
            <a:chOff x="1565" y="2384"/>
            <a:chExt cx="2086" cy="1500"/>
          </a:xfrm>
        </p:grpSpPr>
        <p:sp>
          <p:nvSpPr>
            <p:cNvPr id="11289" name="Rectangle 8"/>
            <p:cNvSpPr>
              <a:spLocks noChangeArrowheads="1"/>
            </p:cNvSpPr>
            <p:nvPr/>
          </p:nvSpPr>
          <p:spPr bwMode="auto">
            <a:xfrm>
              <a:off x="2472" y="3249"/>
              <a:ext cx="499" cy="243"/>
            </a:xfrm>
            <a:prstGeom prst="rect">
              <a:avLst/>
            </a:prstGeom>
            <a:solidFill>
              <a:srgbClr val="CC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90" name="Rectangle 9"/>
            <p:cNvSpPr>
              <a:spLocks noChangeArrowheads="1"/>
            </p:cNvSpPr>
            <p:nvPr/>
          </p:nvSpPr>
          <p:spPr bwMode="auto">
            <a:xfrm>
              <a:off x="2200" y="2539"/>
              <a:ext cx="90" cy="71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91" name="Line 12"/>
            <p:cNvSpPr>
              <a:spLocks noChangeShapeType="1"/>
            </p:cNvSpPr>
            <p:nvPr/>
          </p:nvSpPr>
          <p:spPr bwMode="auto">
            <a:xfrm flipV="1">
              <a:off x="1565" y="3249"/>
              <a:ext cx="208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92" name="Line 13"/>
            <p:cNvSpPr>
              <a:spLocks noChangeShapeType="1"/>
            </p:cNvSpPr>
            <p:nvPr/>
          </p:nvSpPr>
          <p:spPr bwMode="auto">
            <a:xfrm flipH="1" flipV="1">
              <a:off x="2472" y="2387"/>
              <a:ext cx="0" cy="149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93" name="Text Box 23"/>
            <p:cNvSpPr txBox="1">
              <a:spLocks noChangeArrowheads="1"/>
            </p:cNvSpPr>
            <p:nvPr/>
          </p:nvSpPr>
          <p:spPr bwMode="auto">
            <a:xfrm>
              <a:off x="3515" y="3030"/>
              <a:ext cx="7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x</a:t>
              </a:r>
            </a:p>
          </p:txBody>
        </p:sp>
        <p:sp>
          <p:nvSpPr>
            <p:cNvPr id="11294" name="Text Box 24"/>
            <p:cNvSpPr txBox="1">
              <a:spLocks noChangeArrowheads="1"/>
            </p:cNvSpPr>
            <p:nvPr/>
          </p:nvSpPr>
          <p:spPr bwMode="auto">
            <a:xfrm>
              <a:off x="2381" y="3222"/>
              <a:ext cx="7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0</a:t>
              </a:r>
            </a:p>
          </p:txBody>
        </p:sp>
        <p:sp>
          <p:nvSpPr>
            <p:cNvPr id="11295" name="Rectangle 86"/>
            <p:cNvSpPr>
              <a:spLocks noChangeArrowheads="1"/>
            </p:cNvSpPr>
            <p:nvPr/>
          </p:nvSpPr>
          <p:spPr bwMode="auto">
            <a:xfrm>
              <a:off x="2472" y="3249"/>
              <a:ext cx="90" cy="483"/>
            </a:xfrm>
            <a:prstGeom prst="rect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96" name="Text Box 87"/>
            <p:cNvSpPr txBox="1">
              <a:spLocks noChangeArrowheads="1"/>
            </p:cNvSpPr>
            <p:nvPr/>
          </p:nvSpPr>
          <p:spPr bwMode="auto">
            <a:xfrm>
              <a:off x="1973" y="2486"/>
              <a:ext cx="17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Q</a:t>
              </a:r>
              <a:r>
                <a:rPr kumimoji="1" lang="en-US" altLang="ja-JP" sz="1800" b="1" i="1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G</a:t>
              </a:r>
            </a:p>
          </p:txBody>
        </p:sp>
        <p:sp>
          <p:nvSpPr>
            <p:cNvPr id="11297" name="Text Box 88"/>
            <p:cNvSpPr txBox="1">
              <a:spLocks noChangeArrowheads="1"/>
            </p:cNvSpPr>
            <p:nvPr/>
          </p:nvSpPr>
          <p:spPr bwMode="auto">
            <a:xfrm>
              <a:off x="2517" y="3703"/>
              <a:ext cx="15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Q</a:t>
              </a:r>
              <a:r>
                <a:rPr kumimoji="1" lang="en-US" altLang="ja-JP" sz="1800" b="1" i="1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n</a:t>
              </a:r>
            </a:p>
          </p:txBody>
        </p:sp>
        <p:sp>
          <p:nvSpPr>
            <p:cNvPr id="11298" name="Text Box 89"/>
            <p:cNvSpPr txBox="1">
              <a:spLocks noChangeArrowheads="1"/>
            </p:cNvSpPr>
            <p:nvPr/>
          </p:nvSpPr>
          <p:spPr bwMode="auto">
            <a:xfrm>
              <a:off x="2987" y="3439"/>
              <a:ext cx="24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Q</a:t>
              </a:r>
              <a:r>
                <a:rPr kumimoji="1" lang="en-US" altLang="ja-JP" sz="18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sub</a:t>
              </a:r>
              <a:endPara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99" name="Text Box 90"/>
            <p:cNvSpPr txBox="1">
              <a:spLocks noChangeArrowheads="1"/>
            </p:cNvSpPr>
            <p:nvPr/>
          </p:nvSpPr>
          <p:spPr bwMode="auto">
            <a:xfrm>
              <a:off x="2517" y="2384"/>
              <a:ext cx="8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pitchFamily="50" charset="-128"/>
                  <a:cs typeface="+mn-cs"/>
                </a:rPr>
                <a:t>r</a:t>
              </a:r>
              <a:endParaRPr kumimoji="1" lang="en-US" altLang="ja-JP" sz="1800" b="1" i="1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11288" name="Text Box 42"/>
          <p:cNvSpPr txBox="1">
            <a:spLocks noChangeArrowheads="1"/>
          </p:cNvSpPr>
          <p:nvPr/>
        </p:nvSpPr>
        <p:spPr bwMode="auto">
          <a:xfrm>
            <a:off x="1753819" y="1340764"/>
            <a:ext cx="123431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2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G</a:t>
            </a: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&gt; V</a:t>
            </a:r>
            <a:r>
              <a:rPr kumimoji="1" lang="en-US" altLang="ja-JP" sz="2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th</a:t>
            </a:r>
          </a:p>
        </p:txBody>
      </p:sp>
      <p:sp>
        <p:nvSpPr>
          <p:cNvPr id="42" name="テキスト ボックス 29"/>
          <p:cNvSpPr txBox="1"/>
          <p:nvPr/>
        </p:nvSpPr>
        <p:spPr>
          <a:xfrm>
            <a:off x="3773879" y="6381749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5.12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219B881-F55A-0AA6-C6FF-91FC4969DF3D}"/>
              </a:ext>
            </a:extLst>
          </p:cNvPr>
          <p:cNvSpPr txBox="1"/>
          <p:nvPr/>
        </p:nvSpPr>
        <p:spPr>
          <a:xfrm>
            <a:off x="5415136" y="-27384"/>
            <a:ext cx="3693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ＭＳ Ｐゴシック" pitchFamily="50" charset="-128"/>
              </a:rPr>
              <a:t>5. </a:t>
            </a:r>
            <a:r>
              <a:rPr lang="en-US" altLang="ja-JP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</a:t>
            </a:r>
            <a:r>
              <a:rPr lang="ja-JP" altLang="en-US" sz="3600" b="1">
                <a:latin typeface="ＭＳ Ｐゴシック" pitchFamily="50" charset="-128"/>
              </a:rPr>
              <a:t>キャパシタ</a:t>
            </a:r>
            <a:endParaRPr lang="en-US" altLang="ja-JP" sz="3600" b="1" dirty="0">
              <a:latin typeface="ＭＳ Ｐゴシック" pitchFamily="50" charset="-128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 MOS</a:t>
            </a:r>
            <a:r>
              <a:rPr lang="ja-JP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キャパシタの</a:t>
            </a:r>
            <a:r>
              <a:rPr lang="en-US" altLang="ja-JP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C-V</a:t>
            </a:r>
            <a:r>
              <a:rPr lang="en-US" altLang="ja-JP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ja-JP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特性 </a:t>
            </a:r>
          </a:p>
          <a:p>
            <a:pPr marL="0" indent="0" eaLnBrk="1" hangingPunct="1">
              <a:buNone/>
            </a:pPr>
            <a:r>
              <a:rPr lang="en-US" altLang="ja-JP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5.2 MOS</a:t>
            </a:r>
            <a:r>
              <a:rPr lang="ja-JP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構造のエネルギーバンド図</a:t>
            </a:r>
            <a:endParaRPr lang="en-US" altLang="ja-JP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r>
              <a:rPr lang="en-US" altLang="ja-JP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5.3</a:t>
            </a:r>
            <a:r>
              <a:rPr lang="en-US" altLang="ja-JP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C-V</a:t>
            </a:r>
            <a:r>
              <a:rPr lang="ja-JP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特性の周波数依存性</a:t>
            </a:r>
            <a:endParaRPr lang="ja-JP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CF73768-9E51-BDB5-BBAD-B8BA49A06495}"/>
              </a:ext>
            </a:extLst>
          </p:cNvPr>
          <p:cNvSpPr txBox="1"/>
          <p:nvPr/>
        </p:nvSpPr>
        <p:spPr>
          <a:xfrm>
            <a:off x="5415136" y="-27384"/>
            <a:ext cx="3693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351437039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011" y="181094"/>
            <a:ext cx="8383587" cy="466725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en-US" altLang="ja-JP" sz="2800" b="1" dirty="0">
                <a:latin typeface="Times New Roman" pitchFamily="18" charset="0"/>
              </a:rPr>
              <a:t>5.3 </a:t>
            </a:r>
            <a:r>
              <a:rPr lang="en-US" altLang="ja-JP" sz="2800" b="1" i="1" dirty="0">
                <a:latin typeface="Times New Roman" pitchFamily="18" charset="0"/>
              </a:rPr>
              <a:t>C-V</a:t>
            </a:r>
            <a:r>
              <a:rPr lang="ja-JP" altLang="en-US" sz="2800" b="1">
                <a:latin typeface="Times New Roman" pitchFamily="18" charset="0"/>
              </a:rPr>
              <a:t>特性の周波数依存性</a:t>
            </a:r>
            <a:r>
              <a:rPr lang="en-US" altLang="ja-JP" sz="2800" b="1" dirty="0">
                <a:latin typeface="Times New Roman" pitchFamily="18" charset="0"/>
              </a:rPr>
              <a:t>(1/2)</a:t>
            </a:r>
            <a:endParaRPr lang="ja-JP" altLang="en-US" sz="2800" b="1" dirty="0">
              <a:latin typeface="Times New Roman" pitchFamily="18" charset="0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1691680" y="1340768"/>
            <a:ext cx="5445904" cy="3865147"/>
            <a:chOff x="1835695" y="1556792"/>
            <a:chExt cx="4719784" cy="3189847"/>
          </a:xfrm>
        </p:grpSpPr>
        <p:sp>
          <p:nvSpPr>
            <p:cNvPr id="9259" name="Freeform 69"/>
            <p:cNvSpPr>
              <a:spLocks/>
            </p:cNvSpPr>
            <p:nvPr/>
          </p:nvSpPr>
          <p:spPr bwMode="auto">
            <a:xfrm>
              <a:off x="1835695" y="2365186"/>
              <a:ext cx="2238275" cy="1055403"/>
            </a:xfrm>
            <a:custGeom>
              <a:avLst/>
              <a:gdLst>
                <a:gd name="T0" fmla="*/ 0 w 1769"/>
                <a:gd name="T1" fmla="*/ 46 h 1013"/>
                <a:gd name="T2" fmla="*/ 453 w 1769"/>
                <a:gd name="T3" fmla="*/ 46 h 1013"/>
                <a:gd name="T4" fmla="*/ 635 w 1769"/>
                <a:gd name="T5" fmla="*/ 46 h 1013"/>
                <a:gd name="T6" fmla="*/ 725 w 1769"/>
                <a:gd name="T7" fmla="*/ 302 h 1013"/>
                <a:gd name="T8" fmla="*/ 816 w 1769"/>
                <a:gd name="T9" fmla="*/ 1064 h 1013"/>
                <a:gd name="T10" fmla="*/ 907 w 1769"/>
                <a:gd name="T11" fmla="*/ 2612 h 1013"/>
                <a:gd name="T12" fmla="*/ 997 w 1769"/>
                <a:gd name="T13" fmla="*/ 4416 h 1013"/>
                <a:gd name="T14" fmla="*/ 1134 w 1769"/>
                <a:gd name="T15" fmla="*/ 5436 h 1013"/>
                <a:gd name="T16" fmla="*/ 1406 w 1769"/>
                <a:gd name="T17" fmla="*/ 5699 h 1013"/>
                <a:gd name="T18" fmla="*/ 1769 w 1769"/>
                <a:gd name="T19" fmla="*/ 5699 h 10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69"/>
                <a:gd name="T31" fmla="*/ 0 h 1013"/>
                <a:gd name="T32" fmla="*/ 1769 w 1769"/>
                <a:gd name="T33" fmla="*/ 1013 h 1013"/>
                <a:gd name="connsiteX0" fmla="*/ 0 w 9326"/>
                <a:gd name="connsiteY0" fmla="*/ 31 h 9928"/>
                <a:gd name="connsiteX1" fmla="*/ 2561 w 9326"/>
                <a:gd name="connsiteY1" fmla="*/ 31 h 9928"/>
                <a:gd name="connsiteX2" fmla="*/ 3590 w 9326"/>
                <a:gd name="connsiteY2" fmla="*/ 31 h 9928"/>
                <a:gd name="connsiteX3" fmla="*/ 4098 w 9326"/>
                <a:gd name="connsiteY3" fmla="*/ 475 h 9928"/>
                <a:gd name="connsiteX4" fmla="*/ 4613 w 9326"/>
                <a:gd name="connsiteY4" fmla="*/ 1818 h 9928"/>
                <a:gd name="connsiteX5" fmla="*/ 5127 w 9326"/>
                <a:gd name="connsiteY5" fmla="*/ 4503 h 9928"/>
                <a:gd name="connsiteX6" fmla="*/ 5636 w 9326"/>
                <a:gd name="connsiteY6" fmla="*/ 7642 h 9928"/>
                <a:gd name="connsiteX7" fmla="*/ 6410 w 9326"/>
                <a:gd name="connsiteY7" fmla="*/ 9429 h 9928"/>
                <a:gd name="connsiteX8" fmla="*/ 7948 w 9326"/>
                <a:gd name="connsiteY8" fmla="*/ 9883 h 9928"/>
                <a:gd name="connsiteX9" fmla="*/ 9326 w 9326"/>
                <a:gd name="connsiteY9" fmla="*/ 9883 h 9928"/>
                <a:gd name="connsiteX0" fmla="*/ 0 w 10000"/>
                <a:gd name="connsiteY0" fmla="*/ 31 h 9955"/>
                <a:gd name="connsiteX1" fmla="*/ 2746 w 10000"/>
                <a:gd name="connsiteY1" fmla="*/ 31 h 9955"/>
                <a:gd name="connsiteX2" fmla="*/ 3849 w 10000"/>
                <a:gd name="connsiteY2" fmla="*/ 31 h 9955"/>
                <a:gd name="connsiteX3" fmla="*/ 4394 w 10000"/>
                <a:gd name="connsiteY3" fmla="*/ 478 h 9955"/>
                <a:gd name="connsiteX4" fmla="*/ 4946 w 10000"/>
                <a:gd name="connsiteY4" fmla="*/ 1831 h 9955"/>
                <a:gd name="connsiteX5" fmla="*/ 5498 w 10000"/>
                <a:gd name="connsiteY5" fmla="*/ 4536 h 9955"/>
                <a:gd name="connsiteX6" fmla="*/ 6043 w 10000"/>
                <a:gd name="connsiteY6" fmla="*/ 7697 h 9955"/>
                <a:gd name="connsiteX7" fmla="*/ 6873 w 10000"/>
                <a:gd name="connsiteY7" fmla="*/ 9497 h 9955"/>
                <a:gd name="connsiteX8" fmla="*/ 8866 w 10000"/>
                <a:gd name="connsiteY8" fmla="*/ 8375 h 9955"/>
                <a:gd name="connsiteX9" fmla="*/ 10000 w 10000"/>
                <a:gd name="connsiteY9" fmla="*/ 9955 h 9955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5498 w 10000"/>
                <a:gd name="connsiteY5" fmla="*/ 4557 h 10000"/>
                <a:gd name="connsiteX6" fmla="*/ 6043 w 10000"/>
                <a:gd name="connsiteY6" fmla="*/ 7732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5498 w 10000"/>
                <a:gd name="connsiteY5" fmla="*/ 4557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6461 w 10000"/>
                <a:gd name="connsiteY5" fmla="*/ 1456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5428 w 10000"/>
                <a:gd name="connsiteY4" fmla="*/ 469 h 10000"/>
                <a:gd name="connsiteX5" fmla="*/ 6461 w 10000"/>
                <a:gd name="connsiteY5" fmla="*/ 1456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9"/>
                <a:gd name="connsiteX1" fmla="*/ 2746 w 10000"/>
                <a:gd name="connsiteY1" fmla="*/ 79 h 10049"/>
                <a:gd name="connsiteX2" fmla="*/ 3849 w 10000"/>
                <a:gd name="connsiteY2" fmla="*/ 79 h 10049"/>
                <a:gd name="connsiteX3" fmla="*/ 4669 w 10000"/>
                <a:gd name="connsiteY3" fmla="*/ 23 h 10049"/>
                <a:gd name="connsiteX4" fmla="*/ 5428 w 10000"/>
                <a:gd name="connsiteY4" fmla="*/ 517 h 10049"/>
                <a:gd name="connsiteX5" fmla="*/ 6461 w 10000"/>
                <a:gd name="connsiteY5" fmla="*/ 1504 h 10049"/>
                <a:gd name="connsiteX6" fmla="*/ 7281 w 10000"/>
                <a:gd name="connsiteY6" fmla="*/ 3236 h 10049"/>
                <a:gd name="connsiteX7" fmla="*/ 8249 w 10000"/>
                <a:gd name="connsiteY7" fmla="*/ 6054 h 10049"/>
                <a:gd name="connsiteX8" fmla="*/ 8866 w 10000"/>
                <a:gd name="connsiteY8" fmla="*/ 8461 h 10049"/>
                <a:gd name="connsiteX9" fmla="*/ 10000 w 10000"/>
                <a:gd name="connsiteY9" fmla="*/ 10048 h 10049"/>
                <a:gd name="connsiteX0" fmla="*/ 0 w 10000"/>
                <a:gd name="connsiteY0" fmla="*/ 12 h 9982"/>
                <a:gd name="connsiteX1" fmla="*/ 2746 w 10000"/>
                <a:gd name="connsiteY1" fmla="*/ 12 h 9982"/>
                <a:gd name="connsiteX2" fmla="*/ 3849 w 10000"/>
                <a:gd name="connsiteY2" fmla="*/ 12 h 9982"/>
                <a:gd name="connsiteX3" fmla="*/ 4669 w 10000"/>
                <a:gd name="connsiteY3" fmla="*/ 172 h 9982"/>
                <a:gd name="connsiteX4" fmla="*/ 5428 w 10000"/>
                <a:gd name="connsiteY4" fmla="*/ 450 h 9982"/>
                <a:gd name="connsiteX5" fmla="*/ 6461 w 10000"/>
                <a:gd name="connsiteY5" fmla="*/ 1437 h 9982"/>
                <a:gd name="connsiteX6" fmla="*/ 7281 w 10000"/>
                <a:gd name="connsiteY6" fmla="*/ 3169 h 9982"/>
                <a:gd name="connsiteX7" fmla="*/ 8249 w 10000"/>
                <a:gd name="connsiteY7" fmla="*/ 5987 h 9982"/>
                <a:gd name="connsiteX8" fmla="*/ 8866 w 10000"/>
                <a:gd name="connsiteY8" fmla="*/ 8394 h 9982"/>
                <a:gd name="connsiteX9" fmla="*/ 10000 w 10000"/>
                <a:gd name="connsiteY9" fmla="*/ 9981 h 9982"/>
                <a:gd name="connsiteX0" fmla="*/ 0 w 10000"/>
                <a:gd name="connsiteY0" fmla="*/ 21 h 10009"/>
                <a:gd name="connsiteX1" fmla="*/ 2746 w 10000"/>
                <a:gd name="connsiteY1" fmla="*/ 21 h 10009"/>
                <a:gd name="connsiteX2" fmla="*/ 3849 w 10000"/>
                <a:gd name="connsiteY2" fmla="*/ 21 h 10009"/>
                <a:gd name="connsiteX3" fmla="*/ 4669 w 10000"/>
                <a:gd name="connsiteY3" fmla="*/ 36 h 10009"/>
                <a:gd name="connsiteX4" fmla="*/ 5428 w 10000"/>
                <a:gd name="connsiteY4" fmla="*/ 460 h 10009"/>
                <a:gd name="connsiteX5" fmla="*/ 6461 w 10000"/>
                <a:gd name="connsiteY5" fmla="*/ 1449 h 10009"/>
                <a:gd name="connsiteX6" fmla="*/ 7281 w 10000"/>
                <a:gd name="connsiteY6" fmla="*/ 3184 h 10009"/>
                <a:gd name="connsiteX7" fmla="*/ 8249 w 10000"/>
                <a:gd name="connsiteY7" fmla="*/ 6007 h 10009"/>
                <a:gd name="connsiteX8" fmla="*/ 8866 w 10000"/>
                <a:gd name="connsiteY8" fmla="*/ 8418 h 10009"/>
                <a:gd name="connsiteX9" fmla="*/ 10000 w 10000"/>
                <a:gd name="connsiteY9" fmla="*/ 10008 h 10009"/>
                <a:gd name="connsiteX0" fmla="*/ 0 w 10000"/>
                <a:gd name="connsiteY0" fmla="*/ 21 h 10009"/>
                <a:gd name="connsiteX1" fmla="*/ 2746 w 10000"/>
                <a:gd name="connsiteY1" fmla="*/ 21 h 10009"/>
                <a:gd name="connsiteX2" fmla="*/ 3849 w 10000"/>
                <a:gd name="connsiteY2" fmla="*/ 21 h 10009"/>
                <a:gd name="connsiteX3" fmla="*/ 4669 w 10000"/>
                <a:gd name="connsiteY3" fmla="*/ 36 h 10009"/>
                <a:gd name="connsiteX4" fmla="*/ 5428 w 10000"/>
                <a:gd name="connsiteY4" fmla="*/ 460 h 10009"/>
                <a:gd name="connsiteX5" fmla="*/ 6461 w 10000"/>
                <a:gd name="connsiteY5" fmla="*/ 1449 h 10009"/>
                <a:gd name="connsiteX6" fmla="*/ 7281 w 10000"/>
                <a:gd name="connsiteY6" fmla="*/ 3184 h 10009"/>
                <a:gd name="connsiteX7" fmla="*/ 8249 w 10000"/>
                <a:gd name="connsiteY7" fmla="*/ 6007 h 10009"/>
                <a:gd name="connsiteX8" fmla="*/ 8866 w 10000"/>
                <a:gd name="connsiteY8" fmla="*/ 8418 h 10009"/>
                <a:gd name="connsiteX9" fmla="*/ 10000 w 10000"/>
                <a:gd name="connsiteY9" fmla="*/ 10008 h 10009"/>
                <a:gd name="connsiteX0" fmla="*/ 0 w 10103"/>
                <a:gd name="connsiteY0" fmla="*/ 21 h 10009"/>
                <a:gd name="connsiteX1" fmla="*/ 2746 w 10103"/>
                <a:gd name="connsiteY1" fmla="*/ 21 h 10009"/>
                <a:gd name="connsiteX2" fmla="*/ 3849 w 10103"/>
                <a:gd name="connsiteY2" fmla="*/ 21 h 10009"/>
                <a:gd name="connsiteX3" fmla="*/ 4669 w 10103"/>
                <a:gd name="connsiteY3" fmla="*/ 36 h 10009"/>
                <a:gd name="connsiteX4" fmla="*/ 5428 w 10103"/>
                <a:gd name="connsiteY4" fmla="*/ 460 h 10009"/>
                <a:gd name="connsiteX5" fmla="*/ 6461 w 10103"/>
                <a:gd name="connsiteY5" fmla="*/ 1449 h 10009"/>
                <a:gd name="connsiteX6" fmla="*/ 7281 w 10103"/>
                <a:gd name="connsiteY6" fmla="*/ 3184 h 10009"/>
                <a:gd name="connsiteX7" fmla="*/ 8249 w 10103"/>
                <a:gd name="connsiteY7" fmla="*/ 6007 h 10009"/>
                <a:gd name="connsiteX8" fmla="*/ 8866 w 10103"/>
                <a:gd name="connsiteY8" fmla="*/ 8418 h 10009"/>
                <a:gd name="connsiteX9" fmla="*/ 10103 w 10103"/>
                <a:gd name="connsiteY9" fmla="*/ 10008 h 10009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249 w 10103"/>
                <a:gd name="connsiteY7" fmla="*/ 6007 h 10008"/>
                <a:gd name="connsiteX8" fmla="*/ 8866 w 10103"/>
                <a:gd name="connsiteY8" fmla="*/ 8418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249 w 10103"/>
                <a:gd name="connsiteY7" fmla="*/ 6007 h 10008"/>
                <a:gd name="connsiteX8" fmla="*/ 8900 w 10103"/>
                <a:gd name="connsiteY8" fmla="*/ 834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00 w 10103"/>
                <a:gd name="connsiteY8" fmla="*/ 834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9106 w 10103"/>
                <a:gd name="connsiteY8" fmla="*/ 899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9106 w 10103"/>
                <a:gd name="connsiteY8" fmla="*/ 8996 h 10008"/>
                <a:gd name="connsiteX9" fmla="*/ 10103 w 10103"/>
                <a:gd name="connsiteY9" fmla="*/ 10008 h 10008"/>
                <a:gd name="connsiteX0" fmla="*/ 0 w 10103"/>
                <a:gd name="connsiteY0" fmla="*/ 21 h 10073"/>
                <a:gd name="connsiteX1" fmla="*/ 2746 w 10103"/>
                <a:gd name="connsiteY1" fmla="*/ 21 h 10073"/>
                <a:gd name="connsiteX2" fmla="*/ 3849 w 10103"/>
                <a:gd name="connsiteY2" fmla="*/ 21 h 10073"/>
                <a:gd name="connsiteX3" fmla="*/ 4669 w 10103"/>
                <a:gd name="connsiteY3" fmla="*/ 36 h 10073"/>
                <a:gd name="connsiteX4" fmla="*/ 5428 w 10103"/>
                <a:gd name="connsiteY4" fmla="*/ 460 h 10073"/>
                <a:gd name="connsiteX5" fmla="*/ 6461 w 10103"/>
                <a:gd name="connsiteY5" fmla="*/ 1449 h 10073"/>
                <a:gd name="connsiteX6" fmla="*/ 7281 w 10103"/>
                <a:gd name="connsiteY6" fmla="*/ 3184 h 10073"/>
                <a:gd name="connsiteX7" fmla="*/ 8146 w 10103"/>
                <a:gd name="connsiteY7" fmla="*/ 5501 h 10073"/>
                <a:gd name="connsiteX8" fmla="*/ 9484 w 10103"/>
                <a:gd name="connsiteY8" fmla="*/ 9646 h 10073"/>
                <a:gd name="connsiteX9" fmla="*/ 10103 w 10103"/>
                <a:gd name="connsiteY9" fmla="*/ 10008 h 10073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861 w 10103"/>
                <a:gd name="connsiteY8" fmla="*/ 775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861 w 10103"/>
                <a:gd name="connsiteY8" fmla="*/ 7754 h 10008"/>
                <a:gd name="connsiteX9" fmla="*/ 10103 w 10103"/>
                <a:gd name="connsiteY9" fmla="*/ 10008 h 1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03" h="10008">
                  <a:moveTo>
                    <a:pt x="0" y="21"/>
                  </a:moveTo>
                  <a:lnTo>
                    <a:pt x="2746" y="21"/>
                  </a:lnTo>
                  <a:lnTo>
                    <a:pt x="3849" y="21"/>
                  </a:lnTo>
                  <a:cubicBezTo>
                    <a:pt x="4169" y="23"/>
                    <a:pt x="4406" y="-37"/>
                    <a:pt x="4669" y="36"/>
                  </a:cubicBezTo>
                  <a:cubicBezTo>
                    <a:pt x="4932" y="109"/>
                    <a:pt x="5129" y="225"/>
                    <a:pt x="5428" y="460"/>
                  </a:cubicBezTo>
                  <a:cubicBezTo>
                    <a:pt x="5727" y="695"/>
                    <a:pt x="6152" y="995"/>
                    <a:pt x="6461" y="1449"/>
                  </a:cubicBezTo>
                  <a:cubicBezTo>
                    <a:pt x="6770" y="1902"/>
                    <a:pt x="7000" y="2509"/>
                    <a:pt x="7281" y="3184"/>
                  </a:cubicBezTo>
                  <a:cubicBezTo>
                    <a:pt x="7562" y="3859"/>
                    <a:pt x="7883" y="4739"/>
                    <a:pt x="8146" y="5501"/>
                  </a:cubicBezTo>
                  <a:cubicBezTo>
                    <a:pt x="8409" y="6263"/>
                    <a:pt x="8563" y="6733"/>
                    <a:pt x="8861" y="7754"/>
                  </a:cubicBezTo>
                  <a:cubicBezTo>
                    <a:pt x="9325" y="8931"/>
                    <a:pt x="9287" y="9252"/>
                    <a:pt x="10103" y="10008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60" name="Freeform 70"/>
            <p:cNvSpPr>
              <a:spLocks/>
            </p:cNvSpPr>
            <p:nvPr/>
          </p:nvSpPr>
          <p:spPr bwMode="auto">
            <a:xfrm>
              <a:off x="4233006" y="2375815"/>
              <a:ext cx="2034895" cy="863694"/>
            </a:xfrm>
            <a:custGeom>
              <a:avLst/>
              <a:gdLst>
                <a:gd name="T0" fmla="*/ 0 w 998"/>
                <a:gd name="T1" fmla="*/ 1096 h 1096"/>
                <a:gd name="T2" fmla="*/ 46 w 998"/>
                <a:gd name="T3" fmla="*/ 687 h 1096"/>
                <a:gd name="T4" fmla="*/ 136 w 998"/>
                <a:gd name="T5" fmla="*/ 370 h 1096"/>
                <a:gd name="T6" fmla="*/ 272 w 998"/>
                <a:gd name="T7" fmla="*/ 143 h 1096"/>
                <a:gd name="T8" fmla="*/ 318 w 998"/>
                <a:gd name="T9" fmla="*/ 98 h 1096"/>
                <a:gd name="T10" fmla="*/ 408 w 998"/>
                <a:gd name="T11" fmla="*/ 52 h 1096"/>
                <a:gd name="T12" fmla="*/ 635 w 998"/>
                <a:gd name="T13" fmla="*/ 7 h 1096"/>
                <a:gd name="T14" fmla="*/ 998 w 998"/>
                <a:gd name="T15" fmla="*/ 7 h 10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98"/>
                <a:gd name="T25" fmla="*/ 0 h 1096"/>
                <a:gd name="T26" fmla="*/ 998 w 998"/>
                <a:gd name="T27" fmla="*/ 1096 h 1096"/>
                <a:gd name="connsiteX0" fmla="*/ 0 w 10000"/>
                <a:gd name="connsiteY0" fmla="*/ 9975 h 9975"/>
                <a:gd name="connsiteX1" fmla="*/ 461 w 10000"/>
                <a:gd name="connsiteY1" fmla="*/ 6243 h 9975"/>
                <a:gd name="connsiteX2" fmla="*/ 883 w 10000"/>
                <a:gd name="connsiteY2" fmla="*/ 2403 h 9975"/>
                <a:gd name="connsiteX3" fmla="*/ 2725 w 10000"/>
                <a:gd name="connsiteY3" fmla="*/ 1280 h 9975"/>
                <a:gd name="connsiteX4" fmla="*/ 3186 w 10000"/>
                <a:gd name="connsiteY4" fmla="*/ 869 h 9975"/>
                <a:gd name="connsiteX5" fmla="*/ 4088 w 10000"/>
                <a:gd name="connsiteY5" fmla="*/ 449 h 9975"/>
                <a:gd name="connsiteX6" fmla="*/ 6363 w 10000"/>
                <a:gd name="connsiteY6" fmla="*/ 39 h 9975"/>
                <a:gd name="connsiteX7" fmla="*/ 10000 w 10000"/>
                <a:gd name="connsiteY7" fmla="*/ 39 h 9975"/>
                <a:gd name="connsiteX0" fmla="*/ 0 w 10000"/>
                <a:gd name="connsiteY0" fmla="*/ 10000 h 10000"/>
                <a:gd name="connsiteX1" fmla="*/ 461 w 10000"/>
                <a:gd name="connsiteY1" fmla="*/ 6259 h 10000"/>
                <a:gd name="connsiteX2" fmla="*/ 883 w 10000"/>
                <a:gd name="connsiteY2" fmla="*/ 2409 h 10000"/>
                <a:gd name="connsiteX3" fmla="*/ 1875 w 10000"/>
                <a:gd name="connsiteY3" fmla="*/ 937 h 10000"/>
                <a:gd name="connsiteX4" fmla="*/ 3186 w 10000"/>
                <a:gd name="connsiteY4" fmla="*/ 871 h 10000"/>
                <a:gd name="connsiteX5" fmla="*/ 4088 w 10000"/>
                <a:gd name="connsiteY5" fmla="*/ 450 h 10000"/>
                <a:gd name="connsiteX6" fmla="*/ 6363 w 10000"/>
                <a:gd name="connsiteY6" fmla="*/ 39 h 10000"/>
                <a:gd name="connsiteX7" fmla="*/ 10000 w 10000"/>
                <a:gd name="connsiteY7" fmla="*/ 39 h 10000"/>
                <a:gd name="connsiteX0" fmla="*/ 0 w 10000"/>
                <a:gd name="connsiteY0" fmla="*/ 10000 h 10000"/>
                <a:gd name="connsiteX1" fmla="*/ 461 w 10000"/>
                <a:gd name="connsiteY1" fmla="*/ 6259 h 10000"/>
                <a:gd name="connsiteX2" fmla="*/ 883 w 10000"/>
                <a:gd name="connsiteY2" fmla="*/ 2409 h 10000"/>
                <a:gd name="connsiteX3" fmla="*/ 1875 w 10000"/>
                <a:gd name="connsiteY3" fmla="*/ 937 h 10000"/>
                <a:gd name="connsiteX4" fmla="*/ 2890 w 10000"/>
                <a:gd name="connsiteY4" fmla="*/ 525 h 10000"/>
                <a:gd name="connsiteX5" fmla="*/ 4088 w 10000"/>
                <a:gd name="connsiteY5" fmla="*/ 450 h 10000"/>
                <a:gd name="connsiteX6" fmla="*/ 6363 w 10000"/>
                <a:gd name="connsiteY6" fmla="*/ 39 h 10000"/>
                <a:gd name="connsiteX7" fmla="*/ 10000 w 10000"/>
                <a:gd name="connsiteY7" fmla="*/ 39 h 10000"/>
                <a:gd name="connsiteX0" fmla="*/ 0 w 10000"/>
                <a:gd name="connsiteY0" fmla="*/ 10004 h 10004"/>
                <a:gd name="connsiteX1" fmla="*/ 461 w 10000"/>
                <a:gd name="connsiteY1" fmla="*/ 6263 h 10004"/>
                <a:gd name="connsiteX2" fmla="*/ 883 w 10000"/>
                <a:gd name="connsiteY2" fmla="*/ 2413 h 10004"/>
                <a:gd name="connsiteX3" fmla="*/ 1875 w 10000"/>
                <a:gd name="connsiteY3" fmla="*/ 941 h 10004"/>
                <a:gd name="connsiteX4" fmla="*/ 2890 w 10000"/>
                <a:gd name="connsiteY4" fmla="*/ 529 h 10004"/>
                <a:gd name="connsiteX5" fmla="*/ 3829 w 10000"/>
                <a:gd name="connsiteY5" fmla="*/ 22 h 10004"/>
                <a:gd name="connsiteX6" fmla="*/ 6363 w 10000"/>
                <a:gd name="connsiteY6" fmla="*/ 43 h 10004"/>
                <a:gd name="connsiteX7" fmla="*/ 10000 w 10000"/>
                <a:gd name="connsiteY7" fmla="*/ 43 h 10004"/>
                <a:gd name="connsiteX0" fmla="*/ 0 w 10000"/>
                <a:gd name="connsiteY0" fmla="*/ 10132 h 10132"/>
                <a:gd name="connsiteX1" fmla="*/ 461 w 10000"/>
                <a:gd name="connsiteY1" fmla="*/ 6391 h 10132"/>
                <a:gd name="connsiteX2" fmla="*/ 883 w 10000"/>
                <a:gd name="connsiteY2" fmla="*/ 2541 h 10132"/>
                <a:gd name="connsiteX3" fmla="*/ 1875 w 10000"/>
                <a:gd name="connsiteY3" fmla="*/ 1069 h 10132"/>
                <a:gd name="connsiteX4" fmla="*/ 2594 w 10000"/>
                <a:gd name="connsiteY4" fmla="*/ 52 h 10132"/>
                <a:gd name="connsiteX5" fmla="*/ 3829 w 10000"/>
                <a:gd name="connsiteY5" fmla="*/ 150 h 10132"/>
                <a:gd name="connsiteX6" fmla="*/ 6363 w 10000"/>
                <a:gd name="connsiteY6" fmla="*/ 171 h 10132"/>
                <a:gd name="connsiteX7" fmla="*/ 10000 w 10000"/>
                <a:gd name="connsiteY7" fmla="*/ 171 h 10132"/>
                <a:gd name="connsiteX0" fmla="*/ 0 w 10000"/>
                <a:gd name="connsiteY0" fmla="*/ 10098 h 10098"/>
                <a:gd name="connsiteX1" fmla="*/ 461 w 10000"/>
                <a:gd name="connsiteY1" fmla="*/ 6357 h 10098"/>
                <a:gd name="connsiteX2" fmla="*/ 883 w 10000"/>
                <a:gd name="connsiteY2" fmla="*/ 2507 h 10098"/>
                <a:gd name="connsiteX3" fmla="*/ 1506 w 10000"/>
                <a:gd name="connsiteY3" fmla="*/ 517 h 10098"/>
                <a:gd name="connsiteX4" fmla="*/ 2594 w 10000"/>
                <a:gd name="connsiteY4" fmla="*/ 18 h 10098"/>
                <a:gd name="connsiteX5" fmla="*/ 3829 w 10000"/>
                <a:gd name="connsiteY5" fmla="*/ 116 h 10098"/>
                <a:gd name="connsiteX6" fmla="*/ 6363 w 10000"/>
                <a:gd name="connsiteY6" fmla="*/ 137 h 10098"/>
                <a:gd name="connsiteX7" fmla="*/ 10000 w 10000"/>
                <a:gd name="connsiteY7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883 w 10000"/>
                <a:gd name="connsiteY2" fmla="*/ 2507 h 10098"/>
                <a:gd name="connsiteX3" fmla="*/ 1506 w 10000"/>
                <a:gd name="connsiteY3" fmla="*/ 517 h 10098"/>
                <a:gd name="connsiteX4" fmla="*/ 2594 w 10000"/>
                <a:gd name="connsiteY4" fmla="*/ 18 h 10098"/>
                <a:gd name="connsiteX5" fmla="*/ 3829 w 10000"/>
                <a:gd name="connsiteY5" fmla="*/ 116 h 10098"/>
                <a:gd name="connsiteX6" fmla="*/ 6363 w 10000"/>
                <a:gd name="connsiteY6" fmla="*/ 137 h 10098"/>
                <a:gd name="connsiteX7" fmla="*/ 10000 w 10000"/>
                <a:gd name="connsiteY7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707 w 10000"/>
                <a:gd name="connsiteY2" fmla="*/ 2975 h 10098"/>
                <a:gd name="connsiteX3" fmla="*/ 883 w 10000"/>
                <a:gd name="connsiteY3" fmla="*/ 2507 h 10098"/>
                <a:gd name="connsiteX4" fmla="*/ 1506 w 10000"/>
                <a:gd name="connsiteY4" fmla="*/ 517 h 10098"/>
                <a:gd name="connsiteX5" fmla="*/ 2594 w 10000"/>
                <a:gd name="connsiteY5" fmla="*/ 18 h 10098"/>
                <a:gd name="connsiteX6" fmla="*/ 3829 w 10000"/>
                <a:gd name="connsiteY6" fmla="*/ 116 h 10098"/>
                <a:gd name="connsiteX7" fmla="*/ 6363 w 10000"/>
                <a:gd name="connsiteY7" fmla="*/ 137 h 10098"/>
                <a:gd name="connsiteX8" fmla="*/ 10000 w 10000"/>
                <a:gd name="connsiteY8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707 w 10000"/>
                <a:gd name="connsiteY2" fmla="*/ 2975 h 10098"/>
                <a:gd name="connsiteX3" fmla="*/ 1031 w 10000"/>
                <a:gd name="connsiteY3" fmla="*/ 1643 h 10098"/>
                <a:gd name="connsiteX4" fmla="*/ 1506 w 10000"/>
                <a:gd name="connsiteY4" fmla="*/ 517 h 10098"/>
                <a:gd name="connsiteX5" fmla="*/ 2594 w 10000"/>
                <a:gd name="connsiteY5" fmla="*/ 18 h 10098"/>
                <a:gd name="connsiteX6" fmla="*/ 3829 w 10000"/>
                <a:gd name="connsiteY6" fmla="*/ 116 h 10098"/>
                <a:gd name="connsiteX7" fmla="*/ 6363 w 10000"/>
                <a:gd name="connsiteY7" fmla="*/ 137 h 10098"/>
                <a:gd name="connsiteX8" fmla="*/ 10000 w 10000"/>
                <a:gd name="connsiteY8" fmla="*/ 137 h 10098"/>
                <a:gd name="connsiteX0" fmla="*/ 0 w 10000"/>
                <a:gd name="connsiteY0" fmla="*/ 10120 h 10120"/>
                <a:gd name="connsiteX1" fmla="*/ 350 w 10000"/>
                <a:gd name="connsiteY1" fmla="*/ 6465 h 10120"/>
                <a:gd name="connsiteX2" fmla="*/ 707 w 10000"/>
                <a:gd name="connsiteY2" fmla="*/ 2997 h 10120"/>
                <a:gd name="connsiteX3" fmla="*/ 1031 w 10000"/>
                <a:gd name="connsiteY3" fmla="*/ 1665 h 10120"/>
                <a:gd name="connsiteX4" fmla="*/ 1506 w 10000"/>
                <a:gd name="connsiteY4" fmla="*/ 885 h 10120"/>
                <a:gd name="connsiteX5" fmla="*/ 2594 w 10000"/>
                <a:gd name="connsiteY5" fmla="*/ 40 h 10120"/>
                <a:gd name="connsiteX6" fmla="*/ 3829 w 10000"/>
                <a:gd name="connsiteY6" fmla="*/ 138 h 10120"/>
                <a:gd name="connsiteX7" fmla="*/ 6363 w 10000"/>
                <a:gd name="connsiteY7" fmla="*/ 159 h 10120"/>
                <a:gd name="connsiteX8" fmla="*/ 10000 w 10000"/>
                <a:gd name="connsiteY8" fmla="*/ 159 h 10120"/>
                <a:gd name="connsiteX0" fmla="*/ 0 w 10000"/>
                <a:gd name="connsiteY0" fmla="*/ 10000 h 10000"/>
                <a:gd name="connsiteX1" fmla="*/ 350 w 10000"/>
                <a:gd name="connsiteY1" fmla="*/ 6345 h 10000"/>
                <a:gd name="connsiteX2" fmla="*/ 707 w 10000"/>
                <a:gd name="connsiteY2" fmla="*/ 2877 h 10000"/>
                <a:gd name="connsiteX3" fmla="*/ 1031 w 10000"/>
                <a:gd name="connsiteY3" fmla="*/ 1545 h 10000"/>
                <a:gd name="connsiteX4" fmla="*/ 1506 w 10000"/>
                <a:gd name="connsiteY4" fmla="*/ 765 h 10000"/>
                <a:gd name="connsiteX5" fmla="*/ 2631 w 10000"/>
                <a:gd name="connsiteY5" fmla="*/ 352 h 10000"/>
                <a:gd name="connsiteX6" fmla="*/ 3829 w 10000"/>
                <a:gd name="connsiteY6" fmla="*/ 18 h 10000"/>
                <a:gd name="connsiteX7" fmla="*/ 6363 w 10000"/>
                <a:gd name="connsiteY7" fmla="*/ 39 h 10000"/>
                <a:gd name="connsiteX8" fmla="*/ 10000 w 10000"/>
                <a:gd name="connsiteY8" fmla="*/ 39 h 10000"/>
                <a:gd name="connsiteX0" fmla="*/ 0 w 10000"/>
                <a:gd name="connsiteY0" fmla="*/ 10000 h 10000"/>
                <a:gd name="connsiteX1" fmla="*/ 350 w 10000"/>
                <a:gd name="connsiteY1" fmla="*/ 6345 h 10000"/>
                <a:gd name="connsiteX2" fmla="*/ 707 w 10000"/>
                <a:gd name="connsiteY2" fmla="*/ 2877 h 10000"/>
                <a:gd name="connsiteX3" fmla="*/ 1031 w 10000"/>
                <a:gd name="connsiteY3" fmla="*/ 1545 h 10000"/>
                <a:gd name="connsiteX4" fmla="*/ 1506 w 10000"/>
                <a:gd name="connsiteY4" fmla="*/ 765 h 10000"/>
                <a:gd name="connsiteX5" fmla="*/ 2631 w 10000"/>
                <a:gd name="connsiteY5" fmla="*/ 352 h 10000"/>
                <a:gd name="connsiteX6" fmla="*/ 3866 w 10000"/>
                <a:gd name="connsiteY6" fmla="*/ 277 h 10000"/>
                <a:gd name="connsiteX7" fmla="*/ 6363 w 10000"/>
                <a:gd name="connsiteY7" fmla="*/ 39 h 10000"/>
                <a:gd name="connsiteX8" fmla="*/ 10000 w 10000"/>
                <a:gd name="connsiteY8" fmla="*/ 39 h 10000"/>
                <a:gd name="connsiteX0" fmla="*/ 0 w 10000"/>
                <a:gd name="connsiteY0" fmla="*/ 9967 h 9967"/>
                <a:gd name="connsiteX1" fmla="*/ 350 w 10000"/>
                <a:gd name="connsiteY1" fmla="*/ 6312 h 9967"/>
                <a:gd name="connsiteX2" fmla="*/ 707 w 10000"/>
                <a:gd name="connsiteY2" fmla="*/ 2844 h 9967"/>
                <a:gd name="connsiteX3" fmla="*/ 1031 w 10000"/>
                <a:gd name="connsiteY3" fmla="*/ 1512 h 9967"/>
                <a:gd name="connsiteX4" fmla="*/ 1506 w 10000"/>
                <a:gd name="connsiteY4" fmla="*/ 732 h 9967"/>
                <a:gd name="connsiteX5" fmla="*/ 2631 w 10000"/>
                <a:gd name="connsiteY5" fmla="*/ 319 h 9967"/>
                <a:gd name="connsiteX6" fmla="*/ 3866 w 10000"/>
                <a:gd name="connsiteY6" fmla="*/ 244 h 9967"/>
                <a:gd name="connsiteX7" fmla="*/ 6288 w 10000"/>
                <a:gd name="connsiteY7" fmla="*/ 179 h 9967"/>
                <a:gd name="connsiteX8" fmla="*/ 10000 w 10000"/>
                <a:gd name="connsiteY8" fmla="*/ 6 h 9967"/>
                <a:gd name="connsiteX0" fmla="*/ 0 w 10000"/>
                <a:gd name="connsiteY0" fmla="*/ 9994 h 9994"/>
                <a:gd name="connsiteX1" fmla="*/ 350 w 10000"/>
                <a:gd name="connsiteY1" fmla="*/ 6327 h 9994"/>
                <a:gd name="connsiteX2" fmla="*/ 707 w 10000"/>
                <a:gd name="connsiteY2" fmla="*/ 2847 h 9994"/>
                <a:gd name="connsiteX3" fmla="*/ 1031 w 10000"/>
                <a:gd name="connsiteY3" fmla="*/ 1511 h 9994"/>
                <a:gd name="connsiteX4" fmla="*/ 1506 w 10000"/>
                <a:gd name="connsiteY4" fmla="*/ 728 h 9994"/>
                <a:gd name="connsiteX5" fmla="*/ 2631 w 10000"/>
                <a:gd name="connsiteY5" fmla="*/ 314 h 9994"/>
                <a:gd name="connsiteX6" fmla="*/ 3866 w 10000"/>
                <a:gd name="connsiteY6" fmla="*/ 239 h 9994"/>
                <a:gd name="connsiteX7" fmla="*/ 6288 w 10000"/>
                <a:gd name="connsiteY7" fmla="*/ 174 h 9994"/>
                <a:gd name="connsiteX8" fmla="*/ 7845 w 10000"/>
                <a:gd name="connsiteY8" fmla="*/ 447 h 9994"/>
                <a:gd name="connsiteX9" fmla="*/ 10000 w 10000"/>
                <a:gd name="connsiteY9" fmla="*/ 0 h 9994"/>
                <a:gd name="connsiteX0" fmla="*/ 0 w 10000"/>
                <a:gd name="connsiteY0" fmla="*/ 9828 h 9828"/>
                <a:gd name="connsiteX1" fmla="*/ 350 w 10000"/>
                <a:gd name="connsiteY1" fmla="*/ 6159 h 9828"/>
                <a:gd name="connsiteX2" fmla="*/ 707 w 10000"/>
                <a:gd name="connsiteY2" fmla="*/ 2677 h 9828"/>
                <a:gd name="connsiteX3" fmla="*/ 1031 w 10000"/>
                <a:gd name="connsiteY3" fmla="*/ 1340 h 9828"/>
                <a:gd name="connsiteX4" fmla="*/ 1506 w 10000"/>
                <a:gd name="connsiteY4" fmla="*/ 556 h 9828"/>
                <a:gd name="connsiteX5" fmla="*/ 2631 w 10000"/>
                <a:gd name="connsiteY5" fmla="*/ 142 h 9828"/>
                <a:gd name="connsiteX6" fmla="*/ 3866 w 10000"/>
                <a:gd name="connsiteY6" fmla="*/ 67 h 9828"/>
                <a:gd name="connsiteX7" fmla="*/ 6288 w 10000"/>
                <a:gd name="connsiteY7" fmla="*/ 2 h 9828"/>
                <a:gd name="connsiteX8" fmla="*/ 7845 w 10000"/>
                <a:gd name="connsiteY8" fmla="*/ 275 h 9828"/>
                <a:gd name="connsiteX9" fmla="*/ 10000 w 10000"/>
                <a:gd name="connsiteY9" fmla="*/ 88 h 9828"/>
                <a:gd name="connsiteX0" fmla="*/ 0 w 10000"/>
                <a:gd name="connsiteY0" fmla="*/ 10003 h 10003"/>
                <a:gd name="connsiteX1" fmla="*/ 350 w 10000"/>
                <a:gd name="connsiteY1" fmla="*/ 6270 h 10003"/>
                <a:gd name="connsiteX2" fmla="*/ 707 w 10000"/>
                <a:gd name="connsiteY2" fmla="*/ 2727 h 10003"/>
                <a:gd name="connsiteX3" fmla="*/ 1031 w 10000"/>
                <a:gd name="connsiteY3" fmla="*/ 1366 h 10003"/>
                <a:gd name="connsiteX4" fmla="*/ 1506 w 10000"/>
                <a:gd name="connsiteY4" fmla="*/ 569 h 10003"/>
                <a:gd name="connsiteX5" fmla="*/ 2631 w 10000"/>
                <a:gd name="connsiteY5" fmla="*/ 147 h 10003"/>
                <a:gd name="connsiteX6" fmla="*/ 3866 w 10000"/>
                <a:gd name="connsiteY6" fmla="*/ 71 h 10003"/>
                <a:gd name="connsiteX7" fmla="*/ 6288 w 10000"/>
                <a:gd name="connsiteY7" fmla="*/ 5 h 10003"/>
                <a:gd name="connsiteX8" fmla="*/ 7882 w 10000"/>
                <a:gd name="connsiteY8" fmla="*/ 18 h 10003"/>
                <a:gd name="connsiteX9" fmla="*/ 10000 w 10000"/>
                <a:gd name="connsiteY9" fmla="*/ 93 h 1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3">
                  <a:moveTo>
                    <a:pt x="0" y="10003"/>
                  </a:moveTo>
                  <a:cubicBezTo>
                    <a:pt x="110" y="8658"/>
                    <a:pt x="232" y="7483"/>
                    <a:pt x="350" y="6270"/>
                  </a:cubicBezTo>
                  <a:cubicBezTo>
                    <a:pt x="468" y="5057"/>
                    <a:pt x="618" y="3397"/>
                    <a:pt x="707" y="2727"/>
                  </a:cubicBezTo>
                  <a:cubicBezTo>
                    <a:pt x="796" y="2056"/>
                    <a:pt x="898" y="1726"/>
                    <a:pt x="1031" y="1366"/>
                  </a:cubicBezTo>
                  <a:cubicBezTo>
                    <a:pt x="1164" y="1007"/>
                    <a:pt x="1239" y="773"/>
                    <a:pt x="1506" y="569"/>
                  </a:cubicBezTo>
                  <a:cubicBezTo>
                    <a:pt x="1773" y="366"/>
                    <a:pt x="2238" y="230"/>
                    <a:pt x="2631" y="147"/>
                  </a:cubicBezTo>
                  <a:cubicBezTo>
                    <a:pt x="3024" y="65"/>
                    <a:pt x="3257" y="95"/>
                    <a:pt x="3866" y="71"/>
                  </a:cubicBezTo>
                  <a:cubicBezTo>
                    <a:pt x="4475" y="48"/>
                    <a:pt x="5619" y="28"/>
                    <a:pt x="6288" y="5"/>
                  </a:cubicBezTo>
                  <a:cubicBezTo>
                    <a:pt x="6957" y="-18"/>
                    <a:pt x="7263" y="47"/>
                    <a:pt x="7882" y="18"/>
                  </a:cubicBezTo>
                  <a:cubicBezTo>
                    <a:pt x="8501" y="-12"/>
                    <a:pt x="9647" y="110"/>
                    <a:pt x="10000" y="93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20" name="Line 72"/>
            <p:cNvSpPr>
              <a:spLocks noChangeShapeType="1"/>
            </p:cNvSpPr>
            <p:nvPr/>
          </p:nvSpPr>
          <p:spPr bwMode="auto">
            <a:xfrm flipH="1" flipV="1">
              <a:off x="3853409" y="1772692"/>
              <a:ext cx="0" cy="25209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21" name="Rectangle 73"/>
            <p:cNvSpPr>
              <a:spLocks noChangeArrowheads="1"/>
            </p:cNvSpPr>
            <p:nvPr/>
          </p:nvSpPr>
          <p:spPr bwMode="auto">
            <a:xfrm>
              <a:off x="3708946" y="4365080"/>
              <a:ext cx="294525" cy="381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0</a:t>
              </a:r>
              <a:endPara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222" name="Rectangle 74"/>
            <p:cNvSpPr>
              <a:spLocks noChangeArrowheads="1"/>
            </p:cNvSpPr>
            <p:nvPr/>
          </p:nvSpPr>
          <p:spPr bwMode="auto">
            <a:xfrm>
              <a:off x="3924846" y="1556792"/>
              <a:ext cx="338982" cy="381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C</a:t>
              </a:r>
              <a:endPara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223" name="Rectangle 75"/>
            <p:cNvSpPr>
              <a:spLocks noChangeArrowheads="1"/>
            </p:cNvSpPr>
            <p:nvPr/>
          </p:nvSpPr>
          <p:spPr bwMode="auto">
            <a:xfrm>
              <a:off x="3924846" y="2133055"/>
              <a:ext cx="427895" cy="381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C</a:t>
              </a:r>
              <a:r>
                <a:rPr kumimoji="1" lang="en-US" altLang="ja-JP" sz="2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9224" name="Rectangle 76"/>
            <p:cNvSpPr>
              <a:spLocks noChangeArrowheads="1"/>
            </p:cNvSpPr>
            <p:nvPr/>
          </p:nvSpPr>
          <p:spPr bwMode="auto">
            <a:xfrm>
              <a:off x="2915816" y="4365104"/>
              <a:ext cx="575157" cy="381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FB</a:t>
              </a:r>
            </a:p>
          </p:txBody>
        </p:sp>
        <p:sp>
          <p:nvSpPr>
            <p:cNvPr id="9225" name="Rectangle 77"/>
            <p:cNvSpPr>
              <a:spLocks noChangeArrowheads="1"/>
            </p:cNvSpPr>
            <p:nvPr/>
          </p:nvSpPr>
          <p:spPr bwMode="auto">
            <a:xfrm>
              <a:off x="4143871" y="4365080"/>
              <a:ext cx="487634" cy="381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th</a:t>
              </a:r>
            </a:p>
          </p:txBody>
        </p:sp>
        <p:sp>
          <p:nvSpPr>
            <p:cNvPr id="9226" name="Rectangle 78"/>
            <p:cNvSpPr>
              <a:spLocks noChangeArrowheads="1"/>
            </p:cNvSpPr>
            <p:nvPr/>
          </p:nvSpPr>
          <p:spPr bwMode="auto">
            <a:xfrm>
              <a:off x="5980322" y="4349866"/>
              <a:ext cx="575157" cy="381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G</a:t>
              </a:r>
            </a:p>
          </p:txBody>
        </p:sp>
        <p:sp>
          <p:nvSpPr>
            <p:cNvPr id="9227" name="Line 79"/>
            <p:cNvSpPr>
              <a:spLocks noChangeShapeType="1"/>
            </p:cNvSpPr>
            <p:nvPr/>
          </p:nvSpPr>
          <p:spPr bwMode="auto">
            <a:xfrm>
              <a:off x="3260161" y="4149180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28" name="Line 80"/>
            <p:cNvSpPr>
              <a:spLocks noChangeShapeType="1"/>
            </p:cNvSpPr>
            <p:nvPr/>
          </p:nvSpPr>
          <p:spPr bwMode="auto">
            <a:xfrm flipH="1">
              <a:off x="3832717" y="2348955"/>
              <a:ext cx="144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29" name="Line 81"/>
            <p:cNvSpPr>
              <a:spLocks noChangeShapeType="1"/>
            </p:cNvSpPr>
            <p:nvPr/>
          </p:nvSpPr>
          <p:spPr bwMode="auto">
            <a:xfrm>
              <a:off x="4324553" y="4149180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31" name="Line 83"/>
            <p:cNvSpPr>
              <a:spLocks noChangeShapeType="1"/>
            </p:cNvSpPr>
            <p:nvPr/>
          </p:nvSpPr>
          <p:spPr bwMode="auto">
            <a:xfrm>
              <a:off x="1835696" y="4293642"/>
              <a:ext cx="4680520" cy="79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7" name="Rectangle 78"/>
            <p:cNvSpPr>
              <a:spLocks noChangeArrowheads="1"/>
            </p:cNvSpPr>
            <p:nvPr/>
          </p:nvSpPr>
          <p:spPr bwMode="auto">
            <a:xfrm>
              <a:off x="5292080" y="3573016"/>
              <a:ext cx="96019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高周波</a:t>
              </a:r>
              <a:endPara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8" name="Rectangle 78"/>
            <p:cNvSpPr>
              <a:spLocks noChangeArrowheads="1"/>
            </p:cNvSpPr>
            <p:nvPr/>
          </p:nvSpPr>
          <p:spPr bwMode="auto">
            <a:xfrm>
              <a:off x="5220072" y="1948128"/>
              <a:ext cx="96019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低周波</a:t>
              </a:r>
              <a:endParaRPr kumimoji="1" lang="en-US" altLang="ja-JP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4073970" y="3233869"/>
              <a:ext cx="159036" cy="186720"/>
            </a:xfrm>
            <a:custGeom>
              <a:avLst/>
              <a:gdLst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76200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54849 w 152400"/>
                <a:gd name="connsiteY1" fmla="*/ 198265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222250">
                  <a:moveTo>
                    <a:pt x="0" y="222250"/>
                  </a:moveTo>
                  <a:cubicBezTo>
                    <a:pt x="25400" y="215371"/>
                    <a:pt x="35799" y="214373"/>
                    <a:pt x="54849" y="198265"/>
                  </a:cubicBezTo>
                  <a:cubicBezTo>
                    <a:pt x="73899" y="182157"/>
                    <a:pt x="98042" y="158648"/>
                    <a:pt x="114300" y="125604"/>
                  </a:cubicBezTo>
                  <a:cubicBezTo>
                    <a:pt x="130558" y="92560"/>
                    <a:pt x="140229" y="22754"/>
                    <a:pt x="15240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" name="フリーフォーム 5"/>
            <p:cNvSpPr/>
            <p:nvPr/>
          </p:nvSpPr>
          <p:spPr>
            <a:xfrm>
              <a:off x="4017305" y="3404633"/>
              <a:ext cx="2232660" cy="152400"/>
            </a:xfrm>
            <a:custGeom>
              <a:avLst/>
              <a:gdLst>
                <a:gd name="connsiteX0" fmla="*/ 2232660 w 2232660"/>
                <a:gd name="connsiteY0" fmla="*/ 152400 h 152400"/>
                <a:gd name="connsiteX1" fmla="*/ 1478280 w 2232660"/>
                <a:gd name="connsiteY1" fmla="*/ 137160 h 152400"/>
                <a:gd name="connsiteX2" fmla="*/ 609600 w 2232660"/>
                <a:gd name="connsiteY2" fmla="*/ 114300 h 152400"/>
                <a:gd name="connsiteX3" fmla="*/ 175260 w 2232660"/>
                <a:gd name="connsiteY3" fmla="*/ 53340 h 152400"/>
                <a:gd name="connsiteX4" fmla="*/ 0 w 2232660"/>
                <a:gd name="connsiteY4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32660" h="152400">
                  <a:moveTo>
                    <a:pt x="2232660" y="152400"/>
                  </a:moveTo>
                  <a:lnTo>
                    <a:pt x="1478280" y="137160"/>
                  </a:lnTo>
                  <a:cubicBezTo>
                    <a:pt x="1207770" y="130810"/>
                    <a:pt x="826770" y="128270"/>
                    <a:pt x="609600" y="114300"/>
                  </a:cubicBezTo>
                  <a:cubicBezTo>
                    <a:pt x="392430" y="100330"/>
                    <a:pt x="276860" y="72390"/>
                    <a:pt x="175260" y="53340"/>
                  </a:cubicBezTo>
                  <a:cubicBezTo>
                    <a:pt x="73660" y="34290"/>
                    <a:pt x="36830" y="17145"/>
                    <a:pt x="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sp>
        <p:nvSpPr>
          <p:cNvPr id="2" name="Rectangle 78">
            <a:extLst>
              <a:ext uri="{FF2B5EF4-FFF2-40B4-BE49-F238E27FC236}">
                <a16:creationId xmlns:a16="http://schemas.microsoft.com/office/drawing/2014/main" id="{698FA2A7-4AEA-BE3C-28EE-E1BCAC74C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946" y="5716870"/>
            <a:ext cx="1450878" cy="400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図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5.11</a:t>
            </a:r>
            <a:endParaRPr kumimoji="1" lang="en-US" altLang="ja-JP" sz="12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EFC573-D1C9-EF3A-9582-8FEDCC67BE4A}"/>
              </a:ext>
            </a:extLst>
          </p:cNvPr>
          <p:cNvSpPr txBox="1"/>
          <p:nvPr/>
        </p:nvSpPr>
        <p:spPr>
          <a:xfrm>
            <a:off x="5415136" y="-27384"/>
            <a:ext cx="3693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123403578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160095" y="-15943"/>
            <a:ext cx="9144000" cy="674688"/>
          </a:xfrm>
        </p:spPr>
        <p:txBody>
          <a:bodyPr/>
          <a:lstStyle/>
          <a:p>
            <a:pPr eaLnBrk="1" hangingPunct="1"/>
            <a:r>
              <a:rPr lang="en-US" altLang="ja-JP" sz="2800" b="1" dirty="0">
                <a:latin typeface="Times New Roman" pitchFamily="18" charset="0"/>
              </a:rPr>
              <a:t>5.3 </a:t>
            </a:r>
            <a:r>
              <a:rPr lang="en-US" altLang="ja-JP" sz="2800" b="1" i="1" dirty="0">
                <a:latin typeface="Times New Roman" pitchFamily="18" charset="0"/>
              </a:rPr>
              <a:t>C-V</a:t>
            </a:r>
            <a:r>
              <a:rPr lang="ja-JP" altLang="en-US" sz="2800" b="1">
                <a:latin typeface="Times New Roman" pitchFamily="18" charset="0"/>
              </a:rPr>
              <a:t>特性の周波数依存性</a:t>
            </a:r>
            <a:r>
              <a:rPr lang="en-US" altLang="ja-JP" sz="2800" b="1" dirty="0">
                <a:latin typeface="Times New Roman" pitchFamily="18" charset="0"/>
              </a:rPr>
              <a:t>(2/2)</a:t>
            </a:r>
            <a:endParaRPr lang="en-US" altLang="ja-JP" b="1" dirty="0">
              <a:latin typeface="Times New Roman" pitchFamily="18" charset="0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342785" y="1063268"/>
            <a:ext cx="3311525" cy="2381250"/>
            <a:chOff x="2124075" y="1047750"/>
            <a:chExt cx="3311525" cy="2381250"/>
          </a:xfrm>
        </p:grpSpPr>
        <p:sp>
          <p:nvSpPr>
            <p:cNvPr id="17411" name="Rectangle 8"/>
            <p:cNvSpPr>
              <a:spLocks noChangeArrowheads="1"/>
            </p:cNvSpPr>
            <p:nvPr/>
          </p:nvSpPr>
          <p:spPr bwMode="auto">
            <a:xfrm>
              <a:off x="3706813" y="2420938"/>
              <a:ext cx="649287" cy="28416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12" name="Line 12"/>
            <p:cNvSpPr>
              <a:spLocks noChangeShapeType="1"/>
            </p:cNvSpPr>
            <p:nvPr/>
          </p:nvSpPr>
          <p:spPr bwMode="auto">
            <a:xfrm flipV="1">
              <a:off x="2124075" y="2420938"/>
              <a:ext cx="33115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7413" name="Line 13"/>
            <p:cNvSpPr>
              <a:spLocks noChangeShapeType="1"/>
            </p:cNvSpPr>
            <p:nvPr/>
          </p:nvSpPr>
          <p:spPr bwMode="auto">
            <a:xfrm flipH="1" flipV="1">
              <a:off x="3563938" y="1052513"/>
              <a:ext cx="0" cy="23764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7414" name="Text Box 23"/>
            <p:cNvSpPr txBox="1">
              <a:spLocks noChangeArrowheads="1"/>
            </p:cNvSpPr>
            <p:nvPr/>
          </p:nvSpPr>
          <p:spPr bwMode="auto">
            <a:xfrm>
              <a:off x="5219701" y="2405063"/>
              <a:ext cx="1143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x</a:t>
              </a:r>
            </a:p>
          </p:txBody>
        </p:sp>
        <p:sp>
          <p:nvSpPr>
            <p:cNvPr id="17415" name="Text Box 24"/>
            <p:cNvSpPr txBox="1">
              <a:spLocks noChangeArrowheads="1"/>
            </p:cNvSpPr>
            <p:nvPr/>
          </p:nvSpPr>
          <p:spPr bwMode="auto">
            <a:xfrm>
              <a:off x="3419475" y="2378075"/>
              <a:ext cx="1143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17416" name="Text Box 87"/>
            <p:cNvSpPr txBox="1">
              <a:spLocks noChangeArrowheads="1"/>
            </p:cNvSpPr>
            <p:nvPr/>
          </p:nvSpPr>
          <p:spPr bwMode="auto">
            <a:xfrm>
              <a:off x="2627313" y="1138238"/>
              <a:ext cx="41838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charset="-128"/>
                  <a:cs typeface="+mn-cs"/>
                </a:rPr>
                <a:t>D</a:t>
              </a: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Q</a:t>
              </a:r>
              <a:r>
                <a:rPr kumimoji="1" lang="en-US" altLang="ja-JP" sz="18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G</a:t>
              </a:r>
            </a:p>
          </p:txBody>
        </p:sp>
        <p:sp>
          <p:nvSpPr>
            <p:cNvPr id="17417" name="Text Box 89"/>
            <p:cNvSpPr txBox="1">
              <a:spLocks noChangeArrowheads="1"/>
            </p:cNvSpPr>
            <p:nvPr/>
          </p:nvSpPr>
          <p:spPr bwMode="auto">
            <a:xfrm>
              <a:off x="4381500" y="2794000"/>
              <a:ext cx="549275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charset="-128"/>
                  <a:cs typeface="+mn-cs"/>
                </a:rPr>
                <a:t>D</a:t>
              </a:r>
              <a:r>
                <a:rPr kumimoji="1" lang="en-US" altLang="ja-JP" sz="1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Q</a:t>
              </a:r>
              <a:r>
                <a:rPr kumimoji="1" lang="en-US" altLang="ja-JP" sz="18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b</a:t>
              </a:r>
              <a:endPara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18" name="Text Box 90"/>
            <p:cNvSpPr txBox="1">
              <a:spLocks noChangeArrowheads="1"/>
            </p:cNvSpPr>
            <p:nvPr/>
          </p:nvSpPr>
          <p:spPr bwMode="auto">
            <a:xfrm>
              <a:off x="3635375" y="1047750"/>
              <a:ext cx="125413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charset="-128"/>
                  <a:cs typeface="+mn-cs"/>
                </a:rPr>
                <a:t>r</a:t>
              </a:r>
              <a:endPara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charset="-128"/>
                <a:cs typeface="+mn-cs"/>
              </a:endParaRPr>
            </a:p>
          </p:txBody>
        </p:sp>
        <p:sp>
          <p:nvSpPr>
            <p:cNvPr id="17419" name="Rectangle 56"/>
            <p:cNvSpPr>
              <a:spLocks noChangeArrowheads="1"/>
            </p:cNvSpPr>
            <p:nvPr/>
          </p:nvSpPr>
          <p:spPr bwMode="auto">
            <a:xfrm>
              <a:off x="3563938" y="2420938"/>
              <a:ext cx="142875" cy="8636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20" name="Rectangle 57"/>
            <p:cNvSpPr>
              <a:spLocks noChangeArrowheads="1"/>
            </p:cNvSpPr>
            <p:nvPr/>
          </p:nvSpPr>
          <p:spPr bwMode="auto">
            <a:xfrm>
              <a:off x="3132138" y="1339850"/>
              <a:ext cx="142875" cy="10795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21" name="Rectangle 58"/>
            <p:cNvSpPr>
              <a:spLocks noChangeArrowheads="1"/>
            </p:cNvSpPr>
            <p:nvPr/>
          </p:nvSpPr>
          <p:spPr bwMode="auto">
            <a:xfrm>
              <a:off x="3132138" y="1052513"/>
              <a:ext cx="142875" cy="287337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22" name="Rectangle 8"/>
            <p:cNvSpPr>
              <a:spLocks noChangeArrowheads="1"/>
            </p:cNvSpPr>
            <p:nvPr/>
          </p:nvSpPr>
          <p:spPr bwMode="auto">
            <a:xfrm>
              <a:off x="4354513" y="2420939"/>
              <a:ext cx="144461" cy="284162"/>
            </a:xfrm>
            <a:prstGeom prst="rect">
              <a:avLst/>
            </a:prstGeom>
            <a:solidFill>
              <a:srgbClr val="CCFF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7446" name="Text Box 89"/>
            <p:cNvSpPr txBox="1">
              <a:spLocks noChangeArrowheads="1"/>
            </p:cNvSpPr>
            <p:nvPr/>
          </p:nvSpPr>
          <p:spPr bwMode="auto">
            <a:xfrm>
              <a:off x="4067175" y="2463800"/>
              <a:ext cx="26193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B</a:t>
              </a:r>
              <a:r>
                <a:rPr kumimoji="1" lang="en-US" altLang="ja-JP" sz="1600" b="1" i="1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charset="-128"/>
                  <a:cs typeface="+mn-cs"/>
                </a:rPr>
                <a:t>-</a:t>
              </a:r>
            </a:p>
          </p:txBody>
        </p:sp>
      </p:grpSp>
      <p:sp>
        <p:nvSpPr>
          <p:cNvPr id="23" name="Rectangle 78">
            <a:extLst>
              <a:ext uri="{FF2B5EF4-FFF2-40B4-BE49-F238E27FC236}">
                <a16:creationId xmlns:a16="http://schemas.microsoft.com/office/drawing/2014/main" id="{06C7AA5C-1F81-3C14-FC90-45B129E13B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284" y="6086119"/>
            <a:ext cx="1450878" cy="400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図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5.12</a:t>
            </a:r>
            <a:endParaRPr kumimoji="1" lang="en-US" altLang="ja-JP" sz="12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24" name="Rectangle 78">
            <a:extLst>
              <a:ext uri="{FF2B5EF4-FFF2-40B4-BE49-F238E27FC236}">
                <a16:creationId xmlns:a16="http://schemas.microsoft.com/office/drawing/2014/main" id="{5EF2863D-8585-6F45-DF95-75D441EB75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9332" y="3726319"/>
            <a:ext cx="1069829" cy="400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(a)</a:t>
            </a:r>
            <a:endParaRPr kumimoji="1" lang="en-US" altLang="ja-JP" sz="12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DFBF06C-2E3A-E549-6814-ECDAAB1E5467}"/>
              </a:ext>
            </a:extLst>
          </p:cNvPr>
          <p:cNvGrpSpPr/>
          <p:nvPr/>
        </p:nvGrpSpPr>
        <p:grpSpPr>
          <a:xfrm>
            <a:off x="5580112" y="1052736"/>
            <a:ext cx="3311525" cy="3218599"/>
            <a:chOff x="5580112" y="1052736"/>
            <a:chExt cx="3311525" cy="321859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3740A20-B909-E840-5B6B-4A495E0A695F}"/>
                </a:ext>
              </a:extLst>
            </p:cNvPr>
            <p:cNvGrpSpPr/>
            <p:nvPr/>
          </p:nvGrpSpPr>
          <p:grpSpPr>
            <a:xfrm>
              <a:off x="5580112" y="1052736"/>
              <a:ext cx="3311525" cy="2606709"/>
              <a:chOff x="2987824" y="2267883"/>
              <a:chExt cx="3311525" cy="2606709"/>
            </a:xfrm>
          </p:grpSpPr>
          <p:sp>
            <p:nvSpPr>
              <p:cNvPr id="5" name="Rectangle 8">
                <a:extLst>
                  <a:ext uri="{FF2B5EF4-FFF2-40B4-BE49-F238E27FC236}">
                    <a16:creationId xmlns:a16="http://schemas.microsoft.com/office/drawing/2014/main" id="{3717CE91-748E-D59B-10D7-2F44E8C73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0562" y="3722067"/>
                <a:ext cx="649287" cy="2841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" name="Line 12">
                <a:extLst>
                  <a:ext uri="{FF2B5EF4-FFF2-40B4-BE49-F238E27FC236}">
                    <a16:creationId xmlns:a16="http://schemas.microsoft.com/office/drawing/2014/main" id="{879AFE9F-5F9F-A4D0-AB2A-2B097F9292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87824" y="3722067"/>
                <a:ext cx="33115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8" name="Line 13">
                <a:extLst>
                  <a:ext uri="{FF2B5EF4-FFF2-40B4-BE49-F238E27FC236}">
                    <a16:creationId xmlns:a16="http://schemas.microsoft.com/office/drawing/2014/main" id="{45F44D94-29F3-B4D4-9207-AB62C0D98E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27687" y="2353642"/>
                <a:ext cx="0" cy="2376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" name="Text Box 23">
                <a:extLst>
                  <a:ext uri="{FF2B5EF4-FFF2-40B4-BE49-F238E27FC236}">
                    <a16:creationId xmlns:a16="http://schemas.microsoft.com/office/drawing/2014/main" id="{80F7A602-4E07-4D50-BA57-935445A957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27900" y="3709311"/>
                <a:ext cx="114300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x</a:t>
                </a:r>
              </a:p>
            </p:txBody>
          </p:sp>
          <p:sp>
            <p:nvSpPr>
              <p:cNvPr id="10" name="Text Box 24">
                <a:extLst>
                  <a:ext uri="{FF2B5EF4-FFF2-40B4-BE49-F238E27FC236}">
                    <a16:creationId xmlns:a16="http://schemas.microsoft.com/office/drawing/2014/main" id="{D3069CBC-A3DA-4C19-61D8-0F70F18EC3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83224" y="3679205"/>
                <a:ext cx="114300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0</a:t>
                </a:r>
              </a:p>
            </p:txBody>
          </p:sp>
          <p:sp>
            <p:nvSpPr>
              <p:cNvPr id="11" name="Text Box 87">
                <a:extLst>
                  <a:ext uri="{FF2B5EF4-FFF2-40B4-BE49-F238E27FC236}">
                    <a16:creationId xmlns:a16="http://schemas.microsoft.com/office/drawing/2014/main" id="{9E03FFFA-91BB-426E-45EB-4F538341E3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90268" y="2267883"/>
                <a:ext cx="41838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Ｐゴシック" charset="-128"/>
                    <a:cs typeface="+mn-cs"/>
                  </a:rPr>
                  <a:t>D</a:t>
                </a:r>
                <a:r>
                  <a:rPr kumimoji="1" lang="en-US" altLang="ja-JP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Q</a:t>
                </a:r>
                <a:r>
                  <a:rPr kumimoji="1" lang="en-US" altLang="ja-JP" sz="18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G</a:t>
                </a:r>
              </a:p>
            </p:txBody>
          </p:sp>
          <p:sp>
            <p:nvSpPr>
              <p:cNvPr id="12" name="Text Box 88">
                <a:extLst>
                  <a:ext uri="{FF2B5EF4-FFF2-40B4-BE49-F238E27FC236}">
                    <a16:creationId xmlns:a16="http://schemas.microsoft.com/office/drawing/2014/main" id="{1B05A758-7DD4-7C60-7729-7A762E6534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65812" y="4576213"/>
                <a:ext cx="404812" cy="276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Ｐゴシック" charset="-128"/>
                    <a:cs typeface="+mn-cs"/>
                  </a:rPr>
                  <a:t>D</a:t>
                </a:r>
                <a:r>
                  <a:rPr kumimoji="1" lang="en-US" altLang="ja-JP" sz="1800" b="1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Q</a:t>
                </a:r>
                <a:r>
                  <a:rPr kumimoji="1" lang="en-US" altLang="ja-JP" sz="1800" b="1" i="1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n</a:t>
                </a:r>
                <a:endParaRPr kumimoji="1" lang="en-US" altLang="ja-JP" sz="18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" name="Text Box 90">
                <a:extLst>
                  <a:ext uri="{FF2B5EF4-FFF2-40B4-BE49-F238E27FC236}">
                    <a16:creationId xmlns:a16="http://schemas.microsoft.com/office/drawing/2014/main" id="{709132D2-85BE-32B3-2494-8F86F87B4A2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99124" y="2348880"/>
                <a:ext cx="125413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Ｐゴシック" charset="-128"/>
                    <a:cs typeface="+mn-cs"/>
                  </a:rPr>
                  <a:t>r</a:t>
                </a:r>
                <a:endParaRPr kumimoji="1" lang="en-US" altLang="ja-JP" sz="18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" name="Rectangle 70">
                <a:extLst>
                  <a:ext uri="{FF2B5EF4-FFF2-40B4-BE49-F238E27FC236}">
                    <a16:creationId xmlns:a16="http://schemas.microsoft.com/office/drawing/2014/main" id="{3922C1F8-E9A0-4F95-D44D-14D1F85D2A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7687" y="3722067"/>
                <a:ext cx="142875" cy="8636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" name="Rectangle 71">
                <a:extLst>
                  <a:ext uri="{FF2B5EF4-FFF2-40B4-BE49-F238E27FC236}">
                    <a16:creationId xmlns:a16="http://schemas.microsoft.com/office/drawing/2014/main" id="{4AA0C76D-BDE1-AD3C-EBF9-1FC71727B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5887" y="2640980"/>
                <a:ext cx="142875" cy="10795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" name="Rectangle 8">
                <a:extLst>
                  <a:ext uri="{FF2B5EF4-FFF2-40B4-BE49-F238E27FC236}">
                    <a16:creationId xmlns:a16="http://schemas.microsoft.com/office/drawing/2014/main" id="{699D6451-5322-4965-D2FC-6A5ABE3A59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8262" y="3722067"/>
                <a:ext cx="144462" cy="287338"/>
              </a:xfrm>
              <a:prstGeom prst="rect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" name="Text Box 185">
                <a:extLst>
                  <a:ext uri="{FF2B5EF4-FFF2-40B4-BE49-F238E27FC236}">
                    <a16:creationId xmlns:a16="http://schemas.microsoft.com/office/drawing/2014/main" id="{C938CAF2-3927-3296-A168-0FA4E06288C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15024" y="3601417"/>
                <a:ext cx="306388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7620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6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HGPｺﾞｼｯｸE" pitchFamily="50" charset="-128"/>
                    <a:cs typeface="+mn-cs"/>
                  </a:rPr>
                  <a:t>e</a:t>
                </a:r>
              </a:p>
            </p:txBody>
          </p:sp>
          <p:sp>
            <p:nvSpPr>
              <p:cNvPr id="18" name="Text Box 231">
                <a:extLst>
                  <a:ext uri="{FF2B5EF4-FFF2-40B4-BE49-F238E27FC236}">
                    <a16:creationId xmlns:a16="http://schemas.microsoft.com/office/drawing/2014/main" id="{135AF2A6-1B97-334E-D7C6-02CCDCBCB91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15024" y="3745880"/>
                <a:ext cx="307975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7620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6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432FF"/>
                    </a:solidFill>
                    <a:effectLst/>
                    <a:uLnTx/>
                    <a:uFillTx/>
                    <a:latin typeface="Times New Roman" pitchFamily="18" charset="0"/>
                    <a:ea typeface="HGPｺﾞｼｯｸE" pitchFamily="50" charset="-128"/>
                    <a:cs typeface="+mn-cs"/>
                  </a:rPr>
                  <a:t>h</a:t>
                </a:r>
              </a:p>
            </p:txBody>
          </p:sp>
          <p:sp>
            <p:nvSpPr>
              <p:cNvPr id="19" name="Line 115">
                <a:extLst>
                  <a:ext uri="{FF2B5EF4-FFF2-40B4-BE49-F238E27FC236}">
                    <a16:creationId xmlns:a16="http://schemas.microsoft.com/office/drawing/2014/main" id="{312C3D32-7AA9-6E96-9343-21DC33BFA9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70562" y="3793505"/>
                <a:ext cx="2143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20" name="Line 116">
                <a:extLst>
                  <a:ext uri="{FF2B5EF4-FFF2-40B4-BE49-F238E27FC236}">
                    <a16:creationId xmlns:a16="http://schemas.microsoft.com/office/drawing/2014/main" id="{BE81BE08-0926-96B3-9CD3-0D3D1F3DBB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930924" y="3937967"/>
                <a:ext cx="2159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21" name="Rectangle 121">
                <a:extLst>
                  <a:ext uri="{FF2B5EF4-FFF2-40B4-BE49-F238E27FC236}">
                    <a16:creationId xmlns:a16="http://schemas.microsoft.com/office/drawing/2014/main" id="{2F380A34-D8DF-3BA2-74C0-64216A1C75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5887" y="2355230"/>
                <a:ext cx="142875" cy="287337"/>
              </a:xfrm>
              <a:prstGeom prst="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22" name="Rectangle 122">
                <a:extLst>
                  <a:ext uri="{FF2B5EF4-FFF2-40B4-BE49-F238E27FC236}">
                    <a16:creationId xmlns:a16="http://schemas.microsoft.com/office/drawing/2014/main" id="{9D3BD9E1-217C-5B08-E51E-1D49EF0A9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7687" y="4587255"/>
                <a:ext cx="144462" cy="287337"/>
              </a:xfrm>
              <a:prstGeom prst="rect">
                <a:avLst/>
              </a:prstGeom>
              <a:solidFill>
                <a:srgbClr val="FF40FF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25" name="Rectangle 78">
              <a:extLst>
                <a:ext uri="{FF2B5EF4-FFF2-40B4-BE49-F238E27FC236}">
                  <a16:creationId xmlns:a16="http://schemas.microsoft.com/office/drawing/2014/main" id="{76FE7B88-7484-802D-2CFC-D1B5A588F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7224" y="3870583"/>
              <a:ext cx="106982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(c)</a:t>
              </a:r>
              <a:endParaRPr kumimoji="1" lang="en-US" altLang="ja-JP" sz="12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AF9F3695-8283-BAA0-B86D-4DE4860BC870}"/>
              </a:ext>
            </a:extLst>
          </p:cNvPr>
          <p:cNvGrpSpPr/>
          <p:nvPr/>
        </p:nvGrpSpPr>
        <p:grpSpPr>
          <a:xfrm>
            <a:off x="3135070" y="2924944"/>
            <a:ext cx="3266027" cy="3455988"/>
            <a:chOff x="3135070" y="2924944"/>
            <a:chExt cx="3266027" cy="3455988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3135070" y="2924944"/>
              <a:ext cx="3266027" cy="3455988"/>
              <a:chOff x="5223052" y="1656631"/>
              <a:chExt cx="3266027" cy="3455988"/>
            </a:xfrm>
          </p:grpSpPr>
          <p:sp>
            <p:nvSpPr>
              <p:cNvPr id="17451" name="Line 91"/>
              <p:cNvSpPr>
                <a:spLocks noChangeShapeType="1"/>
              </p:cNvSpPr>
              <p:nvPr/>
            </p:nvSpPr>
            <p:spPr bwMode="auto">
              <a:xfrm flipV="1">
                <a:off x="7115352" y="3190156"/>
                <a:ext cx="8905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7452" name="Line 92"/>
              <p:cNvSpPr>
                <a:spLocks noChangeShapeType="1"/>
              </p:cNvSpPr>
              <p:nvPr/>
            </p:nvSpPr>
            <p:spPr bwMode="auto">
              <a:xfrm flipV="1">
                <a:off x="6891515" y="2902819"/>
                <a:ext cx="12255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7453" name="Line 93"/>
              <p:cNvSpPr>
                <a:spLocks noChangeShapeType="1"/>
              </p:cNvSpPr>
              <p:nvPr/>
            </p:nvSpPr>
            <p:spPr bwMode="auto">
              <a:xfrm flipV="1">
                <a:off x="7170915" y="2709144"/>
                <a:ext cx="835025" cy="317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7454" name="Line 94"/>
              <p:cNvSpPr>
                <a:spLocks noChangeShapeType="1"/>
              </p:cNvSpPr>
              <p:nvPr/>
            </p:nvSpPr>
            <p:spPr bwMode="auto">
              <a:xfrm>
                <a:off x="7193140" y="2326556"/>
                <a:ext cx="81280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7455" name="Arc 95"/>
              <p:cNvSpPr>
                <a:spLocks/>
              </p:cNvSpPr>
              <p:nvPr/>
            </p:nvSpPr>
            <p:spPr bwMode="auto">
              <a:xfrm flipH="1">
                <a:off x="6447015" y="3185394"/>
                <a:ext cx="746125" cy="57943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7456" name="Line 96"/>
              <p:cNvSpPr>
                <a:spLocks noChangeShapeType="1"/>
              </p:cNvSpPr>
              <p:nvPr/>
            </p:nvSpPr>
            <p:spPr bwMode="auto">
              <a:xfrm flipV="1">
                <a:off x="5223052" y="4150594"/>
                <a:ext cx="78105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7457" name="Line 97"/>
              <p:cNvSpPr>
                <a:spLocks noChangeShapeType="1"/>
              </p:cNvSpPr>
              <p:nvPr/>
            </p:nvSpPr>
            <p:spPr bwMode="auto">
              <a:xfrm>
                <a:off x="5223052" y="3768006"/>
                <a:ext cx="8905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7458" name="Line 98"/>
              <p:cNvSpPr>
                <a:spLocks noChangeShapeType="1"/>
              </p:cNvSpPr>
              <p:nvPr/>
            </p:nvSpPr>
            <p:spPr bwMode="auto">
              <a:xfrm>
                <a:off x="5223052" y="3286994"/>
                <a:ext cx="83185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7459" name="Line 99"/>
              <p:cNvSpPr>
                <a:spLocks noChangeShapeType="1"/>
              </p:cNvSpPr>
              <p:nvPr/>
            </p:nvSpPr>
            <p:spPr bwMode="auto">
              <a:xfrm>
                <a:off x="5223052" y="3382244"/>
                <a:ext cx="7588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7460" name="Line 100"/>
              <p:cNvSpPr>
                <a:spLocks noChangeShapeType="1"/>
              </p:cNvSpPr>
              <p:nvPr/>
            </p:nvSpPr>
            <p:spPr bwMode="auto">
              <a:xfrm>
                <a:off x="6113640" y="2520231"/>
                <a:ext cx="0" cy="2590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7461" name="Line 101"/>
              <p:cNvSpPr>
                <a:spLocks noChangeShapeType="1"/>
              </p:cNvSpPr>
              <p:nvPr/>
            </p:nvSpPr>
            <p:spPr bwMode="auto">
              <a:xfrm>
                <a:off x="6447015" y="1656631"/>
                <a:ext cx="0" cy="2590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7462" name="Line 102"/>
              <p:cNvSpPr>
                <a:spLocks noChangeShapeType="1"/>
              </p:cNvSpPr>
              <p:nvPr/>
            </p:nvSpPr>
            <p:spPr bwMode="auto">
              <a:xfrm flipV="1">
                <a:off x="6116815" y="1656631"/>
                <a:ext cx="330200" cy="8651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7463" name="Arc 103"/>
              <p:cNvSpPr>
                <a:spLocks/>
              </p:cNvSpPr>
              <p:nvPr/>
            </p:nvSpPr>
            <p:spPr bwMode="auto">
              <a:xfrm flipV="1">
                <a:off x="6000927" y="4053756"/>
                <a:ext cx="112713" cy="9683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7464" name="Arc 104"/>
              <p:cNvSpPr>
                <a:spLocks/>
              </p:cNvSpPr>
              <p:nvPr/>
            </p:nvSpPr>
            <p:spPr bwMode="auto">
              <a:xfrm flipV="1">
                <a:off x="6000927" y="3188569"/>
                <a:ext cx="112713" cy="9683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7465" name="Arc 105"/>
              <p:cNvSpPr>
                <a:spLocks/>
              </p:cNvSpPr>
              <p:nvPr/>
            </p:nvSpPr>
            <p:spPr bwMode="auto">
              <a:xfrm flipH="1">
                <a:off x="6447015" y="2712319"/>
                <a:ext cx="746125" cy="6699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  <a:prstDash val="dash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7466" name="Arc 106"/>
              <p:cNvSpPr>
                <a:spLocks/>
              </p:cNvSpPr>
              <p:nvPr/>
            </p:nvSpPr>
            <p:spPr bwMode="auto">
              <a:xfrm flipH="1">
                <a:off x="6447015" y="2326556"/>
                <a:ext cx="746125" cy="57943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7468" name="Line 156"/>
              <p:cNvSpPr>
                <a:spLocks noChangeShapeType="1"/>
              </p:cNvSpPr>
              <p:nvPr/>
            </p:nvSpPr>
            <p:spPr bwMode="auto">
              <a:xfrm flipV="1">
                <a:off x="6116815" y="4247431"/>
                <a:ext cx="330200" cy="8651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7448" name="Text Box 185"/>
              <p:cNvSpPr txBox="1">
                <a:spLocks noChangeArrowheads="1"/>
              </p:cNvSpPr>
              <p:nvPr/>
            </p:nvSpPr>
            <p:spPr bwMode="auto">
              <a:xfrm>
                <a:off x="6627830" y="2088679"/>
                <a:ext cx="30638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7620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HGPｺﾞｼｯｸE" pitchFamily="50" charset="-128"/>
                    <a:cs typeface="+mn-cs"/>
                  </a:rPr>
                  <a:t>e</a:t>
                </a:r>
                <a:endPara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endParaRPr>
              </a:p>
            </p:txBody>
          </p:sp>
          <p:sp>
            <p:nvSpPr>
              <p:cNvPr id="17449" name="Text Box 231"/>
              <p:cNvSpPr txBox="1">
                <a:spLocks noChangeArrowheads="1"/>
              </p:cNvSpPr>
              <p:nvPr/>
            </p:nvSpPr>
            <p:spPr bwMode="auto">
              <a:xfrm>
                <a:off x="6644014" y="3242544"/>
                <a:ext cx="30797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7620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432FF"/>
                    </a:solidFill>
                    <a:effectLst/>
                    <a:uLnTx/>
                    <a:uFillTx/>
                    <a:latin typeface="Times New Roman" pitchFamily="18" charset="0"/>
                    <a:ea typeface="HGPｺﾞｼｯｸE" pitchFamily="50" charset="-128"/>
                    <a:cs typeface="+mn-cs"/>
                  </a:rPr>
                  <a:t>h</a:t>
                </a:r>
              </a:p>
            </p:txBody>
          </p:sp>
          <p:sp>
            <p:nvSpPr>
              <p:cNvPr id="43118" name="Line 110"/>
              <p:cNvSpPr>
                <a:spLocks noChangeShapeType="1"/>
              </p:cNvSpPr>
              <p:nvPr/>
            </p:nvSpPr>
            <p:spPr bwMode="auto">
              <a:xfrm flipH="1">
                <a:off x="6499552" y="2304703"/>
                <a:ext cx="2159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43119" name="Line 111"/>
              <p:cNvSpPr>
                <a:spLocks noChangeShapeType="1"/>
              </p:cNvSpPr>
              <p:nvPr/>
            </p:nvSpPr>
            <p:spPr bwMode="auto">
              <a:xfrm flipH="1">
                <a:off x="6859910" y="3456037"/>
                <a:ext cx="255441" cy="79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cxnSp>
            <p:nvCxnSpPr>
              <p:cNvPr id="4" name="直線矢印コネクタ 3"/>
              <p:cNvCxnSpPr/>
              <p:nvPr/>
            </p:nvCxnSpPr>
            <p:spPr>
              <a:xfrm>
                <a:off x="6804353" y="2872285"/>
                <a:ext cx="3495" cy="368795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矢印コネクタ 71"/>
              <p:cNvCxnSpPr/>
              <p:nvPr/>
            </p:nvCxnSpPr>
            <p:spPr>
              <a:xfrm flipH="1" flipV="1">
                <a:off x="6783465" y="2448992"/>
                <a:ext cx="7143" cy="32865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63"/>
              <p:cNvGrpSpPr>
                <a:grpSpLocks/>
              </p:cNvGrpSpPr>
              <p:nvPr/>
            </p:nvGrpSpPr>
            <p:grpSpPr bwMode="auto">
              <a:xfrm flipH="1">
                <a:off x="8049592" y="2909085"/>
                <a:ext cx="439487" cy="473159"/>
                <a:chOff x="476" y="1752"/>
                <a:chExt cx="544" cy="499"/>
              </a:xfrm>
            </p:grpSpPr>
            <p:sp>
              <p:nvSpPr>
                <p:cNvPr id="50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702" y="1752"/>
                  <a:ext cx="318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51" name="Line 65"/>
                <p:cNvSpPr>
                  <a:spLocks noChangeShapeType="1"/>
                </p:cNvSpPr>
                <p:nvPr/>
              </p:nvSpPr>
              <p:spPr bwMode="auto">
                <a:xfrm>
                  <a:off x="702" y="1752"/>
                  <a:ext cx="0" cy="317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52" name="Rectangle 66" descr="右下がり対角線"/>
                <p:cNvSpPr>
                  <a:spLocks noChangeArrowheads="1"/>
                </p:cNvSpPr>
                <p:nvPr/>
              </p:nvSpPr>
              <p:spPr bwMode="auto">
                <a:xfrm>
                  <a:off x="476" y="2069"/>
                  <a:ext cx="437" cy="182"/>
                </a:xfrm>
                <a:prstGeom prst="rect">
                  <a:avLst/>
                </a:prstGeom>
                <a:pattFill prst="ltDnDiag">
                  <a:fgClr>
                    <a:srgbClr val="000000"/>
                  </a:fgClr>
                  <a:bgClr>
                    <a:srgbClr val="FFFFFF"/>
                  </a:bgClr>
                </a:patt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3" name="Line 67"/>
                <p:cNvSpPr>
                  <a:spLocks noChangeShapeType="1"/>
                </p:cNvSpPr>
                <p:nvPr/>
              </p:nvSpPr>
              <p:spPr bwMode="auto">
                <a:xfrm>
                  <a:off x="476" y="2069"/>
                  <a:ext cx="437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26" name="Rectangle 78">
              <a:extLst>
                <a:ext uri="{FF2B5EF4-FFF2-40B4-BE49-F238E27FC236}">
                  <a16:creationId xmlns:a16="http://schemas.microsoft.com/office/drawing/2014/main" id="{0CF25D22-B08A-6592-E32C-A24A00D0F9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9532" y="5495993"/>
              <a:ext cx="106982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(b)</a:t>
              </a:r>
              <a:endParaRPr kumimoji="1" lang="en-US" altLang="ja-JP" sz="12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9" name="Rectangle 78">
              <a:extLst>
                <a:ext uri="{FF2B5EF4-FFF2-40B4-BE49-F238E27FC236}">
                  <a16:creationId xmlns:a16="http://schemas.microsoft.com/office/drawing/2014/main" id="{665154FD-3CB1-3A62-C635-5A17FBD42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7013" y="3069128"/>
              <a:ext cx="106982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生成</a:t>
              </a:r>
              <a:endParaRPr kumimoji="1" lang="en-US" altLang="ja-JP" sz="12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B58E8BC-AFFC-31BC-797A-BCDFE1A86B4E}"/>
              </a:ext>
            </a:extLst>
          </p:cNvPr>
          <p:cNvSpPr txBox="1"/>
          <p:nvPr/>
        </p:nvSpPr>
        <p:spPr>
          <a:xfrm>
            <a:off x="5415136" y="-27384"/>
            <a:ext cx="3693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31368686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7975" y="115888"/>
            <a:ext cx="8383588" cy="504825"/>
          </a:xfrm>
        </p:spPr>
        <p:txBody>
          <a:bodyPr/>
          <a:lstStyle/>
          <a:p>
            <a:pPr eaLnBrk="1" hangingPunct="1">
              <a:defRPr/>
            </a:pPr>
            <a:r>
              <a:rPr lang="ja-JP" altLang="en-US" sz="3600" b="1">
                <a:latin typeface="+mn-ea"/>
                <a:ea typeface="+mn-ea"/>
              </a:rPr>
              <a:t>演習</a:t>
            </a:r>
            <a:endParaRPr lang="ja-JP" altLang="en-US" sz="3600" b="1" dirty="0">
              <a:latin typeface="+mn-ea"/>
              <a:ea typeface="+mn-ea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979712" y="2132856"/>
            <a:ext cx="280831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lvl="0" indent="0" algn="l" eaLnBrk="1" hangingPunct="1">
              <a:defRPr/>
            </a:pPr>
            <a:r>
              <a:rPr lang="ja-JP" altLang="en-US" sz="4000" b="1">
                <a:latin typeface="+mn-ea"/>
              </a:rPr>
              <a:t>演習</a:t>
            </a:r>
            <a:r>
              <a:rPr lang="en-US" altLang="ja-JP" sz="4000" b="1" dirty="0">
                <a:latin typeface="+mn-ea"/>
              </a:rPr>
              <a:t>5.2</a:t>
            </a:r>
          </a:p>
          <a:p>
            <a:pPr marL="0" indent="0" eaLnBrk="1" hangingPunct="1">
              <a:defRPr/>
            </a:pPr>
            <a:r>
              <a:rPr lang="ja-JP" altLang="en-US" sz="4000" b="1">
                <a:latin typeface="+mn-ea"/>
              </a:rPr>
              <a:t>演習</a:t>
            </a:r>
            <a:r>
              <a:rPr lang="en-US" altLang="ja-JP" sz="4000" b="1" dirty="0">
                <a:latin typeface="+mn-ea"/>
              </a:rPr>
              <a:t>5.3</a:t>
            </a:r>
          </a:p>
          <a:p>
            <a:pPr marL="0" indent="0" eaLnBrk="1" hangingPunct="1">
              <a:defRPr/>
            </a:pPr>
            <a:r>
              <a:rPr lang="ja-JP" altLang="en-US" sz="4000" b="1">
                <a:latin typeface="+mn-ea"/>
              </a:rPr>
              <a:t>演習</a:t>
            </a:r>
            <a:r>
              <a:rPr lang="en-US" altLang="ja-JP" sz="4000" b="1" dirty="0">
                <a:latin typeface="+mn-ea"/>
              </a:rPr>
              <a:t>5.4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4340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9507AC-0B36-4584-A5E6-BB2A0C3F8E8D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C224741-9128-D4CF-CE00-2F93A20D8907}"/>
              </a:ext>
            </a:extLst>
          </p:cNvPr>
          <p:cNvSpPr txBox="1"/>
          <p:nvPr/>
        </p:nvSpPr>
        <p:spPr>
          <a:xfrm>
            <a:off x="5415136" y="-27384"/>
            <a:ext cx="3693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145356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9413" y="115888"/>
            <a:ext cx="8383587" cy="466725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en-US" altLang="ja-JP" b="1">
                <a:latin typeface="Times New Roman" pitchFamily="18" charset="0"/>
              </a:rPr>
              <a:t>MOS</a:t>
            </a:r>
            <a:r>
              <a:rPr lang="ja-JP" altLang="en-US" b="1">
                <a:latin typeface="Times New Roman" pitchFamily="18" charset="0"/>
              </a:rPr>
              <a:t>キャパシタの構造</a:t>
            </a:r>
          </a:p>
        </p:txBody>
      </p:sp>
      <p:sp>
        <p:nvSpPr>
          <p:cNvPr id="5123" name="Line 84"/>
          <p:cNvSpPr>
            <a:spLocks noChangeShapeType="1"/>
          </p:cNvSpPr>
          <p:nvPr/>
        </p:nvSpPr>
        <p:spPr bwMode="auto">
          <a:xfrm>
            <a:off x="3563938" y="4579938"/>
            <a:ext cx="0" cy="10810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24" name="Line 85"/>
          <p:cNvSpPr>
            <a:spLocks noChangeShapeType="1"/>
          </p:cNvSpPr>
          <p:nvPr/>
        </p:nvSpPr>
        <p:spPr bwMode="auto">
          <a:xfrm>
            <a:off x="3779838" y="4579938"/>
            <a:ext cx="0" cy="10810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25" name="Line 86"/>
          <p:cNvSpPr>
            <a:spLocks noChangeShapeType="1"/>
          </p:cNvSpPr>
          <p:nvPr/>
        </p:nvSpPr>
        <p:spPr bwMode="auto">
          <a:xfrm flipH="1">
            <a:off x="3213100" y="5084763"/>
            <a:ext cx="350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26" name="Oval 87"/>
          <p:cNvSpPr>
            <a:spLocks noChangeArrowheads="1"/>
          </p:cNvSpPr>
          <p:nvPr/>
        </p:nvSpPr>
        <p:spPr bwMode="auto">
          <a:xfrm>
            <a:off x="3143250" y="5046663"/>
            <a:ext cx="88900" cy="88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27" name="Line 88"/>
          <p:cNvSpPr>
            <a:spLocks noChangeShapeType="1"/>
          </p:cNvSpPr>
          <p:nvPr/>
        </p:nvSpPr>
        <p:spPr bwMode="auto">
          <a:xfrm flipH="1">
            <a:off x="3779838" y="5084763"/>
            <a:ext cx="3508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28" name="Oval 89"/>
          <p:cNvSpPr>
            <a:spLocks noChangeArrowheads="1"/>
          </p:cNvSpPr>
          <p:nvPr/>
        </p:nvSpPr>
        <p:spPr bwMode="auto">
          <a:xfrm>
            <a:off x="4110038" y="5046663"/>
            <a:ext cx="88900" cy="88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29" name="Text Box 90"/>
          <p:cNvSpPr txBox="1">
            <a:spLocks noChangeArrowheads="1"/>
          </p:cNvSpPr>
          <p:nvPr/>
        </p:nvSpPr>
        <p:spPr bwMode="auto">
          <a:xfrm>
            <a:off x="684213" y="981075"/>
            <a:ext cx="7848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MOS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：　 金属（</a:t>
            </a: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Metal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）－酸化膜（</a:t>
            </a: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Oxide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）－半導体（</a:t>
            </a: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Semiconductor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）</a:t>
            </a:r>
          </a:p>
        </p:txBody>
      </p:sp>
      <p:sp>
        <p:nvSpPr>
          <p:cNvPr id="5130" name="Text Box 11"/>
          <p:cNvSpPr txBox="1">
            <a:spLocks noChangeArrowheads="1"/>
          </p:cNvSpPr>
          <p:nvPr/>
        </p:nvSpPr>
        <p:spPr bwMode="auto">
          <a:xfrm>
            <a:off x="3563938" y="5805488"/>
            <a:ext cx="1715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C</a:t>
            </a:r>
          </a:p>
        </p:txBody>
      </p:sp>
      <p:sp>
        <p:nvSpPr>
          <p:cNvPr id="5131" name="AutoShape 12"/>
          <p:cNvSpPr>
            <a:spLocks noChangeAspect="1" noChangeArrowheads="1" noTextEdit="1"/>
          </p:cNvSpPr>
          <p:nvPr/>
        </p:nvSpPr>
        <p:spPr bwMode="auto">
          <a:xfrm>
            <a:off x="684213" y="1484313"/>
            <a:ext cx="6696075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32" name="Rectangle 13"/>
          <p:cNvSpPr>
            <a:spLocks noChangeArrowheads="1"/>
          </p:cNvSpPr>
          <p:nvPr/>
        </p:nvSpPr>
        <p:spPr bwMode="auto">
          <a:xfrm>
            <a:off x="2690813" y="2128838"/>
            <a:ext cx="3265487" cy="1312862"/>
          </a:xfrm>
          <a:prstGeom prst="rect">
            <a:avLst/>
          </a:prstGeom>
          <a:noFill/>
          <a:ln w="20638" cap="rnd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5133" name="Group 14"/>
          <p:cNvGrpSpPr>
            <a:grpSpLocks/>
          </p:cNvGrpSpPr>
          <p:nvPr/>
        </p:nvGrpSpPr>
        <p:grpSpPr bwMode="auto">
          <a:xfrm>
            <a:off x="2684463" y="2136775"/>
            <a:ext cx="903287" cy="1309688"/>
            <a:chOff x="1691" y="1346"/>
            <a:chExt cx="569" cy="825"/>
          </a:xfrm>
        </p:grpSpPr>
        <p:sp>
          <p:nvSpPr>
            <p:cNvPr id="5158" name="Rectangle 15"/>
            <p:cNvSpPr>
              <a:spLocks noChangeArrowheads="1"/>
            </p:cNvSpPr>
            <p:nvPr/>
          </p:nvSpPr>
          <p:spPr bwMode="auto">
            <a:xfrm>
              <a:off x="1691" y="1346"/>
              <a:ext cx="569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159" name="Rectangle 16"/>
            <p:cNvSpPr>
              <a:spLocks noChangeArrowheads="1"/>
            </p:cNvSpPr>
            <p:nvPr/>
          </p:nvSpPr>
          <p:spPr bwMode="auto">
            <a:xfrm>
              <a:off x="1691" y="1346"/>
              <a:ext cx="569" cy="825"/>
            </a:xfrm>
            <a:prstGeom prst="rect">
              <a:avLst/>
            </a:prstGeom>
            <a:noFill/>
            <a:ln w="20638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5134" name="Group 17"/>
          <p:cNvGrpSpPr>
            <a:grpSpLocks/>
          </p:cNvGrpSpPr>
          <p:nvPr/>
        </p:nvGrpSpPr>
        <p:grpSpPr bwMode="auto">
          <a:xfrm>
            <a:off x="3563938" y="2133600"/>
            <a:ext cx="219075" cy="1309688"/>
            <a:chOff x="2260" y="1346"/>
            <a:chExt cx="138" cy="825"/>
          </a:xfrm>
          <a:solidFill>
            <a:srgbClr val="FFFF00"/>
          </a:solidFill>
        </p:grpSpPr>
        <p:sp>
          <p:nvSpPr>
            <p:cNvPr id="5156" name="Rectangle 18"/>
            <p:cNvSpPr>
              <a:spLocks noChangeArrowheads="1"/>
            </p:cNvSpPr>
            <p:nvPr/>
          </p:nvSpPr>
          <p:spPr bwMode="auto">
            <a:xfrm>
              <a:off x="2260" y="1346"/>
              <a:ext cx="138" cy="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157" name="Rectangle 19"/>
            <p:cNvSpPr>
              <a:spLocks noChangeArrowheads="1"/>
            </p:cNvSpPr>
            <p:nvPr/>
          </p:nvSpPr>
          <p:spPr bwMode="auto">
            <a:xfrm>
              <a:off x="2260" y="1346"/>
              <a:ext cx="138" cy="825"/>
            </a:xfrm>
            <a:prstGeom prst="rect">
              <a:avLst/>
            </a:prstGeom>
            <a:grpFill/>
            <a:ln w="20638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5135" name="Rectangle 20"/>
          <p:cNvSpPr>
            <a:spLocks noChangeArrowheads="1"/>
          </p:cNvSpPr>
          <p:nvPr/>
        </p:nvSpPr>
        <p:spPr bwMode="auto">
          <a:xfrm>
            <a:off x="3276600" y="3501008"/>
            <a:ext cx="91691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Oxide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36" name="Rectangle 21"/>
          <p:cNvSpPr>
            <a:spLocks noChangeArrowheads="1"/>
          </p:cNvSpPr>
          <p:nvPr/>
        </p:nvSpPr>
        <p:spPr bwMode="auto">
          <a:xfrm>
            <a:off x="4365625" y="2555875"/>
            <a:ext cx="198772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1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p</a:t>
            </a:r>
            <a:endParaRPr kumimoji="1" lang="en-US" altLang="ja-JP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37" name="Rectangle 22"/>
          <p:cNvSpPr>
            <a:spLocks noChangeArrowheads="1"/>
          </p:cNvSpPr>
          <p:nvPr/>
        </p:nvSpPr>
        <p:spPr bwMode="auto">
          <a:xfrm>
            <a:off x="4583113" y="2555875"/>
            <a:ext cx="131762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-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38" name="Rectangle 23"/>
          <p:cNvSpPr>
            <a:spLocks noChangeArrowheads="1"/>
          </p:cNvSpPr>
          <p:nvPr/>
        </p:nvSpPr>
        <p:spPr bwMode="auto">
          <a:xfrm>
            <a:off x="4713288" y="2555875"/>
            <a:ext cx="328612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Si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39" name="Line 24"/>
          <p:cNvSpPr>
            <a:spLocks noChangeShapeType="1"/>
          </p:cNvSpPr>
          <p:nvPr/>
        </p:nvSpPr>
        <p:spPr bwMode="auto">
          <a:xfrm flipH="1">
            <a:off x="1912938" y="2789238"/>
            <a:ext cx="771525" cy="1587"/>
          </a:xfrm>
          <a:prstGeom prst="line">
            <a:avLst/>
          </a:prstGeom>
          <a:noFill/>
          <a:ln w="1905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40" name="Line 25"/>
          <p:cNvSpPr>
            <a:spLocks noChangeShapeType="1"/>
          </p:cNvSpPr>
          <p:nvPr/>
        </p:nvSpPr>
        <p:spPr bwMode="auto">
          <a:xfrm>
            <a:off x="5949950" y="2774950"/>
            <a:ext cx="1190625" cy="1588"/>
          </a:xfrm>
          <a:prstGeom prst="line">
            <a:avLst/>
          </a:prstGeom>
          <a:noFill/>
          <a:ln w="1905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5148" name="Group 33"/>
          <p:cNvGrpSpPr>
            <a:grpSpLocks/>
          </p:cNvGrpSpPr>
          <p:nvPr/>
        </p:nvGrpSpPr>
        <p:grpSpPr bwMode="auto">
          <a:xfrm>
            <a:off x="1758950" y="2705100"/>
            <a:ext cx="195263" cy="195263"/>
            <a:chOff x="1108" y="1704"/>
            <a:chExt cx="123" cy="123"/>
          </a:xfrm>
        </p:grpSpPr>
        <p:sp>
          <p:nvSpPr>
            <p:cNvPr id="5154" name="Oval 34"/>
            <p:cNvSpPr>
              <a:spLocks noChangeArrowheads="1"/>
            </p:cNvSpPr>
            <p:nvPr/>
          </p:nvSpPr>
          <p:spPr bwMode="auto">
            <a:xfrm>
              <a:off x="1108" y="1704"/>
              <a:ext cx="123" cy="123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155" name="Oval 35"/>
            <p:cNvSpPr>
              <a:spLocks noChangeArrowheads="1"/>
            </p:cNvSpPr>
            <p:nvPr/>
          </p:nvSpPr>
          <p:spPr bwMode="auto">
            <a:xfrm>
              <a:off x="1108" y="1704"/>
              <a:ext cx="123" cy="123"/>
            </a:xfrm>
            <a:prstGeom prst="ellipse">
              <a:avLst/>
            </a:prstGeom>
            <a:noFill/>
            <a:ln w="20638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5149" name="Rectangle 36"/>
          <p:cNvSpPr>
            <a:spLocks noChangeArrowheads="1"/>
          </p:cNvSpPr>
          <p:nvPr/>
        </p:nvSpPr>
        <p:spPr bwMode="auto">
          <a:xfrm>
            <a:off x="2782888" y="2565400"/>
            <a:ext cx="2190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1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n</a:t>
            </a:r>
            <a:endParaRPr kumimoji="1" lang="en-US" altLang="ja-JP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50" name="Rectangle 37"/>
          <p:cNvSpPr>
            <a:spLocks noChangeArrowheads="1"/>
          </p:cNvSpPr>
          <p:nvPr/>
        </p:nvSpPr>
        <p:spPr bwMode="auto">
          <a:xfrm>
            <a:off x="3001963" y="2565400"/>
            <a:ext cx="131762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-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51" name="Rectangle 38"/>
          <p:cNvSpPr>
            <a:spLocks noChangeArrowheads="1"/>
          </p:cNvSpPr>
          <p:nvPr/>
        </p:nvSpPr>
        <p:spPr bwMode="auto">
          <a:xfrm>
            <a:off x="3132138" y="2565400"/>
            <a:ext cx="328612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Si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52" name="Rectangle 39"/>
          <p:cNvSpPr>
            <a:spLocks noChangeArrowheads="1"/>
          </p:cNvSpPr>
          <p:nvPr/>
        </p:nvSpPr>
        <p:spPr bwMode="auto">
          <a:xfrm>
            <a:off x="884237" y="2555875"/>
            <a:ext cx="547687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1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endParaRPr kumimoji="1" lang="en-US" altLang="ja-JP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53" name="Rectangle 40"/>
          <p:cNvSpPr>
            <a:spLocks noChangeArrowheads="1"/>
          </p:cNvSpPr>
          <p:nvPr/>
        </p:nvSpPr>
        <p:spPr bwMode="auto">
          <a:xfrm>
            <a:off x="1166813" y="2797175"/>
            <a:ext cx="1859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G</a:t>
            </a:r>
            <a:endParaRPr kumimoji="1" lang="en-US" altLang="ja-JP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40" name="テキスト ボックス 29"/>
          <p:cNvSpPr txBox="1"/>
          <p:nvPr/>
        </p:nvSpPr>
        <p:spPr>
          <a:xfrm>
            <a:off x="5364163" y="4421158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5.1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41" name="テキスト ボックス 29"/>
          <p:cNvSpPr txBox="1"/>
          <p:nvPr/>
        </p:nvSpPr>
        <p:spPr>
          <a:xfrm>
            <a:off x="4496720" y="5805488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5.2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2" name="Rectangle 20">
            <a:extLst>
              <a:ext uri="{FF2B5EF4-FFF2-40B4-BE49-F238E27FC236}">
                <a16:creationId xmlns:a16="http://schemas.microsoft.com/office/drawing/2014/main" id="{D8B139A9-1E7F-B832-C5DC-0602CC8A6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2451" y="1701969"/>
            <a:ext cx="73738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Gate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3C7DBB5-731B-602C-7C73-E4B54A9D24A4}"/>
              </a:ext>
            </a:extLst>
          </p:cNvPr>
          <p:cNvGrpSpPr/>
          <p:nvPr/>
        </p:nvGrpSpPr>
        <p:grpSpPr>
          <a:xfrm>
            <a:off x="6804248" y="2780928"/>
            <a:ext cx="630451" cy="610390"/>
            <a:chOff x="6804248" y="2780928"/>
            <a:chExt cx="630451" cy="610390"/>
          </a:xfrm>
        </p:grpSpPr>
        <p:sp>
          <p:nvSpPr>
            <p:cNvPr id="4" name="Line 26">
              <a:extLst>
                <a:ext uri="{FF2B5EF4-FFF2-40B4-BE49-F238E27FC236}">
                  <a16:creationId xmlns:a16="http://schemas.microsoft.com/office/drawing/2014/main" id="{F31F2B67-8CBF-A1A7-FF39-27B2EA7472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131736" y="2780928"/>
              <a:ext cx="0" cy="3877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" name="Rectangle 34" descr="右下がり対角線">
              <a:extLst>
                <a:ext uri="{FF2B5EF4-FFF2-40B4-BE49-F238E27FC236}">
                  <a16:creationId xmlns:a16="http://schemas.microsoft.com/office/drawing/2014/main" id="{3FCBAEF8-1971-0521-7BE4-8299031E686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804248" y="3168691"/>
              <a:ext cx="630451" cy="222627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" name="Line 35">
              <a:extLst>
                <a:ext uri="{FF2B5EF4-FFF2-40B4-BE49-F238E27FC236}">
                  <a16:creationId xmlns:a16="http://schemas.microsoft.com/office/drawing/2014/main" id="{1E97BD73-2259-7B27-3E9F-A5381E9D8D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804248" y="3168691"/>
              <a:ext cx="63045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0F428DF-9422-FA83-26A8-6D03F8318D73}"/>
              </a:ext>
            </a:extLst>
          </p:cNvPr>
          <p:cNvSpPr txBox="1"/>
          <p:nvPr/>
        </p:nvSpPr>
        <p:spPr>
          <a:xfrm>
            <a:off x="5415136" y="-27384"/>
            <a:ext cx="3693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40612D6-67DB-F702-BD26-09AB5D6F0A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863" y="764704"/>
            <a:ext cx="5237935" cy="2095173"/>
          </a:xfrm>
          <a:prstGeom prst="rect">
            <a:avLst/>
          </a:prstGeom>
        </p:spPr>
      </p:pic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9413" y="115888"/>
            <a:ext cx="8383587" cy="466725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en-US" altLang="ja-JP" b="1" dirty="0">
                <a:latin typeface="Times New Roman" pitchFamily="18" charset="0"/>
              </a:rPr>
              <a:t>MOS</a:t>
            </a:r>
            <a:r>
              <a:rPr lang="ja-JP" altLang="en-US" b="1">
                <a:latin typeface="Times New Roman" pitchFamily="18" charset="0"/>
              </a:rPr>
              <a:t>キャパシタ： </a:t>
            </a:r>
            <a:r>
              <a:rPr lang="en-US" altLang="ja-JP" b="1" i="1" dirty="0">
                <a:latin typeface="Times New Roman" pitchFamily="18" charset="0"/>
              </a:rPr>
              <a:t>C-V</a:t>
            </a:r>
            <a:r>
              <a:rPr lang="ja-JP" altLang="en-US" b="1">
                <a:latin typeface="Times New Roman" pitchFamily="18" charset="0"/>
              </a:rPr>
              <a:t>特性</a:t>
            </a:r>
          </a:p>
        </p:txBody>
      </p:sp>
      <p:sp>
        <p:nvSpPr>
          <p:cNvPr id="6165" name="Line 42"/>
          <p:cNvSpPr>
            <a:spLocks noChangeShapeType="1"/>
          </p:cNvSpPr>
          <p:nvPr/>
        </p:nvSpPr>
        <p:spPr bwMode="auto">
          <a:xfrm>
            <a:off x="2197100" y="1189038"/>
            <a:ext cx="214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6166" name="Text Box 43"/>
          <p:cNvSpPr txBox="1">
            <a:spLocks noChangeArrowheads="1"/>
          </p:cNvSpPr>
          <p:nvPr/>
        </p:nvSpPr>
        <p:spPr bwMode="auto">
          <a:xfrm>
            <a:off x="2179638" y="823913"/>
            <a:ext cx="2180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t</a:t>
            </a:r>
            <a:r>
              <a: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ox</a:t>
            </a:r>
          </a:p>
        </p:txBody>
      </p:sp>
      <p:grpSp>
        <p:nvGrpSpPr>
          <p:cNvPr id="28" name="グループ化 27"/>
          <p:cNvGrpSpPr/>
          <p:nvPr/>
        </p:nvGrpSpPr>
        <p:grpSpPr>
          <a:xfrm>
            <a:off x="107504" y="2444922"/>
            <a:ext cx="4086823" cy="2880444"/>
            <a:chOff x="1187624" y="1772692"/>
            <a:chExt cx="4086823" cy="2880444"/>
          </a:xfrm>
        </p:grpSpPr>
        <p:sp>
          <p:nvSpPr>
            <p:cNvPr id="29" name="Line 72"/>
            <p:cNvSpPr>
              <a:spLocks noChangeShapeType="1"/>
            </p:cNvSpPr>
            <p:nvPr/>
          </p:nvSpPr>
          <p:spPr bwMode="auto">
            <a:xfrm flipH="1" flipV="1">
              <a:off x="1835696" y="1772692"/>
              <a:ext cx="0" cy="25209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0" name="Rectangle 73"/>
            <p:cNvSpPr>
              <a:spLocks noChangeArrowheads="1"/>
            </p:cNvSpPr>
            <p:nvPr/>
          </p:nvSpPr>
          <p:spPr bwMode="auto">
            <a:xfrm>
              <a:off x="1481435" y="4149080"/>
              <a:ext cx="3365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0</a:t>
              </a:r>
              <a:endPara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1" name="Rectangle 76"/>
            <p:cNvSpPr>
              <a:spLocks noChangeArrowheads="1"/>
            </p:cNvSpPr>
            <p:nvPr/>
          </p:nvSpPr>
          <p:spPr bwMode="auto">
            <a:xfrm>
              <a:off x="1187624" y="2483421"/>
              <a:ext cx="538609" cy="46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G</a:t>
              </a:r>
            </a:p>
          </p:txBody>
        </p:sp>
        <p:sp>
          <p:nvSpPr>
            <p:cNvPr id="32" name="Rectangle 78"/>
            <p:cNvSpPr>
              <a:spLocks noChangeArrowheads="1"/>
            </p:cNvSpPr>
            <p:nvPr/>
          </p:nvSpPr>
          <p:spPr bwMode="auto">
            <a:xfrm>
              <a:off x="5003539" y="4190829"/>
              <a:ext cx="270908" cy="46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t</a:t>
              </a:r>
              <a:endPara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3" name="Line 83"/>
            <p:cNvSpPr>
              <a:spLocks noChangeShapeType="1"/>
            </p:cNvSpPr>
            <p:nvPr/>
          </p:nvSpPr>
          <p:spPr bwMode="auto">
            <a:xfrm>
              <a:off x="1835696" y="4293642"/>
              <a:ext cx="3168352" cy="79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cxnSp>
          <p:nvCxnSpPr>
            <p:cNvPr id="34" name="直線コネクタ 33"/>
            <p:cNvCxnSpPr/>
            <p:nvPr/>
          </p:nvCxnSpPr>
          <p:spPr>
            <a:xfrm>
              <a:off x="1828453" y="2699447"/>
              <a:ext cx="2815555" cy="473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3688" y="2195389"/>
              <a:ext cx="3240359" cy="1017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8" name="テキスト ボックス 29"/>
          <p:cNvSpPr txBox="1"/>
          <p:nvPr/>
        </p:nvSpPr>
        <p:spPr>
          <a:xfrm>
            <a:off x="1807394" y="5546950"/>
            <a:ext cx="1064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5.3	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39" name="テキスト ボックス 29"/>
          <p:cNvSpPr txBox="1"/>
          <p:nvPr/>
        </p:nvSpPr>
        <p:spPr>
          <a:xfrm>
            <a:off x="6311704" y="6215407"/>
            <a:ext cx="1064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5.4	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787F6C12-B695-2343-8F22-C5950A6673E1}"/>
              </a:ext>
            </a:extLst>
          </p:cNvPr>
          <p:cNvGrpSpPr/>
          <p:nvPr/>
        </p:nvGrpSpPr>
        <p:grpSpPr>
          <a:xfrm>
            <a:off x="4363849" y="2492896"/>
            <a:ext cx="4213431" cy="2910744"/>
            <a:chOff x="1835695" y="1556792"/>
            <a:chExt cx="4680521" cy="3209064"/>
          </a:xfrm>
        </p:grpSpPr>
        <p:sp>
          <p:nvSpPr>
            <p:cNvPr id="47" name="Freeform 69">
              <a:extLst>
                <a:ext uri="{FF2B5EF4-FFF2-40B4-BE49-F238E27FC236}">
                  <a16:creationId xmlns:a16="http://schemas.microsoft.com/office/drawing/2014/main" id="{84EE18B6-BFB8-D343-8CBC-B74E33978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5695" y="2365186"/>
              <a:ext cx="2238275" cy="1055403"/>
            </a:xfrm>
            <a:custGeom>
              <a:avLst/>
              <a:gdLst>
                <a:gd name="T0" fmla="*/ 0 w 1769"/>
                <a:gd name="T1" fmla="*/ 46 h 1013"/>
                <a:gd name="T2" fmla="*/ 453 w 1769"/>
                <a:gd name="T3" fmla="*/ 46 h 1013"/>
                <a:gd name="T4" fmla="*/ 635 w 1769"/>
                <a:gd name="T5" fmla="*/ 46 h 1013"/>
                <a:gd name="T6" fmla="*/ 725 w 1769"/>
                <a:gd name="T7" fmla="*/ 302 h 1013"/>
                <a:gd name="T8" fmla="*/ 816 w 1769"/>
                <a:gd name="T9" fmla="*/ 1064 h 1013"/>
                <a:gd name="T10" fmla="*/ 907 w 1769"/>
                <a:gd name="T11" fmla="*/ 2612 h 1013"/>
                <a:gd name="T12" fmla="*/ 997 w 1769"/>
                <a:gd name="T13" fmla="*/ 4416 h 1013"/>
                <a:gd name="T14" fmla="*/ 1134 w 1769"/>
                <a:gd name="T15" fmla="*/ 5436 h 1013"/>
                <a:gd name="T16" fmla="*/ 1406 w 1769"/>
                <a:gd name="T17" fmla="*/ 5699 h 1013"/>
                <a:gd name="T18" fmla="*/ 1769 w 1769"/>
                <a:gd name="T19" fmla="*/ 5699 h 10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69"/>
                <a:gd name="T31" fmla="*/ 0 h 1013"/>
                <a:gd name="T32" fmla="*/ 1769 w 1769"/>
                <a:gd name="T33" fmla="*/ 1013 h 1013"/>
                <a:gd name="connsiteX0" fmla="*/ 0 w 9326"/>
                <a:gd name="connsiteY0" fmla="*/ 31 h 9928"/>
                <a:gd name="connsiteX1" fmla="*/ 2561 w 9326"/>
                <a:gd name="connsiteY1" fmla="*/ 31 h 9928"/>
                <a:gd name="connsiteX2" fmla="*/ 3590 w 9326"/>
                <a:gd name="connsiteY2" fmla="*/ 31 h 9928"/>
                <a:gd name="connsiteX3" fmla="*/ 4098 w 9326"/>
                <a:gd name="connsiteY3" fmla="*/ 475 h 9928"/>
                <a:gd name="connsiteX4" fmla="*/ 4613 w 9326"/>
                <a:gd name="connsiteY4" fmla="*/ 1818 h 9928"/>
                <a:gd name="connsiteX5" fmla="*/ 5127 w 9326"/>
                <a:gd name="connsiteY5" fmla="*/ 4503 h 9928"/>
                <a:gd name="connsiteX6" fmla="*/ 5636 w 9326"/>
                <a:gd name="connsiteY6" fmla="*/ 7642 h 9928"/>
                <a:gd name="connsiteX7" fmla="*/ 6410 w 9326"/>
                <a:gd name="connsiteY7" fmla="*/ 9429 h 9928"/>
                <a:gd name="connsiteX8" fmla="*/ 7948 w 9326"/>
                <a:gd name="connsiteY8" fmla="*/ 9883 h 9928"/>
                <a:gd name="connsiteX9" fmla="*/ 9326 w 9326"/>
                <a:gd name="connsiteY9" fmla="*/ 9883 h 9928"/>
                <a:gd name="connsiteX0" fmla="*/ 0 w 10000"/>
                <a:gd name="connsiteY0" fmla="*/ 31 h 9955"/>
                <a:gd name="connsiteX1" fmla="*/ 2746 w 10000"/>
                <a:gd name="connsiteY1" fmla="*/ 31 h 9955"/>
                <a:gd name="connsiteX2" fmla="*/ 3849 w 10000"/>
                <a:gd name="connsiteY2" fmla="*/ 31 h 9955"/>
                <a:gd name="connsiteX3" fmla="*/ 4394 w 10000"/>
                <a:gd name="connsiteY3" fmla="*/ 478 h 9955"/>
                <a:gd name="connsiteX4" fmla="*/ 4946 w 10000"/>
                <a:gd name="connsiteY4" fmla="*/ 1831 h 9955"/>
                <a:gd name="connsiteX5" fmla="*/ 5498 w 10000"/>
                <a:gd name="connsiteY5" fmla="*/ 4536 h 9955"/>
                <a:gd name="connsiteX6" fmla="*/ 6043 w 10000"/>
                <a:gd name="connsiteY6" fmla="*/ 7697 h 9955"/>
                <a:gd name="connsiteX7" fmla="*/ 6873 w 10000"/>
                <a:gd name="connsiteY7" fmla="*/ 9497 h 9955"/>
                <a:gd name="connsiteX8" fmla="*/ 8866 w 10000"/>
                <a:gd name="connsiteY8" fmla="*/ 8375 h 9955"/>
                <a:gd name="connsiteX9" fmla="*/ 10000 w 10000"/>
                <a:gd name="connsiteY9" fmla="*/ 9955 h 9955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5498 w 10000"/>
                <a:gd name="connsiteY5" fmla="*/ 4557 h 10000"/>
                <a:gd name="connsiteX6" fmla="*/ 6043 w 10000"/>
                <a:gd name="connsiteY6" fmla="*/ 7732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5498 w 10000"/>
                <a:gd name="connsiteY5" fmla="*/ 4557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6461 w 10000"/>
                <a:gd name="connsiteY5" fmla="*/ 1456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5428 w 10000"/>
                <a:gd name="connsiteY4" fmla="*/ 469 h 10000"/>
                <a:gd name="connsiteX5" fmla="*/ 6461 w 10000"/>
                <a:gd name="connsiteY5" fmla="*/ 1456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9"/>
                <a:gd name="connsiteX1" fmla="*/ 2746 w 10000"/>
                <a:gd name="connsiteY1" fmla="*/ 79 h 10049"/>
                <a:gd name="connsiteX2" fmla="*/ 3849 w 10000"/>
                <a:gd name="connsiteY2" fmla="*/ 79 h 10049"/>
                <a:gd name="connsiteX3" fmla="*/ 4669 w 10000"/>
                <a:gd name="connsiteY3" fmla="*/ 23 h 10049"/>
                <a:gd name="connsiteX4" fmla="*/ 5428 w 10000"/>
                <a:gd name="connsiteY4" fmla="*/ 517 h 10049"/>
                <a:gd name="connsiteX5" fmla="*/ 6461 w 10000"/>
                <a:gd name="connsiteY5" fmla="*/ 1504 h 10049"/>
                <a:gd name="connsiteX6" fmla="*/ 7281 w 10000"/>
                <a:gd name="connsiteY6" fmla="*/ 3236 h 10049"/>
                <a:gd name="connsiteX7" fmla="*/ 8249 w 10000"/>
                <a:gd name="connsiteY7" fmla="*/ 6054 h 10049"/>
                <a:gd name="connsiteX8" fmla="*/ 8866 w 10000"/>
                <a:gd name="connsiteY8" fmla="*/ 8461 h 10049"/>
                <a:gd name="connsiteX9" fmla="*/ 10000 w 10000"/>
                <a:gd name="connsiteY9" fmla="*/ 10048 h 10049"/>
                <a:gd name="connsiteX0" fmla="*/ 0 w 10000"/>
                <a:gd name="connsiteY0" fmla="*/ 12 h 9982"/>
                <a:gd name="connsiteX1" fmla="*/ 2746 w 10000"/>
                <a:gd name="connsiteY1" fmla="*/ 12 h 9982"/>
                <a:gd name="connsiteX2" fmla="*/ 3849 w 10000"/>
                <a:gd name="connsiteY2" fmla="*/ 12 h 9982"/>
                <a:gd name="connsiteX3" fmla="*/ 4669 w 10000"/>
                <a:gd name="connsiteY3" fmla="*/ 172 h 9982"/>
                <a:gd name="connsiteX4" fmla="*/ 5428 w 10000"/>
                <a:gd name="connsiteY4" fmla="*/ 450 h 9982"/>
                <a:gd name="connsiteX5" fmla="*/ 6461 w 10000"/>
                <a:gd name="connsiteY5" fmla="*/ 1437 h 9982"/>
                <a:gd name="connsiteX6" fmla="*/ 7281 w 10000"/>
                <a:gd name="connsiteY6" fmla="*/ 3169 h 9982"/>
                <a:gd name="connsiteX7" fmla="*/ 8249 w 10000"/>
                <a:gd name="connsiteY7" fmla="*/ 5987 h 9982"/>
                <a:gd name="connsiteX8" fmla="*/ 8866 w 10000"/>
                <a:gd name="connsiteY8" fmla="*/ 8394 h 9982"/>
                <a:gd name="connsiteX9" fmla="*/ 10000 w 10000"/>
                <a:gd name="connsiteY9" fmla="*/ 9981 h 9982"/>
                <a:gd name="connsiteX0" fmla="*/ 0 w 10000"/>
                <a:gd name="connsiteY0" fmla="*/ 21 h 10009"/>
                <a:gd name="connsiteX1" fmla="*/ 2746 w 10000"/>
                <a:gd name="connsiteY1" fmla="*/ 21 h 10009"/>
                <a:gd name="connsiteX2" fmla="*/ 3849 w 10000"/>
                <a:gd name="connsiteY2" fmla="*/ 21 h 10009"/>
                <a:gd name="connsiteX3" fmla="*/ 4669 w 10000"/>
                <a:gd name="connsiteY3" fmla="*/ 36 h 10009"/>
                <a:gd name="connsiteX4" fmla="*/ 5428 w 10000"/>
                <a:gd name="connsiteY4" fmla="*/ 460 h 10009"/>
                <a:gd name="connsiteX5" fmla="*/ 6461 w 10000"/>
                <a:gd name="connsiteY5" fmla="*/ 1449 h 10009"/>
                <a:gd name="connsiteX6" fmla="*/ 7281 w 10000"/>
                <a:gd name="connsiteY6" fmla="*/ 3184 h 10009"/>
                <a:gd name="connsiteX7" fmla="*/ 8249 w 10000"/>
                <a:gd name="connsiteY7" fmla="*/ 6007 h 10009"/>
                <a:gd name="connsiteX8" fmla="*/ 8866 w 10000"/>
                <a:gd name="connsiteY8" fmla="*/ 8418 h 10009"/>
                <a:gd name="connsiteX9" fmla="*/ 10000 w 10000"/>
                <a:gd name="connsiteY9" fmla="*/ 10008 h 10009"/>
                <a:gd name="connsiteX0" fmla="*/ 0 w 10000"/>
                <a:gd name="connsiteY0" fmla="*/ 21 h 10009"/>
                <a:gd name="connsiteX1" fmla="*/ 2746 w 10000"/>
                <a:gd name="connsiteY1" fmla="*/ 21 h 10009"/>
                <a:gd name="connsiteX2" fmla="*/ 3849 w 10000"/>
                <a:gd name="connsiteY2" fmla="*/ 21 h 10009"/>
                <a:gd name="connsiteX3" fmla="*/ 4669 w 10000"/>
                <a:gd name="connsiteY3" fmla="*/ 36 h 10009"/>
                <a:gd name="connsiteX4" fmla="*/ 5428 w 10000"/>
                <a:gd name="connsiteY4" fmla="*/ 460 h 10009"/>
                <a:gd name="connsiteX5" fmla="*/ 6461 w 10000"/>
                <a:gd name="connsiteY5" fmla="*/ 1449 h 10009"/>
                <a:gd name="connsiteX6" fmla="*/ 7281 w 10000"/>
                <a:gd name="connsiteY6" fmla="*/ 3184 h 10009"/>
                <a:gd name="connsiteX7" fmla="*/ 8249 w 10000"/>
                <a:gd name="connsiteY7" fmla="*/ 6007 h 10009"/>
                <a:gd name="connsiteX8" fmla="*/ 8866 w 10000"/>
                <a:gd name="connsiteY8" fmla="*/ 8418 h 10009"/>
                <a:gd name="connsiteX9" fmla="*/ 10000 w 10000"/>
                <a:gd name="connsiteY9" fmla="*/ 10008 h 10009"/>
                <a:gd name="connsiteX0" fmla="*/ 0 w 10103"/>
                <a:gd name="connsiteY0" fmla="*/ 21 h 10009"/>
                <a:gd name="connsiteX1" fmla="*/ 2746 w 10103"/>
                <a:gd name="connsiteY1" fmla="*/ 21 h 10009"/>
                <a:gd name="connsiteX2" fmla="*/ 3849 w 10103"/>
                <a:gd name="connsiteY2" fmla="*/ 21 h 10009"/>
                <a:gd name="connsiteX3" fmla="*/ 4669 w 10103"/>
                <a:gd name="connsiteY3" fmla="*/ 36 h 10009"/>
                <a:gd name="connsiteX4" fmla="*/ 5428 w 10103"/>
                <a:gd name="connsiteY4" fmla="*/ 460 h 10009"/>
                <a:gd name="connsiteX5" fmla="*/ 6461 w 10103"/>
                <a:gd name="connsiteY5" fmla="*/ 1449 h 10009"/>
                <a:gd name="connsiteX6" fmla="*/ 7281 w 10103"/>
                <a:gd name="connsiteY6" fmla="*/ 3184 h 10009"/>
                <a:gd name="connsiteX7" fmla="*/ 8249 w 10103"/>
                <a:gd name="connsiteY7" fmla="*/ 6007 h 10009"/>
                <a:gd name="connsiteX8" fmla="*/ 8866 w 10103"/>
                <a:gd name="connsiteY8" fmla="*/ 8418 h 10009"/>
                <a:gd name="connsiteX9" fmla="*/ 10103 w 10103"/>
                <a:gd name="connsiteY9" fmla="*/ 10008 h 10009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249 w 10103"/>
                <a:gd name="connsiteY7" fmla="*/ 6007 h 10008"/>
                <a:gd name="connsiteX8" fmla="*/ 8866 w 10103"/>
                <a:gd name="connsiteY8" fmla="*/ 8418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249 w 10103"/>
                <a:gd name="connsiteY7" fmla="*/ 6007 h 10008"/>
                <a:gd name="connsiteX8" fmla="*/ 8900 w 10103"/>
                <a:gd name="connsiteY8" fmla="*/ 834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00 w 10103"/>
                <a:gd name="connsiteY8" fmla="*/ 834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9106 w 10103"/>
                <a:gd name="connsiteY8" fmla="*/ 899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9106 w 10103"/>
                <a:gd name="connsiteY8" fmla="*/ 8996 h 10008"/>
                <a:gd name="connsiteX9" fmla="*/ 10103 w 10103"/>
                <a:gd name="connsiteY9" fmla="*/ 10008 h 10008"/>
                <a:gd name="connsiteX0" fmla="*/ 0 w 10103"/>
                <a:gd name="connsiteY0" fmla="*/ 21 h 10073"/>
                <a:gd name="connsiteX1" fmla="*/ 2746 w 10103"/>
                <a:gd name="connsiteY1" fmla="*/ 21 h 10073"/>
                <a:gd name="connsiteX2" fmla="*/ 3849 w 10103"/>
                <a:gd name="connsiteY2" fmla="*/ 21 h 10073"/>
                <a:gd name="connsiteX3" fmla="*/ 4669 w 10103"/>
                <a:gd name="connsiteY3" fmla="*/ 36 h 10073"/>
                <a:gd name="connsiteX4" fmla="*/ 5428 w 10103"/>
                <a:gd name="connsiteY4" fmla="*/ 460 h 10073"/>
                <a:gd name="connsiteX5" fmla="*/ 6461 w 10103"/>
                <a:gd name="connsiteY5" fmla="*/ 1449 h 10073"/>
                <a:gd name="connsiteX6" fmla="*/ 7281 w 10103"/>
                <a:gd name="connsiteY6" fmla="*/ 3184 h 10073"/>
                <a:gd name="connsiteX7" fmla="*/ 8146 w 10103"/>
                <a:gd name="connsiteY7" fmla="*/ 5501 h 10073"/>
                <a:gd name="connsiteX8" fmla="*/ 9484 w 10103"/>
                <a:gd name="connsiteY8" fmla="*/ 9646 h 10073"/>
                <a:gd name="connsiteX9" fmla="*/ 10103 w 10103"/>
                <a:gd name="connsiteY9" fmla="*/ 10008 h 10073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861 w 10103"/>
                <a:gd name="connsiteY8" fmla="*/ 775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861 w 10103"/>
                <a:gd name="connsiteY8" fmla="*/ 7754 h 10008"/>
                <a:gd name="connsiteX9" fmla="*/ 10103 w 10103"/>
                <a:gd name="connsiteY9" fmla="*/ 10008 h 1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03" h="10008">
                  <a:moveTo>
                    <a:pt x="0" y="21"/>
                  </a:moveTo>
                  <a:lnTo>
                    <a:pt x="2746" y="21"/>
                  </a:lnTo>
                  <a:lnTo>
                    <a:pt x="3849" y="21"/>
                  </a:lnTo>
                  <a:cubicBezTo>
                    <a:pt x="4169" y="23"/>
                    <a:pt x="4406" y="-37"/>
                    <a:pt x="4669" y="36"/>
                  </a:cubicBezTo>
                  <a:cubicBezTo>
                    <a:pt x="4932" y="109"/>
                    <a:pt x="5129" y="225"/>
                    <a:pt x="5428" y="460"/>
                  </a:cubicBezTo>
                  <a:cubicBezTo>
                    <a:pt x="5727" y="695"/>
                    <a:pt x="6152" y="995"/>
                    <a:pt x="6461" y="1449"/>
                  </a:cubicBezTo>
                  <a:cubicBezTo>
                    <a:pt x="6770" y="1902"/>
                    <a:pt x="7000" y="2509"/>
                    <a:pt x="7281" y="3184"/>
                  </a:cubicBezTo>
                  <a:cubicBezTo>
                    <a:pt x="7562" y="3859"/>
                    <a:pt x="7883" y="4739"/>
                    <a:pt x="8146" y="5501"/>
                  </a:cubicBezTo>
                  <a:cubicBezTo>
                    <a:pt x="8409" y="6263"/>
                    <a:pt x="8563" y="6733"/>
                    <a:pt x="8861" y="7754"/>
                  </a:cubicBezTo>
                  <a:cubicBezTo>
                    <a:pt x="9325" y="8931"/>
                    <a:pt x="9287" y="9252"/>
                    <a:pt x="10103" y="10008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8" name="Freeform 70">
              <a:extLst>
                <a:ext uri="{FF2B5EF4-FFF2-40B4-BE49-F238E27FC236}">
                  <a16:creationId xmlns:a16="http://schemas.microsoft.com/office/drawing/2014/main" id="{B192E9D5-2D36-7842-B471-52327C93B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3006" y="2375815"/>
              <a:ext cx="2034895" cy="863694"/>
            </a:xfrm>
            <a:custGeom>
              <a:avLst/>
              <a:gdLst>
                <a:gd name="T0" fmla="*/ 0 w 998"/>
                <a:gd name="T1" fmla="*/ 1096 h 1096"/>
                <a:gd name="T2" fmla="*/ 46 w 998"/>
                <a:gd name="T3" fmla="*/ 687 h 1096"/>
                <a:gd name="T4" fmla="*/ 136 w 998"/>
                <a:gd name="T5" fmla="*/ 370 h 1096"/>
                <a:gd name="T6" fmla="*/ 272 w 998"/>
                <a:gd name="T7" fmla="*/ 143 h 1096"/>
                <a:gd name="T8" fmla="*/ 318 w 998"/>
                <a:gd name="T9" fmla="*/ 98 h 1096"/>
                <a:gd name="T10" fmla="*/ 408 w 998"/>
                <a:gd name="T11" fmla="*/ 52 h 1096"/>
                <a:gd name="T12" fmla="*/ 635 w 998"/>
                <a:gd name="T13" fmla="*/ 7 h 1096"/>
                <a:gd name="T14" fmla="*/ 998 w 998"/>
                <a:gd name="T15" fmla="*/ 7 h 10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98"/>
                <a:gd name="T25" fmla="*/ 0 h 1096"/>
                <a:gd name="T26" fmla="*/ 998 w 998"/>
                <a:gd name="T27" fmla="*/ 1096 h 1096"/>
                <a:gd name="connsiteX0" fmla="*/ 0 w 10000"/>
                <a:gd name="connsiteY0" fmla="*/ 9975 h 9975"/>
                <a:gd name="connsiteX1" fmla="*/ 461 w 10000"/>
                <a:gd name="connsiteY1" fmla="*/ 6243 h 9975"/>
                <a:gd name="connsiteX2" fmla="*/ 883 w 10000"/>
                <a:gd name="connsiteY2" fmla="*/ 2403 h 9975"/>
                <a:gd name="connsiteX3" fmla="*/ 2725 w 10000"/>
                <a:gd name="connsiteY3" fmla="*/ 1280 h 9975"/>
                <a:gd name="connsiteX4" fmla="*/ 3186 w 10000"/>
                <a:gd name="connsiteY4" fmla="*/ 869 h 9975"/>
                <a:gd name="connsiteX5" fmla="*/ 4088 w 10000"/>
                <a:gd name="connsiteY5" fmla="*/ 449 h 9975"/>
                <a:gd name="connsiteX6" fmla="*/ 6363 w 10000"/>
                <a:gd name="connsiteY6" fmla="*/ 39 h 9975"/>
                <a:gd name="connsiteX7" fmla="*/ 10000 w 10000"/>
                <a:gd name="connsiteY7" fmla="*/ 39 h 9975"/>
                <a:gd name="connsiteX0" fmla="*/ 0 w 10000"/>
                <a:gd name="connsiteY0" fmla="*/ 10000 h 10000"/>
                <a:gd name="connsiteX1" fmla="*/ 461 w 10000"/>
                <a:gd name="connsiteY1" fmla="*/ 6259 h 10000"/>
                <a:gd name="connsiteX2" fmla="*/ 883 w 10000"/>
                <a:gd name="connsiteY2" fmla="*/ 2409 h 10000"/>
                <a:gd name="connsiteX3" fmla="*/ 1875 w 10000"/>
                <a:gd name="connsiteY3" fmla="*/ 937 h 10000"/>
                <a:gd name="connsiteX4" fmla="*/ 3186 w 10000"/>
                <a:gd name="connsiteY4" fmla="*/ 871 h 10000"/>
                <a:gd name="connsiteX5" fmla="*/ 4088 w 10000"/>
                <a:gd name="connsiteY5" fmla="*/ 450 h 10000"/>
                <a:gd name="connsiteX6" fmla="*/ 6363 w 10000"/>
                <a:gd name="connsiteY6" fmla="*/ 39 h 10000"/>
                <a:gd name="connsiteX7" fmla="*/ 10000 w 10000"/>
                <a:gd name="connsiteY7" fmla="*/ 39 h 10000"/>
                <a:gd name="connsiteX0" fmla="*/ 0 w 10000"/>
                <a:gd name="connsiteY0" fmla="*/ 10000 h 10000"/>
                <a:gd name="connsiteX1" fmla="*/ 461 w 10000"/>
                <a:gd name="connsiteY1" fmla="*/ 6259 h 10000"/>
                <a:gd name="connsiteX2" fmla="*/ 883 w 10000"/>
                <a:gd name="connsiteY2" fmla="*/ 2409 h 10000"/>
                <a:gd name="connsiteX3" fmla="*/ 1875 w 10000"/>
                <a:gd name="connsiteY3" fmla="*/ 937 h 10000"/>
                <a:gd name="connsiteX4" fmla="*/ 2890 w 10000"/>
                <a:gd name="connsiteY4" fmla="*/ 525 h 10000"/>
                <a:gd name="connsiteX5" fmla="*/ 4088 w 10000"/>
                <a:gd name="connsiteY5" fmla="*/ 450 h 10000"/>
                <a:gd name="connsiteX6" fmla="*/ 6363 w 10000"/>
                <a:gd name="connsiteY6" fmla="*/ 39 h 10000"/>
                <a:gd name="connsiteX7" fmla="*/ 10000 w 10000"/>
                <a:gd name="connsiteY7" fmla="*/ 39 h 10000"/>
                <a:gd name="connsiteX0" fmla="*/ 0 w 10000"/>
                <a:gd name="connsiteY0" fmla="*/ 10004 h 10004"/>
                <a:gd name="connsiteX1" fmla="*/ 461 w 10000"/>
                <a:gd name="connsiteY1" fmla="*/ 6263 h 10004"/>
                <a:gd name="connsiteX2" fmla="*/ 883 w 10000"/>
                <a:gd name="connsiteY2" fmla="*/ 2413 h 10004"/>
                <a:gd name="connsiteX3" fmla="*/ 1875 w 10000"/>
                <a:gd name="connsiteY3" fmla="*/ 941 h 10004"/>
                <a:gd name="connsiteX4" fmla="*/ 2890 w 10000"/>
                <a:gd name="connsiteY4" fmla="*/ 529 h 10004"/>
                <a:gd name="connsiteX5" fmla="*/ 3829 w 10000"/>
                <a:gd name="connsiteY5" fmla="*/ 22 h 10004"/>
                <a:gd name="connsiteX6" fmla="*/ 6363 w 10000"/>
                <a:gd name="connsiteY6" fmla="*/ 43 h 10004"/>
                <a:gd name="connsiteX7" fmla="*/ 10000 w 10000"/>
                <a:gd name="connsiteY7" fmla="*/ 43 h 10004"/>
                <a:gd name="connsiteX0" fmla="*/ 0 w 10000"/>
                <a:gd name="connsiteY0" fmla="*/ 10132 h 10132"/>
                <a:gd name="connsiteX1" fmla="*/ 461 w 10000"/>
                <a:gd name="connsiteY1" fmla="*/ 6391 h 10132"/>
                <a:gd name="connsiteX2" fmla="*/ 883 w 10000"/>
                <a:gd name="connsiteY2" fmla="*/ 2541 h 10132"/>
                <a:gd name="connsiteX3" fmla="*/ 1875 w 10000"/>
                <a:gd name="connsiteY3" fmla="*/ 1069 h 10132"/>
                <a:gd name="connsiteX4" fmla="*/ 2594 w 10000"/>
                <a:gd name="connsiteY4" fmla="*/ 52 h 10132"/>
                <a:gd name="connsiteX5" fmla="*/ 3829 w 10000"/>
                <a:gd name="connsiteY5" fmla="*/ 150 h 10132"/>
                <a:gd name="connsiteX6" fmla="*/ 6363 w 10000"/>
                <a:gd name="connsiteY6" fmla="*/ 171 h 10132"/>
                <a:gd name="connsiteX7" fmla="*/ 10000 w 10000"/>
                <a:gd name="connsiteY7" fmla="*/ 171 h 10132"/>
                <a:gd name="connsiteX0" fmla="*/ 0 w 10000"/>
                <a:gd name="connsiteY0" fmla="*/ 10098 h 10098"/>
                <a:gd name="connsiteX1" fmla="*/ 461 w 10000"/>
                <a:gd name="connsiteY1" fmla="*/ 6357 h 10098"/>
                <a:gd name="connsiteX2" fmla="*/ 883 w 10000"/>
                <a:gd name="connsiteY2" fmla="*/ 2507 h 10098"/>
                <a:gd name="connsiteX3" fmla="*/ 1506 w 10000"/>
                <a:gd name="connsiteY3" fmla="*/ 517 h 10098"/>
                <a:gd name="connsiteX4" fmla="*/ 2594 w 10000"/>
                <a:gd name="connsiteY4" fmla="*/ 18 h 10098"/>
                <a:gd name="connsiteX5" fmla="*/ 3829 w 10000"/>
                <a:gd name="connsiteY5" fmla="*/ 116 h 10098"/>
                <a:gd name="connsiteX6" fmla="*/ 6363 w 10000"/>
                <a:gd name="connsiteY6" fmla="*/ 137 h 10098"/>
                <a:gd name="connsiteX7" fmla="*/ 10000 w 10000"/>
                <a:gd name="connsiteY7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883 w 10000"/>
                <a:gd name="connsiteY2" fmla="*/ 2507 h 10098"/>
                <a:gd name="connsiteX3" fmla="*/ 1506 w 10000"/>
                <a:gd name="connsiteY3" fmla="*/ 517 h 10098"/>
                <a:gd name="connsiteX4" fmla="*/ 2594 w 10000"/>
                <a:gd name="connsiteY4" fmla="*/ 18 h 10098"/>
                <a:gd name="connsiteX5" fmla="*/ 3829 w 10000"/>
                <a:gd name="connsiteY5" fmla="*/ 116 h 10098"/>
                <a:gd name="connsiteX6" fmla="*/ 6363 w 10000"/>
                <a:gd name="connsiteY6" fmla="*/ 137 h 10098"/>
                <a:gd name="connsiteX7" fmla="*/ 10000 w 10000"/>
                <a:gd name="connsiteY7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707 w 10000"/>
                <a:gd name="connsiteY2" fmla="*/ 2975 h 10098"/>
                <a:gd name="connsiteX3" fmla="*/ 883 w 10000"/>
                <a:gd name="connsiteY3" fmla="*/ 2507 h 10098"/>
                <a:gd name="connsiteX4" fmla="*/ 1506 w 10000"/>
                <a:gd name="connsiteY4" fmla="*/ 517 h 10098"/>
                <a:gd name="connsiteX5" fmla="*/ 2594 w 10000"/>
                <a:gd name="connsiteY5" fmla="*/ 18 h 10098"/>
                <a:gd name="connsiteX6" fmla="*/ 3829 w 10000"/>
                <a:gd name="connsiteY6" fmla="*/ 116 h 10098"/>
                <a:gd name="connsiteX7" fmla="*/ 6363 w 10000"/>
                <a:gd name="connsiteY7" fmla="*/ 137 h 10098"/>
                <a:gd name="connsiteX8" fmla="*/ 10000 w 10000"/>
                <a:gd name="connsiteY8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707 w 10000"/>
                <a:gd name="connsiteY2" fmla="*/ 2975 h 10098"/>
                <a:gd name="connsiteX3" fmla="*/ 1031 w 10000"/>
                <a:gd name="connsiteY3" fmla="*/ 1643 h 10098"/>
                <a:gd name="connsiteX4" fmla="*/ 1506 w 10000"/>
                <a:gd name="connsiteY4" fmla="*/ 517 h 10098"/>
                <a:gd name="connsiteX5" fmla="*/ 2594 w 10000"/>
                <a:gd name="connsiteY5" fmla="*/ 18 h 10098"/>
                <a:gd name="connsiteX6" fmla="*/ 3829 w 10000"/>
                <a:gd name="connsiteY6" fmla="*/ 116 h 10098"/>
                <a:gd name="connsiteX7" fmla="*/ 6363 w 10000"/>
                <a:gd name="connsiteY7" fmla="*/ 137 h 10098"/>
                <a:gd name="connsiteX8" fmla="*/ 10000 w 10000"/>
                <a:gd name="connsiteY8" fmla="*/ 137 h 10098"/>
                <a:gd name="connsiteX0" fmla="*/ 0 w 10000"/>
                <a:gd name="connsiteY0" fmla="*/ 10120 h 10120"/>
                <a:gd name="connsiteX1" fmla="*/ 350 w 10000"/>
                <a:gd name="connsiteY1" fmla="*/ 6465 h 10120"/>
                <a:gd name="connsiteX2" fmla="*/ 707 w 10000"/>
                <a:gd name="connsiteY2" fmla="*/ 2997 h 10120"/>
                <a:gd name="connsiteX3" fmla="*/ 1031 w 10000"/>
                <a:gd name="connsiteY3" fmla="*/ 1665 h 10120"/>
                <a:gd name="connsiteX4" fmla="*/ 1506 w 10000"/>
                <a:gd name="connsiteY4" fmla="*/ 885 h 10120"/>
                <a:gd name="connsiteX5" fmla="*/ 2594 w 10000"/>
                <a:gd name="connsiteY5" fmla="*/ 40 h 10120"/>
                <a:gd name="connsiteX6" fmla="*/ 3829 w 10000"/>
                <a:gd name="connsiteY6" fmla="*/ 138 h 10120"/>
                <a:gd name="connsiteX7" fmla="*/ 6363 w 10000"/>
                <a:gd name="connsiteY7" fmla="*/ 159 h 10120"/>
                <a:gd name="connsiteX8" fmla="*/ 10000 w 10000"/>
                <a:gd name="connsiteY8" fmla="*/ 159 h 10120"/>
                <a:gd name="connsiteX0" fmla="*/ 0 w 10000"/>
                <a:gd name="connsiteY0" fmla="*/ 10000 h 10000"/>
                <a:gd name="connsiteX1" fmla="*/ 350 w 10000"/>
                <a:gd name="connsiteY1" fmla="*/ 6345 h 10000"/>
                <a:gd name="connsiteX2" fmla="*/ 707 w 10000"/>
                <a:gd name="connsiteY2" fmla="*/ 2877 h 10000"/>
                <a:gd name="connsiteX3" fmla="*/ 1031 w 10000"/>
                <a:gd name="connsiteY3" fmla="*/ 1545 h 10000"/>
                <a:gd name="connsiteX4" fmla="*/ 1506 w 10000"/>
                <a:gd name="connsiteY4" fmla="*/ 765 h 10000"/>
                <a:gd name="connsiteX5" fmla="*/ 2631 w 10000"/>
                <a:gd name="connsiteY5" fmla="*/ 352 h 10000"/>
                <a:gd name="connsiteX6" fmla="*/ 3829 w 10000"/>
                <a:gd name="connsiteY6" fmla="*/ 18 h 10000"/>
                <a:gd name="connsiteX7" fmla="*/ 6363 w 10000"/>
                <a:gd name="connsiteY7" fmla="*/ 39 h 10000"/>
                <a:gd name="connsiteX8" fmla="*/ 10000 w 10000"/>
                <a:gd name="connsiteY8" fmla="*/ 39 h 10000"/>
                <a:gd name="connsiteX0" fmla="*/ 0 w 10000"/>
                <a:gd name="connsiteY0" fmla="*/ 10000 h 10000"/>
                <a:gd name="connsiteX1" fmla="*/ 350 w 10000"/>
                <a:gd name="connsiteY1" fmla="*/ 6345 h 10000"/>
                <a:gd name="connsiteX2" fmla="*/ 707 w 10000"/>
                <a:gd name="connsiteY2" fmla="*/ 2877 h 10000"/>
                <a:gd name="connsiteX3" fmla="*/ 1031 w 10000"/>
                <a:gd name="connsiteY3" fmla="*/ 1545 h 10000"/>
                <a:gd name="connsiteX4" fmla="*/ 1506 w 10000"/>
                <a:gd name="connsiteY4" fmla="*/ 765 h 10000"/>
                <a:gd name="connsiteX5" fmla="*/ 2631 w 10000"/>
                <a:gd name="connsiteY5" fmla="*/ 352 h 10000"/>
                <a:gd name="connsiteX6" fmla="*/ 3866 w 10000"/>
                <a:gd name="connsiteY6" fmla="*/ 277 h 10000"/>
                <a:gd name="connsiteX7" fmla="*/ 6363 w 10000"/>
                <a:gd name="connsiteY7" fmla="*/ 39 h 10000"/>
                <a:gd name="connsiteX8" fmla="*/ 10000 w 10000"/>
                <a:gd name="connsiteY8" fmla="*/ 39 h 10000"/>
                <a:gd name="connsiteX0" fmla="*/ 0 w 10000"/>
                <a:gd name="connsiteY0" fmla="*/ 9967 h 9967"/>
                <a:gd name="connsiteX1" fmla="*/ 350 w 10000"/>
                <a:gd name="connsiteY1" fmla="*/ 6312 h 9967"/>
                <a:gd name="connsiteX2" fmla="*/ 707 w 10000"/>
                <a:gd name="connsiteY2" fmla="*/ 2844 h 9967"/>
                <a:gd name="connsiteX3" fmla="*/ 1031 w 10000"/>
                <a:gd name="connsiteY3" fmla="*/ 1512 h 9967"/>
                <a:gd name="connsiteX4" fmla="*/ 1506 w 10000"/>
                <a:gd name="connsiteY4" fmla="*/ 732 h 9967"/>
                <a:gd name="connsiteX5" fmla="*/ 2631 w 10000"/>
                <a:gd name="connsiteY5" fmla="*/ 319 h 9967"/>
                <a:gd name="connsiteX6" fmla="*/ 3866 w 10000"/>
                <a:gd name="connsiteY6" fmla="*/ 244 h 9967"/>
                <a:gd name="connsiteX7" fmla="*/ 6288 w 10000"/>
                <a:gd name="connsiteY7" fmla="*/ 179 h 9967"/>
                <a:gd name="connsiteX8" fmla="*/ 10000 w 10000"/>
                <a:gd name="connsiteY8" fmla="*/ 6 h 9967"/>
                <a:gd name="connsiteX0" fmla="*/ 0 w 10000"/>
                <a:gd name="connsiteY0" fmla="*/ 9994 h 9994"/>
                <a:gd name="connsiteX1" fmla="*/ 350 w 10000"/>
                <a:gd name="connsiteY1" fmla="*/ 6327 h 9994"/>
                <a:gd name="connsiteX2" fmla="*/ 707 w 10000"/>
                <a:gd name="connsiteY2" fmla="*/ 2847 h 9994"/>
                <a:gd name="connsiteX3" fmla="*/ 1031 w 10000"/>
                <a:gd name="connsiteY3" fmla="*/ 1511 h 9994"/>
                <a:gd name="connsiteX4" fmla="*/ 1506 w 10000"/>
                <a:gd name="connsiteY4" fmla="*/ 728 h 9994"/>
                <a:gd name="connsiteX5" fmla="*/ 2631 w 10000"/>
                <a:gd name="connsiteY5" fmla="*/ 314 h 9994"/>
                <a:gd name="connsiteX6" fmla="*/ 3866 w 10000"/>
                <a:gd name="connsiteY6" fmla="*/ 239 h 9994"/>
                <a:gd name="connsiteX7" fmla="*/ 6288 w 10000"/>
                <a:gd name="connsiteY7" fmla="*/ 174 h 9994"/>
                <a:gd name="connsiteX8" fmla="*/ 7845 w 10000"/>
                <a:gd name="connsiteY8" fmla="*/ 447 h 9994"/>
                <a:gd name="connsiteX9" fmla="*/ 10000 w 10000"/>
                <a:gd name="connsiteY9" fmla="*/ 0 h 9994"/>
                <a:gd name="connsiteX0" fmla="*/ 0 w 10000"/>
                <a:gd name="connsiteY0" fmla="*/ 9828 h 9828"/>
                <a:gd name="connsiteX1" fmla="*/ 350 w 10000"/>
                <a:gd name="connsiteY1" fmla="*/ 6159 h 9828"/>
                <a:gd name="connsiteX2" fmla="*/ 707 w 10000"/>
                <a:gd name="connsiteY2" fmla="*/ 2677 h 9828"/>
                <a:gd name="connsiteX3" fmla="*/ 1031 w 10000"/>
                <a:gd name="connsiteY3" fmla="*/ 1340 h 9828"/>
                <a:gd name="connsiteX4" fmla="*/ 1506 w 10000"/>
                <a:gd name="connsiteY4" fmla="*/ 556 h 9828"/>
                <a:gd name="connsiteX5" fmla="*/ 2631 w 10000"/>
                <a:gd name="connsiteY5" fmla="*/ 142 h 9828"/>
                <a:gd name="connsiteX6" fmla="*/ 3866 w 10000"/>
                <a:gd name="connsiteY6" fmla="*/ 67 h 9828"/>
                <a:gd name="connsiteX7" fmla="*/ 6288 w 10000"/>
                <a:gd name="connsiteY7" fmla="*/ 2 h 9828"/>
                <a:gd name="connsiteX8" fmla="*/ 7845 w 10000"/>
                <a:gd name="connsiteY8" fmla="*/ 275 h 9828"/>
                <a:gd name="connsiteX9" fmla="*/ 10000 w 10000"/>
                <a:gd name="connsiteY9" fmla="*/ 88 h 9828"/>
                <a:gd name="connsiteX0" fmla="*/ 0 w 10000"/>
                <a:gd name="connsiteY0" fmla="*/ 10003 h 10003"/>
                <a:gd name="connsiteX1" fmla="*/ 350 w 10000"/>
                <a:gd name="connsiteY1" fmla="*/ 6270 h 10003"/>
                <a:gd name="connsiteX2" fmla="*/ 707 w 10000"/>
                <a:gd name="connsiteY2" fmla="*/ 2727 h 10003"/>
                <a:gd name="connsiteX3" fmla="*/ 1031 w 10000"/>
                <a:gd name="connsiteY3" fmla="*/ 1366 h 10003"/>
                <a:gd name="connsiteX4" fmla="*/ 1506 w 10000"/>
                <a:gd name="connsiteY4" fmla="*/ 569 h 10003"/>
                <a:gd name="connsiteX5" fmla="*/ 2631 w 10000"/>
                <a:gd name="connsiteY5" fmla="*/ 147 h 10003"/>
                <a:gd name="connsiteX6" fmla="*/ 3866 w 10000"/>
                <a:gd name="connsiteY6" fmla="*/ 71 h 10003"/>
                <a:gd name="connsiteX7" fmla="*/ 6288 w 10000"/>
                <a:gd name="connsiteY7" fmla="*/ 5 h 10003"/>
                <a:gd name="connsiteX8" fmla="*/ 7882 w 10000"/>
                <a:gd name="connsiteY8" fmla="*/ 18 h 10003"/>
                <a:gd name="connsiteX9" fmla="*/ 10000 w 10000"/>
                <a:gd name="connsiteY9" fmla="*/ 93 h 1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3">
                  <a:moveTo>
                    <a:pt x="0" y="10003"/>
                  </a:moveTo>
                  <a:cubicBezTo>
                    <a:pt x="110" y="8658"/>
                    <a:pt x="232" y="7483"/>
                    <a:pt x="350" y="6270"/>
                  </a:cubicBezTo>
                  <a:cubicBezTo>
                    <a:pt x="468" y="5057"/>
                    <a:pt x="618" y="3397"/>
                    <a:pt x="707" y="2727"/>
                  </a:cubicBezTo>
                  <a:cubicBezTo>
                    <a:pt x="796" y="2056"/>
                    <a:pt x="898" y="1726"/>
                    <a:pt x="1031" y="1366"/>
                  </a:cubicBezTo>
                  <a:cubicBezTo>
                    <a:pt x="1164" y="1007"/>
                    <a:pt x="1239" y="773"/>
                    <a:pt x="1506" y="569"/>
                  </a:cubicBezTo>
                  <a:cubicBezTo>
                    <a:pt x="1773" y="366"/>
                    <a:pt x="2238" y="230"/>
                    <a:pt x="2631" y="147"/>
                  </a:cubicBezTo>
                  <a:cubicBezTo>
                    <a:pt x="3024" y="65"/>
                    <a:pt x="3257" y="95"/>
                    <a:pt x="3866" y="71"/>
                  </a:cubicBezTo>
                  <a:cubicBezTo>
                    <a:pt x="4475" y="48"/>
                    <a:pt x="5619" y="28"/>
                    <a:pt x="6288" y="5"/>
                  </a:cubicBezTo>
                  <a:cubicBezTo>
                    <a:pt x="6957" y="-18"/>
                    <a:pt x="7263" y="47"/>
                    <a:pt x="7882" y="18"/>
                  </a:cubicBezTo>
                  <a:cubicBezTo>
                    <a:pt x="8501" y="-12"/>
                    <a:pt x="9647" y="110"/>
                    <a:pt x="10000" y="93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9" name="Line 72">
              <a:extLst>
                <a:ext uri="{FF2B5EF4-FFF2-40B4-BE49-F238E27FC236}">
                  <a16:creationId xmlns:a16="http://schemas.microsoft.com/office/drawing/2014/main" id="{7D0F3218-FAA7-2840-8241-195A48EBD0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853409" y="1772692"/>
              <a:ext cx="0" cy="25209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0" name="Rectangle 73">
              <a:extLst>
                <a:ext uri="{FF2B5EF4-FFF2-40B4-BE49-F238E27FC236}">
                  <a16:creationId xmlns:a16="http://schemas.microsoft.com/office/drawing/2014/main" id="{D440C2A1-663B-0D46-9C81-9CDEF4A07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8946" y="4365080"/>
              <a:ext cx="31418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0</a:t>
              </a:r>
              <a:endPara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1" name="Rectangle 74">
              <a:extLst>
                <a:ext uri="{FF2B5EF4-FFF2-40B4-BE49-F238E27FC236}">
                  <a16:creationId xmlns:a16="http://schemas.microsoft.com/office/drawing/2014/main" id="{7ABFCE9B-5AF6-5B40-B420-CB92F3927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4846" y="1556792"/>
              <a:ext cx="357470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C</a:t>
              </a:r>
              <a:endPara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2" name="Rectangle 75">
              <a:extLst>
                <a:ext uri="{FF2B5EF4-FFF2-40B4-BE49-F238E27FC236}">
                  <a16:creationId xmlns:a16="http://schemas.microsoft.com/office/drawing/2014/main" id="{C9C09959-253B-E149-B1F7-586F8BA6A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4846" y="2133055"/>
              <a:ext cx="44242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C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53" name="Rectangle 76">
              <a:extLst>
                <a:ext uri="{FF2B5EF4-FFF2-40B4-BE49-F238E27FC236}">
                  <a16:creationId xmlns:a16="http://schemas.microsoft.com/office/drawing/2014/main" id="{A2952262-363D-B540-8AC3-5104FEEE4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5816" y="4365104"/>
              <a:ext cx="58509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FB</a:t>
              </a:r>
            </a:p>
          </p:txBody>
        </p:sp>
        <p:sp>
          <p:nvSpPr>
            <p:cNvPr id="54" name="Rectangle 77">
              <a:extLst>
                <a:ext uri="{FF2B5EF4-FFF2-40B4-BE49-F238E27FC236}">
                  <a16:creationId xmlns:a16="http://schemas.microsoft.com/office/drawing/2014/main" id="{CEBFD361-9E44-654D-B925-74018E4E7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9952" y="4365080"/>
              <a:ext cx="50013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th</a:t>
              </a:r>
            </a:p>
          </p:txBody>
        </p:sp>
        <p:sp>
          <p:nvSpPr>
            <p:cNvPr id="55" name="Rectangle 78">
              <a:extLst>
                <a:ext uri="{FF2B5EF4-FFF2-40B4-BE49-F238E27FC236}">
                  <a16:creationId xmlns:a16="http://schemas.microsoft.com/office/drawing/2014/main" id="{EA0F91D8-F32F-8A48-A0E3-C3A1B44C4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0609" y="4365080"/>
              <a:ext cx="4809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G</a:t>
              </a:r>
            </a:p>
          </p:txBody>
        </p:sp>
        <p:sp>
          <p:nvSpPr>
            <p:cNvPr id="56" name="Line 79">
              <a:extLst>
                <a:ext uri="{FF2B5EF4-FFF2-40B4-BE49-F238E27FC236}">
                  <a16:creationId xmlns:a16="http://schemas.microsoft.com/office/drawing/2014/main" id="{AD865B71-6502-544D-81EE-1BDD3D74B3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0161" y="4149180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7" name="Line 80">
              <a:extLst>
                <a:ext uri="{FF2B5EF4-FFF2-40B4-BE49-F238E27FC236}">
                  <a16:creationId xmlns:a16="http://schemas.microsoft.com/office/drawing/2014/main" id="{6DC0C388-6559-214C-AF21-CB524DE35A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51821" y="2348955"/>
              <a:ext cx="144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8" name="Line 81">
              <a:extLst>
                <a:ext uri="{FF2B5EF4-FFF2-40B4-BE49-F238E27FC236}">
                  <a16:creationId xmlns:a16="http://schemas.microsoft.com/office/drawing/2014/main" id="{CED039D1-5A9C-E04E-8EE7-B5EC218606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4553" y="4149180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9" name="Line 83">
              <a:extLst>
                <a:ext uri="{FF2B5EF4-FFF2-40B4-BE49-F238E27FC236}">
                  <a16:creationId xmlns:a16="http://schemas.microsoft.com/office/drawing/2014/main" id="{14F2AC3B-C19C-F746-8280-41028D883D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5696" y="4293642"/>
              <a:ext cx="4680520" cy="79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0" name="フリーフォーム 59">
              <a:extLst>
                <a:ext uri="{FF2B5EF4-FFF2-40B4-BE49-F238E27FC236}">
                  <a16:creationId xmlns:a16="http://schemas.microsoft.com/office/drawing/2014/main" id="{BD4423C9-BE76-3047-B6D0-CD341B62AB89}"/>
                </a:ext>
              </a:extLst>
            </p:cNvPr>
            <p:cNvSpPr/>
            <p:nvPr/>
          </p:nvSpPr>
          <p:spPr>
            <a:xfrm>
              <a:off x="4073970" y="3233869"/>
              <a:ext cx="159036" cy="186720"/>
            </a:xfrm>
            <a:custGeom>
              <a:avLst/>
              <a:gdLst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76200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54849 w 152400"/>
                <a:gd name="connsiteY1" fmla="*/ 198265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222250">
                  <a:moveTo>
                    <a:pt x="0" y="222250"/>
                  </a:moveTo>
                  <a:cubicBezTo>
                    <a:pt x="25400" y="215371"/>
                    <a:pt x="35799" y="214373"/>
                    <a:pt x="54849" y="198265"/>
                  </a:cubicBezTo>
                  <a:cubicBezTo>
                    <a:pt x="73899" y="182157"/>
                    <a:pt x="98042" y="158648"/>
                    <a:pt x="114300" y="125604"/>
                  </a:cubicBezTo>
                  <a:cubicBezTo>
                    <a:pt x="130558" y="92560"/>
                    <a:pt x="140229" y="22754"/>
                    <a:pt x="15240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sp>
        <p:nvSpPr>
          <p:cNvPr id="75" name="Text Box 84">
            <a:extLst>
              <a:ext uri="{FF2B5EF4-FFF2-40B4-BE49-F238E27FC236}">
                <a16:creationId xmlns:a16="http://schemas.microsoft.com/office/drawing/2014/main" id="{0D08B0B2-444B-514D-A1D7-B1346BC3E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2153" y="5753096"/>
            <a:ext cx="18907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フラットバンド電圧　</a:t>
            </a:r>
          </a:p>
        </p:txBody>
      </p:sp>
      <p:sp>
        <p:nvSpPr>
          <p:cNvPr id="76" name="Text Box 85">
            <a:extLst>
              <a:ext uri="{FF2B5EF4-FFF2-40B4-BE49-F238E27FC236}">
                <a16:creationId xmlns:a16="http://schemas.microsoft.com/office/drawing/2014/main" id="{47E6642B-23FD-1E40-A8F0-6B6D6E2F9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4061" y="5736789"/>
            <a:ext cx="145873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しきい値電圧　</a:t>
            </a:r>
          </a:p>
        </p:txBody>
      </p:sp>
      <p:sp>
        <p:nvSpPr>
          <p:cNvPr id="77" name="Line 86">
            <a:extLst>
              <a:ext uri="{FF2B5EF4-FFF2-40B4-BE49-F238E27FC236}">
                <a16:creationId xmlns:a16="http://schemas.microsoft.com/office/drawing/2014/main" id="{2A3CCDAC-BA71-F74B-83BF-5EB0D16CAD4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36096" y="5422582"/>
            <a:ext cx="191806" cy="2946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8" name="Line 87">
            <a:extLst>
              <a:ext uri="{FF2B5EF4-FFF2-40B4-BE49-F238E27FC236}">
                <a16:creationId xmlns:a16="http://schemas.microsoft.com/office/drawing/2014/main" id="{85512B95-D853-4345-874C-06292F8ED94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807128" y="5442562"/>
            <a:ext cx="191808" cy="274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94EBCBB8-AD2A-A5CC-3736-E1871B094289}"/>
                  </a:ext>
                </a:extLst>
              </p:cNvPr>
              <p:cNvSpPr txBox="1"/>
              <p:nvPr/>
            </p:nvSpPr>
            <p:spPr>
              <a:xfrm>
                <a:off x="6890870" y="1344907"/>
                <a:ext cx="1256049" cy="7000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𝑪</m:t>
                          </m:r>
                        </m:e>
                        <m:sub>
                          <m:r>
                            <a:rPr kumimoji="1" lang="en-US" altLang="ja-JP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𝟎</m:t>
                          </m:r>
                        </m:sub>
                      </m:sSub>
                      <m:r>
                        <a:rPr kumimoji="1" lang="en-US" altLang="ja-JP" sz="2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𝜺</m:t>
                              </m:r>
                            </m:e>
                            <m:sub>
                              <m:r>
                                <a:rPr kumimoji="1" lang="en-US" altLang="ja-JP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𝒐𝒙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JP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𝒕</m:t>
                              </m:r>
                            </m:e>
                            <m:sub>
                              <m:r>
                                <a:rPr kumimoji="1" lang="en-US" altLang="ja-JP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𝒐𝒙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94EBCBB8-AD2A-A5CC-3736-E1871B0942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0870" y="1344907"/>
                <a:ext cx="1256049" cy="700000"/>
              </a:xfrm>
              <a:prstGeom prst="rect">
                <a:avLst/>
              </a:prstGeom>
              <a:blipFill>
                <a:blip r:embed="rId5"/>
                <a:stretch>
                  <a:fillRect l="-4000" t="-1818" b="-72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8FCD89D-3762-96A2-0EEA-9F040F8B5623}"/>
              </a:ext>
            </a:extLst>
          </p:cNvPr>
          <p:cNvSpPr txBox="1"/>
          <p:nvPr/>
        </p:nvSpPr>
        <p:spPr>
          <a:xfrm>
            <a:off x="5415136" y="-27384"/>
            <a:ext cx="3693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309297903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96"/>
          <p:cNvGrpSpPr>
            <a:grpSpLocks/>
          </p:cNvGrpSpPr>
          <p:nvPr/>
        </p:nvGrpSpPr>
        <p:grpSpPr bwMode="auto">
          <a:xfrm>
            <a:off x="4284444" y="4916503"/>
            <a:ext cx="792163" cy="1009650"/>
            <a:chOff x="2744" y="2750"/>
            <a:chExt cx="499" cy="636"/>
          </a:xfrm>
        </p:grpSpPr>
        <p:pic>
          <p:nvPicPr>
            <p:cNvPr id="7222" name="Picture 9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6" y="2841"/>
              <a:ext cx="216" cy="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23" name="Rectangle 75"/>
            <p:cNvSpPr>
              <a:spLocks noChangeArrowheads="1"/>
            </p:cNvSpPr>
            <p:nvPr/>
          </p:nvSpPr>
          <p:spPr bwMode="auto">
            <a:xfrm>
              <a:off x="2937" y="2992"/>
              <a:ext cx="230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C</a:t>
              </a:r>
              <a:r>
                <a:rPr kumimoji="1" lang="en-US" altLang="ja-JP" sz="1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0</a:t>
              </a:r>
            </a:p>
          </p:txBody>
        </p:sp>
        <p:sp>
          <p:nvSpPr>
            <p:cNvPr id="7224" name="Rectangle 75"/>
            <p:cNvSpPr>
              <a:spLocks noChangeArrowheads="1"/>
            </p:cNvSpPr>
            <p:nvPr/>
          </p:nvSpPr>
          <p:spPr bwMode="auto">
            <a:xfrm>
              <a:off x="2937" y="3159"/>
              <a:ext cx="30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C</a:t>
              </a:r>
              <a:r>
                <a:rPr kumimoji="1" lang="en-US" altLang="ja-JP" sz="1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d</a:t>
              </a:r>
            </a:p>
          </p:txBody>
        </p:sp>
        <p:sp>
          <p:nvSpPr>
            <p:cNvPr id="7225" name="Rectangle 100"/>
            <p:cNvSpPr>
              <a:spLocks noChangeArrowheads="1"/>
            </p:cNvSpPr>
            <p:nvPr/>
          </p:nvSpPr>
          <p:spPr bwMode="auto">
            <a:xfrm>
              <a:off x="2744" y="2750"/>
              <a:ext cx="318" cy="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133" name="グループ化 132"/>
          <p:cNvGrpSpPr/>
          <p:nvPr/>
        </p:nvGrpSpPr>
        <p:grpSpPr>
          <a:xfrm>
            <a:off x="2436709" y="3561340"/>
            <a:ext cx="4213431" cy="2910744"/>
            <a:chOff x="1835695" y="1556792"/>
            <a:chExt cx="4680521" cy="3209064"/>
          </a:xfrm>
        </p:grpSpPr>
        <p:sp>
          <p:nvSpPr>
            <p:cNvPr id="134" name="Rectangle 343"/>
            <p:cNvSpPr>
              <a:spLocks noChangeArrowheads="1"/>
            </p:cNvSpPr>
            <p:nvPr/>
          </p:nvSpPr>
          <p:spPr bwMode="auto">
            <a:xfrm>
              <a:off x="3202286" y="2986408"/>
              <a:ext cx="504825" cy="431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5" name="Freeform 69"/>
            <p:cNvSpPr>
              <a:spLocks/>
            </p:cNvSpPr>
            <p:nvPr/>
          </p:nvSpPr>
          <p:spPr bwMode="auto">
            <a:xfrm>
              <a:off x="1835695" y="2365186"/>
              <a:ext cx="2238275" cy="1055403"/>
            </a:xfrm>
            <a:custGeom>
              <a:avLst/>
              <a:gdLst>
                <a:gd name="T0" fmla="*/ 0 w 1769"/>
                <a:gd name="T1" fmla="*/ 46 h 1013"/>
                <a:gd name="T2" fmla="*/ 453 w 1769"/>
                <a:gd name="T3" fmla="*/ 46 h 1013"/>
                <a:gd name="T4" fmla="*/ 635 w 1769"/>
                <a:gd name="T5" fmla="*/ 46 h 1013"/>
                <a:gd name="T6" fmla="*/ 725 w 1769"/>
                <a:gd name="T7" fmla="*/ 302 h 1013"/>
                <a:gd name="T8" fmla="*/ 816 w 1769"/>
                <a:gd name="T9" fmla="*/ 1064 h 1013"/>
                <a:gd name="T10" fmla="*/ 907 w 1769"/>
                <a:gd name="T11" fmla="*/ 2612 h 1013"/>
                <a:gd name="T12" fmla="*/ 997 w 1769"/>
                <a:gd name="T13" fmla="*/ 4416 h 1013"/>
                <a:gd name="T14" fmla="*/ 1134 w 1769"/>
                <a:gd name="T15" fmla="*/ 5436 h 1013"/>
                <a:gd name="T16" fmla="*/ 1406 w 1769"/>
                <a:gd name="T17" fmla="*/ 5699 h 1013"/>
                <a:gd name="T18" fmla="*/ 1769 w 1769"/>
                <a:gd name="T19" fmla="*/ 5699 h 10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69"/>
                <a:gd name="T31" fmla="*/ 0 h 1013"/>
                <a:gd name="T32" fmla="*/ 1769 w 1769"/>
                <a:gd name="T33" fmla="*/ 1013 h 1013"/>
                <a:gd name="connsiteX0" fmla="*/ 0 w 9326"/>
                <a:gd name="connsiteY0" fmla="*/ 31 h 9928"/>
                <a:gd name="connsiteX1" fmla="*/ 2561 w 9326"/>
                <a:gd name="connsiteY1" fmla="*/ 31 h 9928"/>
                <a:gd name="connsiteX2" fmla="*/ 3590 w 9326"/>
                <a:gd name="connsiteY2" fmla="*/ 31 h 9928"/>
                <a:gd name="connsiteX3" fmla="*/ 4098 w 9326"/>
                <a:gd name="connsiteY3" fmla="*/ 475 h 9928"/>
                <a:gd name="connsiteX4" fmla="*/ 4613 w 9326"/>
                <a:gd name="connsiteY4" fmla="*/ 1818 h 9928"/>
                <a:gd name="connsiteX5" fmla="*/ 5127 w 9326"/>
                <a:gd name="connsiteY5" fmla="*/ 4503 h 9928"/>
                <a:gd name="connsiteX6" fmla="*/ 5636 w 9326"/>
                <a:gd name="connsiteY6" fmla="*/ 7642 h 9928"/>
                <a:gd name="connsiteX7" fmla="*/ 6410 w 9326"/>
                <a:gd name="connsiteY7" fmla="*/ 9429 h 9928"/>
                <a:gd name="connsiteX8" fmla="*/ 7948 w 9326"/>
                <a:gd name="connsiteY8" fmla="*/ 9883 h 9928"/>
                <a:gd name="connsiteX9" fmla="*/ 9326 w 9326"/>
                <a:gd name="connsiteY9" fmla="*/ 9883 h 9928"/>
                <a:gd name="connsiteX0" fmla="*/ 0 w 10000"/>
                <a:gd name="connsiteY0" fmla="*/ 31 h 9955"/>
                <a:gd name="connsiteX1" fmla="*/ 2746 w 10000"/>
                <a:gd name="connsiteY1" fmla="*/ 31 h 9955"/>
                <a:gd name="connsiteX2" fmla="*/ 3849 w 10000"/>
                <a:gd name="connsiteY2" fmla="*/ 31 h 9955"/>
                <a:gd name="connsiteX3" fmla="*/ 4394 w 10000"/>
                <a:gd name="connsiteY3" fmla="*/ 478 h 9955"/>
                <a:gd name="connsiteX4" fmla="*/ 4946 w 10000"/>
                <a:gd name="connsiteY4" fmla="*/ 1831 h 9955"/>
                <a:gd name="connsiteX5" fmla="*/ 5498 w 10000"/>
                <a:gd name="connsiteY5" fmla="*/ 4536 h 9955"/>
                <a:gd name="connsiteX6" fmla="*/ 6043 w 10000"/>
                <a:gd name="connsiteY6" fmla="*/ 7697 h 9955"/>
                <a:gd name="connsiteX7" fmla="*/ 6873 w 10000"/>
                <a:gd name="connsiteY7" fmla="*/ 9497 h 9955"/>
                <a:gd name="connsiteX8" fmla="*/ 8866 w 10000"/>
                <a:gd name="connsiteY8" fmla="*/ 8375 h 9955"/>
                <a:gd name="connsiteX9" fmla="*/ 10000 w 10000"/>
                <a:gd name="connsiteY9" fmla="*/ 9955 h 9955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5498 w 10000"/>
                <a:gd name="connsiteY5" fmla="*/ 4557 h 10000"/>
                <a:gd name="connsiteX6" fmla="*/ 6043 w 10000"/>
                <a:gd name="connsiteY6" fmla="*/ 7732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5498 w 10000"/>
                <a:gd name="connsiteY5" fmla="*/ 4557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4946 w 10000"/>
                <a:gd name="connsiteY4" fmla="*/ 1839 h 10000"/>
                <a:gd name="connsiteX5" fmla="*/ 6461 w 10000"/>
                <a:gd name="connsiteY5" fmla="*/ 1456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31 h 10000"/>
                <a:gd name="connsiteX1" fmla="*/ 2746 w 10000"/>
                <a:gd name="connsiteY1" fmla="*/ 31 h 10000"/>
                <a:gd name="connsiteX2" fmla="*/ 3849 w 10000"/>
                <a:gd name="connsiteY2" fmla="*/ 31 h 10000"/>
                <a:gd name="connsiteX3" fmla="*/ 4394 w 10000"/>
                <a:gd name="connsiteY3" fmla="*/ 480 h 10000"/>
                <a:gd name="connsiteX4" fmla="*/ 5428 w 10000"/>
                <a:gd name="connsiteY4" fmla="*/ 469 h 10000"/>
                <a:gd name="connsiteX5" fmla="*/ 6461 w 10000"/>
                <a:gd name="connsiteY5" fmla="*/ 1456 h 10000"/>
                <a:gd name="connsiteX6" fmla="*/ 7281 w 10000"/>
                <a:gd name="connsiteY6" fmla="*/ 3188 h 10000"/>
                <a:gd name="connsiteX7" fmla="*/ 8249 w 10000"/>
                <a:gd name="connsiteY7" fmla="*/ 6006 h 10000"/>
                <a:gd name="connsiteX8" fmla="*/ 8866 w 10000"/>
                <a:gd name="connsiteY8" fmla="*/ 8413 h 10000"/>
                <a:gd name="connsiteX9" fmla="*/ 10000 w 10000"/>
                <a:gd name="connsiteY9" fmla="*/ 10000 h 10000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8"/>
                <a:gd name="connsiteX1" fmla="*/ 2746 w 10000"/>
                <a:gd name="connsiteY1" fmla="*/ 79 h 10048"/>
                <a:gd name="connsiteX2" fmla="*/ 3849 w 10000"/>
                <a:gd name="connsiteY2" fmla="*/ 79 h 10048"/>
                <a:gd name="connsiteX3" fmla="*/ 4669 w 10000"/>
                <a:gd name="connsiteY3" fmla="*/ 23 h 10048"/>
                <a:gd name="connsiteX4" fmla="*/ 5428 w 10000"/>
                <a:gd name="connsiteY4" fmla="*/ 517 h 10048"/>
                <a:gd name="connsiteX5" fmla="*/ 6461 w 10000"/>
                <a:gd name="connsiteY5" fmla="*/ 1504 h 10048"/>
                <a:gd name="connsiteX6" fmla="*/ 7281 w 10000"/>
                <a:gd name="connsiteY6" fmla="*/ 3236 h 10048"/>
                <a:gd name="connsiteX7" fmla="*/ 8249 w 10000"/>
                <a:gd name="connsiteY7" fmla="*/ 6054 h 10048"/>
                <a:gd name="connsiteX8" fmla="*/ 8866 w 10000"/>
                <a:gd name="connsiteY8" fmla="*/ 8461 h 10048"/>
                <a:gd name="connsiteX9" fmla="*/ 10000 w 10000"/>
                <a:gd name="connsiteY9" fmla="*/ 10048 h 10048"/>
                <a:gd name="connsiteX0" fmla="*/ 0 w 10000"/>
                <a:gd name="connsiteY0" fmla="*/ 79 h 10049"/>
                <a:gd name="connsiteX1" fmla="*/ 2746 w 10000"/>
                <a:gd name="connsiteY1" fmla="*/ 79 h 10049"/>
                <a:gd name="connsiteX2" fmla="*/ 3849 w 10000"/>
                <a:gd name="connsiteY2" fmla="*/ 79 h 10049"/>
                <a:gd name="connsiteX3" fmla="*/ 4669 w 10000"/>
                <a:gd name="connsiteY3" fmla="*/ 23 h 10049"/>
                <a:gd name="connsiteX4" fmla="*/ 5428 w 10000"/>
                <a:gd name="connsiteY4" fmla="*/ 517 h 10049"/>
                <a:gd name="connsiteX5" fmla="*/ 6461 w 10000"/>
                <a:gd name="connsiteY5" fmla="*/ 1504 h 10049"/>
                <a:gd name="connsiteX6" fmla="*/ 7281 w 10000"/>
                <a:gd name="connsiteY6" fmla="*/ 3236 h 10049"/>
                <a:gd name="connsiteX7" fmla="*/ 8249 w 10000"/>
                <a:gd name="connsiteY7" fmla="*/ 6054 h 10049"/>
                <a:gd name="connsiteX8" fmla="*/ 8866 w 10000"/>
                <a:gd name="connsiteY8" fmla="*/ 8461 h 10049"/>
                <a:gd name="connsiteX9" fmla="*/ 10000 w 10000"/>
                <a:gd name="connsiteY9" fmla="*/ 10048 h 10049"/>
                <a:gd name="connsiteX0" fmla="*/ 0 w 10000"/>
                <a:gd name="connsiteY0" fmla="*/ 12 h 9982"/>
                <a:gd name="connsiteX1" fmla="*/ 2746 w 10000"/>
                <a:gd name="connsiteY1" fmla="*/ 12 h 9982"/>
                <a:gd name="connsiteX2" fmla="*/ 3849 w 10000"/>
                <a:gd name="connsiteY2" fmla="*/ 12 h 9982"/>
                <a:gd name="connsiteX3" fmla="*/ 4669 w 10000"/>
                <a:gd name="connsiteY3" fmla="*/ 172 h 9982"/>
                <a:gd name="connsiteX4" fmla="*/ 5428 w 10000"/>
                <a:gd name="connsiteY4" fmla="*/ 450 h 9982"/>
                <a:gd name="connsiteX5" fmla="*/ 6461 w 10000"/>
                <a:gd name="connsiteY5" fmla="*/ 1437 h 9982"/>
                <a:gd name="connsiteX6" fmla="*/ 7281 w 10000"/>
                <a:gd name="connsiteY6" fmla="*/ 3169 h 9982"/>
                <a:gd name="connsiteX7" fmla="*/ 8249 w 10000"/>
                <a:gd name="connsiteY7" fmla="*/ 5987 h 9982"/>
                <a:gd name="connsiteX8" fmla="*/ 8866 w 10000"/>
                <a:gd name="connsiteY8" fmla="*/ 8394 h 9982"/>
                <a:gd name="connsiteX9" fmla="*/ 10000 w 10000"/>
                <a:gd name="connsiteY9" fmla="*/ 9981 h 9982"/>
                <a:gd name="connsiteX0" fmla="*/ 0 w 10000"/>
                <a:gd name="connsiteY0" fmla="*/ 21 h 10009"/>
                <a:gd name="connsiteX1" fmla="*/ 2746 w 10000"/>
                <a:gd name="connsiteY1" fmla="*/ 21 h 10009"/>
                <a:gd name="connsiteX2" fmla="*/ 3849 w 10000"/>
                <a:gd name="connsiteY2" fmla="*/ 21 h 10009"/>
                <a:gd name="connsiteX3" fmla="*/ 4669 w 10000"/>
                <a:gd name="connsiteY3" fmla="*/ 36 h 10009"/>
                <a:gd name="connsiteX4" fmla="*/ 5428 w 10000"/>
                <a:gd name="connsiteY4" fmla="*/ 460 h 10009"/>
                <a:gd name="connsiteX5" fmla="*/ 6461 w 10000"/>
                <a:gd name="connsiteY5" fmla="*/ 1449 h 10009"/>
                <a:gd name="connsiteX6" fmla="*/ 7281 w 10000"/>
                <a:gd name="connsiteY6" fmla="*/ 3184 h 10009"/>
                <a:gd name="connsiteX7" fmla="*/ 8249 w 10000"/>
                <a:gd name="connsiteY7" fmla="*/ 6007 h 10009"/>
                <a:gd name="connsiteX8" fmla="*/ 8866 w 10000"/>
                <a:gd name="connsiteY8" fmla="*/ 8418 h 10009"/>
                <a:gd name="connsiteX9" fmla="*/ 10000 w 10000"/>
                <a:gd name="connsiteY9" fmla="*/ 10008 h 10009"/>
                <a:gd name="connsiteX0" fmla="*/ 0 w 10000"/>
                <a:gd name="connsiteY0" fmla="*/ 21 h 10009"/>
                <a:gd name="connsiteX1" fmla="*/ 2746 w 10000"/>
                <a:gd name="connsiteY1" fmla="*/ 21 h 10009"/>
                <a:gd name="connsiteX2" fmla="*/ 3849 w 10000"/>
                <a:gd name="connsiteY2" fmla="*/ 21 h 10009"/>
                <a:gd name="connsiteX3" fmla="*/ 4669 w 10000"/>
                <a:gd name="connsiteY3" fmla="*/ 36 h 10009"/>
                <a:gd name="connsiteX4" fmla="*/ 5428 w 10000"/>
                <a:gd name="connsiteY4" fmla="*/ 460 h 10009"/>
                <a:gd name="connsiteX5" fmla="*/ 6461 w 10000"/>
                <a:gd name="connsiteY5" fmla="*/ 1449 h 10009"/>
                <a:gd name="connsiteX6" fmla="*/ 7281 w 10000"/>
                <a:gd name="connsiteY6" fmla="*/ 3184 h 10009"/>
                <a:gd name="connsiteX7" fmla="*/ 8249 w 10000"/>
                <a:gd name="connsiteY7" fmla="*/ 6007 h 10009"/>
                <a:gd name="connsiteX8" fmla="*/ 8866 w 10000"/>
                <a:gd name="connsiteY8" fmla="*/ 8418 h 10009"/>
                <a:gd name="connsiteX9" fmla="*/ 10000 w 10000"/>
                <a:gd name="connsiteY9" fmla="*/ 10008 h 10009"/>
                <a:gd name="connsiteX0" fmla="*/ 0 w 10103"/>
                <a:gd name="connsiteY0" fmla="*/ 21 h 10009"/>
                <a:gd name="connsiteX1" fmla="*/ 2746 w 10103"/>
                <a:gd name="connsiteY1" fmla="*/ 21 h 10009"/>
                <a:gd name="connsiteX2" fmla="*/ 3849 w 10103"/>
                <a:gd name="connsiteY2" fmla="*/ 21 h 10009"/>
                <a:gd name="connsiteX3" fmla="*/ 4669 w 10103"/>
                <a:gd name="connsiteY3" fmla="*/ 36 h 10009"/>
                <a:gd name="connsiteX4" fmla="*/ 5428 w 10103"/>
                <a:gd name="connsiteY4" fmla="*/ 460 h 10009"/>
                <a:gd name="connsiteX5" fmla="*/ 6461 w 10103"/>
                <a:gd name="connsiteY5" fmla="*/ 1449 h 10009"/>
                <a:gd name="connsiteX6" fmla="*/ 7281 w 10103"/>
                <a:gd name="connsiteY6" fmla="*/ 3184 h 10009"/>
                <a:gd name="connsiteX7" fmla="*/ 8249 w 10103"/>
                <a:gd name="connsiteY7" fmla="*/ 6007 h 10009"/>
                <a:gd name="connsiteX8" fmla="*/ 8866 w 10103"/>
                <a:gd name="connsiteY8" fmla="*/ 8418 h 10009"/>
                <a:gd name="connsiteX9" fmla="*/ 10103 w 10103"/>
                <a:gd name="connsiteY9" fmla="*/ 10008 h 10009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249 w 10103"/>
                <a:gd name="connsiteY7" fmla="*/ 6007 h 10008"/>
                <a:gd name="connsiteX8" fmla="*/ 8866 w 10103"/>
                <a:gd name="connsiteY8" fmla="*/ 8418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249 w 10103"/>
                <a:gd name="connsiteY7" fmla="*/ 6007 h 10008"/>
                <a:gd name="connsiteX8" fmla="*/ 8900 w 10103"/>
                <a:gd name="connsiteY8" fmla="*/ 834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00 w 10103"/>
                <a:gd name="connsiteY8" fmla="*/ 834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9106 w 10103"/>
                <a:gd name="connsiteY8" fmla="*/ 8996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9106 w 10103"/>
                <a:gd name="connsiteY8" fmla="*/ 8996 h 10008"/>
                <a:gd name="connsiteX9" fmla="*/ 10103 w 10103"/>
                <a:gd name="connsiteY9" fmla="*/ 10008 h 10008"/>
                <a:gd name="connsiteX0" fmla="*/ 0 w 10103"/>
                <a:gd name="connsiteY0" fmla="*/ 21 h 10073"/>
                <a:gd name="connsiteX1" fmla="*/ 2746 w 10103"/>
                <a:gd name="connsiteY1" fmla="*/ 21 h 10073"/>
                <a:gd name="connsiteX2" fmla="*/ 3849 w 10103"/>
                <a:gd name="connsiteY2" fmla="*/ 21 h 10073"/>
                <a:gd name="connsiteX3" fmla="*/ 4669 w 10103"/>
                <a:gd name="connsiteY3" fmla="*/ 36 h 10073"/>
                <a:gd name="connsiteX4" fmla="*/ 5428 w 10103"/>
                <a:gd name="connsiteY4" fmla="*/ 460 h 10073"/>
                <a:gd name="connsiteX5" fmla="*/ 6461 w 10103"/>
                <a:gd name="connsiteY5" fmla="*/ 1449 h 10073"/>
                <a:gd name="connsiteX6" fmla="*/ 7281 w 10103"/>
                <a:gd name="connsiteY6" fmla="*/ 3184 h 10073"/>
                <a:gd name="connsiteX7" fmla="*/ 8146 w 10103"/>
                <a:gd name="connsiteY7" fmla="*/ 5501 h 10073"/>
                <a:gd name="connsiteX8" fmla="*/ 9484 w 10103"/>
                <a:gd name="connsiteY8" fmla="*/ 9646 h 10073"/>
                <a:gd name="connsiteX9" fmla="*/ 10103 w 10103"/>
                <a:gd name="connsiteY9" fmla="*/ 10008 h 10073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934 w 10103"/>
                <a:gd name="connsiteY8" fmla="*/ 798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861 w 10103"/>
                <a:gd name="connsiteY8" fmla="*/ 7754 h 10008"/>
                <a:gd name="connsiteX9" fmla="*/ 10103 w 10103"/>
                <a:gd name="connsiteY9" fmla="*/ 10008 h 10008"/>
                <a:gd name="connsiteX0" fmla="*/ 0 w 10103"/>
                <a:gd name="connsiteY0" fmla="*/ 21 h 10008"/>
                <a:gd name="connsiteX1" fmla="*/ 2746 w 10103"/>
                <a:gd name="connsiteY1" fmla="*/ 21 h 10008"/>
                <a:gd name="connsiteX2" fmla="*/ 3849 w 10103"/>
                <a:gd name="connsiteY2" fmla="*/ 21 h 10008"/>
                <a:gd name="connsiteX3" fmla="*/ 4669 w 10103"/>
                <a:gd name="connsiteY3" fmla="*/ 36 h 10008"/>
                <a:gd name="connsiteX4" fmla="*/ 5428 w 10103"/>
                <a:gd name="connsiteY4" fmla="*/ 460 h 10008"/>
                <a:gd name="connsiteX5" fmla="*/ 6461 w 10103"/>
                <a:gd name="connsiteY5" fmla="*/ 1449 h 10008"/>
                <a:gd name="connsiteX6" fmla="*/ 7281 w 10103"/>
                <a:gd name="connsiteY6" fmla="*/ 3184 h 10008"/>
                <a:gd name="connsiteX7" fmla="*/ 8146 w 10103"/>
                <a:gd name="connsiteY7" fmla="*/ 5501 h 10008"/>
                <a:gd name="connsiteX8" fmla="*/ 8861 w 10103"/>
                <a:gd name="connsiteY8" fmla="*/ 7754 h 10008"/>
                <a:gd name="connsiteX9" fmla="*/ 10103 w 10103"/>
                <a:gd name="connsiteY9" fmla="*/ 10008 h 1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03" h="10008">
                  <a:moveTo>
                    <a:pt x="0" y="21"/>
                  </a:moveTo>
                  <a:lnTo>
                    <a:pt x="2746" y="21"/>
                  </a:lnTo>
                  <a:lnTo>
                    <a:pt x="3849" y="21"/>
                  </a:lnTo>
                  <a:cubicBezTo>
                    <a:pt x="4169" y="23"/>
                    <a:pt x="4406" y="-37"/>
                    <a:pt x="4669" y="36"/>
                  </a:cubicBezTo>
                  <a:cubicBezTo>
                    <a:pt x="4932" y="109"/>
                    <a:pt x="5129" y="225"/>
                    <a:pt x="5428" y="460"/>
                  </a:cubicBezTo>
                  <a:cubicBezTo>
                    <a:pt x="5727" y="695"/>
                    <a:pt x="6152" y="995"/>
                    <a:pt x="6461" y="1449"/>
                  </a:cubicBezTo>
                  <a:cubicBezTo>
                    <a:pt x="6770" y="1902"/>
                    <a:pt x="7000" y="2509"/>
                    <a:pt x="7281" y="3184"/>
                  </a:cubicBezTo>
                  <a:cubicBezTo>
                    <a:pt x="7562" y="3859"/>
                    <a:pt x="7883" y="4739"/>
                    <a:pt x="8146" y="5501"/>
                  </a:cubicBezTo>
                  <a:cubicBezTo>
                    <a:pt x="8409" y="6263"/>
                    <a:pt x="8563" y="6733"/>
                    <a:pt x="8861" y="7754"/>
                  </a:cubicBezTo>
                  <a:cubicBezTo>
                    <a:pt x="9325" y="8931"/>
                    <a:pt x="9287" y="9252"/>
                    <a:pt x="10103" y="10008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36" name="Freeform 70"/>
            <p:cNvSpPr>
              <a:spLocks/>
            </p:cNvSpPr>
            <p:nvPr/>
          </p:nvSpPr>
          <p:spPr bwMode="auto">
            <a:xfrm>
              <a:off x="4233006" y="2375815"/>
              <a:ext cx="2034895" cy="863694"/>
            </a:xfrm>
            <a:custGeom>
              <a:avLst/>
              <a:gdLst>
                <a:gd name="T0" fmla="*/ 0 w 998"/>
                <a:gd name="T1" fmla="*/ 1096 h 1096"/>
                <a:gd name="T2" fmla="*/ 46 w 998"/>
                <a:gd name="T3" fmla="*/ 687 h 1096"/>
                <a:gd name="T4" fmla="*/ 136 w 998"/>
                <a:gd name="T5" fmla="*/ 370 h 1096"/>
                <a:gd name="T6" fmla="*/ 272 w 998"/>
                <a:gd name="T7" fmla="*/ 143 h 1096"/>
                <a:gd name="T8" fmla="*/ 318 w 998"/>
                <a:gd name="T9" fmla="*/ 98 h 1096"/>
                <a:gd name="T10" fmla="*/ 408 w 998"/>
                <a:gd name="T11" fmla="*/ 52 h 1096"/>
                <a:gd name="T12" fmla="*/ 635 w 998"/>
                <a:gd name="T13" fmla="*/ 7 h 1096"/>
                <a:gd name="T14" fmla="*/ 998 w 998"/>
                <a:gd name="T15" fmla="*/ 7 h 10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98"/>
                <a:gd name="T25" fmla="*/ 0 h 1096"/>
                <a:gd name="T26" fmla="*/ 998 w 998"/>
                <a:gd name="T27" fmla="*/ 1096 h 1096"/>
                <a:gd name="connsiteX0" fmla="*/ 0 w 10000"/>
                <a:gd name="connsiteY0" fmla="*/ 9975 h 9975"/>
                <a:gd name="connsiteX1" fmla="*/ 461 w 10000"/>
                <a:gd name="connsiteY1" fmla="*/ 6243 h 9975"/>
                <a:gd name="connsiteX2" fmla="*/ 883 w 10000"/>
                <a:gd name="connsiteY2" fmla="*/ 2403 h 9975"/>
                <a:gd name="connsiteX3" fmla="*/ 2725 w 10000"/>
                <a:gd name="connsiteY3" fmla="*/ 1280 h 9975"/>
                <a:gd name="connsiteX4" fmla="*/ 3186 w 10000"/>
                <a:gd name="connsiteY4" fmla="*/ 869 h 9975"/>
                <a:gd name="connsiteX5" fmla="*/ 4088 w 10000"/>
                <a:gd name="connsiteY5" fmla="*/ 449 h 9975"/>
                <a:gd name="connsiteX6" fmla="*/ 6363 w 10000"/>
                <a:gd name="connsiteY6" fmla="*/ 39 h 9975"/>
                <a:gd name="connsiteX7" fmla="*/ 10000 w 10000"/>
                <a:gd name="connsiteY7" fmla="*/ 39 h 9975"/>
                <a:gd name="connsiteX0" fmla="*/ 0 w 10000"/>
                <a:gd name="connsiteY0" fmla="*/ 10000 h 10000"/>
                <a:gd name="connsiteX1" fmla="*/ 461 w 10000"/>
                <a:gd name="connsiteY1" fmla="*/ 6259 h 10000"/>
                <a:gd name="connsiteX2" fmla="*/ 883 w 10000"/>
                <a:gd name="connsiteY2" fmla="*/ 2409 h 10000"/>
                <a:gd name="connsiteX3" fmla="*/ 1875 w 10000"/>
                <a:gd name="connsiteY3" fmla="*/ 937 h 10000"/>
                <a:gd name="connsiteX4" fmla="*/ 3186 w 10000"/>
                <a:gd name="connsiteY4" fmla="*/ 871 h 10000"/>
                <a:gd name="connsiteX5" fmla="*/ 4088 w 10000"/>
                <a:gd name="connsiteY5" fmla="*/ 450 h 10000"/>
                <a:gd name="connsiteX6" fmla="*/ 6363 w 10000"/>
                <a:gd name="connsiteY6" fmla="*/ 39 h 10000"/>
                <a:gd name="connsiteX7" fmla="*/ 10000 w 10000"/>
                <a:gd name="connsiteY7" fmla="*/ 39 h 10000"/>
                <a:gd name="connsiteX0" fmla="*/ 0 w 10000"/>
                <a:gd name="connsiteY0" fmla="*/ 10000 h 10000"/>
                <a:gd name="connsiteX1" fmla="*/ 461 w 10000"/>
                <a:gd name="connsiteY1" fmla="*/ 6259 h 10000"/>
                <a:gd name="connsiteX2" fmla="*/ 883 w 10000"/>
                <a:gd name="connsiteY2" fmla="*/ 2409 h 10000"/>
                <a:gd name="connsiteX3" fmla="*/ 1875 w 10000"/>
                <a:gd name="connsiteY3" fmla="*/ 937 h 10000"/>
                <a:gd name="connsiteX4" fmla="*/ 2890 w 10000"/>
                <a:gd name="connsiteY4" fmla="*/ 525 h 10000"/>
                <a:gd name="connsiteX5" fmla="*/ 4088 w 10000"/>
                <a:gd name="connsiteY5" fmla="*/ 450 h 10000"/>
                <a:gd name="connsiteX6" fmla="*/ 6363 w 10000"/>
                <a:gd name="connsiteY6" fmla="*/ 39 h 10000"/>
                <a:gd name="connsiteX7" fmla="*/ 10000 w 10000"/>
                <a:gd name="connsiteY7" fmla="*/ 39 h 10000"/>
                <a:gd name="connsiteX0" fmla="*/ 0 w 10000"/>
                <a:gd name="connsiteY0" fmla="*/ 10004 h 10004"/>
                <a:gd name="connsiteX1" fmla="*/ 461 w 10000"/>
                <a:gd name="connsiteY1" fmla="*/ 6263 h 10004"/>
                <a:gd name="connsiteX2" fmla="*/ 883 w 10000"/>
                <a:gd name="connsiteY2" fmla="*/ 2413 h 10004"/>
                <a:gd name="connsiteX3" fmla="*/ 1875 w 10000"/>
                <a:gd name="connsiteY3" fmla="*/ 941 h 10004"/>
                <a:gd name="connsiteX4" fmla="*/ 2890 w 10000"/>
                <a:gd name="connsiteY4" fmla="*/ 529 h 10004"/>
                <a:gd name="connsiteX5" fmla="*/ 3829 w 10000"/>
                <a:gd name="connsiteY5" fmla="*/ 22 h 10004"/>
                <a:gd name="connsiteX6" fmla="*/ 6363 w 10000"/>
                <a:gd name="connsiteY6" fmla="*/ 43 h 10004"/>
                <a:gd name="connsiteX7" fmla="*/ 10000 w 10000"/>
                <a:gd name="connsiteY7" fmla="*/ 43 h 10004"/>
                <a:gd name="connsiteX0" fmla="*/ 0 w 10000"/>
                <a:gd name="connsiteY0" fmla="*/ 10132 h 10132"/>
                <a:gd name="connsiteX1" fmla="*/ 461 w 10000"/>
                <a:gd name="connsiteY1" fmla="*/ 6391 h 10132"/>
                <a:gd name="connsiteX2" fmla="*/ 883 w 10000"/>
                <a:gd name="connsiteY2" fmla="*/ 2541 h 10132"/>
                <a:gd name="connsiteX3" fmla="*/ 1875 w 10000"/>
                <a:gd name="connsiteY3" fmla="*/ 1069 h 10132"/>
                <a:gd name="connsiteX4" fmla="*/ 2594 w 10000"/>
                <a:gd name="connsiteY4" fmla="*/ 52 h 10132"/>
                <a:gd name="connsiteX5" fmla="*/ 3829 w 10000"/>
                <a:gd name="connsiteY5" fmla="*/ 150 h 10132"/>
                <a:gd name="connsiteX6" fmla="*/ 6363 w 10000"/>
                <a:gd name="connsiteY6" fmla="*/ 171 h 10132"/>
                <a:gd name="connsiteX7" fmla="*/ 10000 w 10000"/>
                <a:gd name="connsiteY7" fmla="*/ 171 h 10132"/>
                <a:gd name="connsiteX0" fmla="*/ 0 w 10000"/>
                <a:gd name="connsiteY0" fmla="*/ 10098 h 10098"/>
                <a:gd name="connsiteX1" fmla="*/ 461 w 10000"/>
                <a:gd name="connsiteY1" fmla="*/ 6357 h 10098"/>
                <a:gd name="connsiteX2" fmla="*/ 883 w 10000"/>
                <a:gd name="connsiteY2" fmla="*/ 2507 h 10098"/>
                <a:gd name="connsiteX3" fmla="*/ 1506 w 10000"/>
                <a:gd name="connsiteY3" fmla="*/ 517 h 10098"/>
                <a:gd name="connsiteX4" fmla="*/ 2594 w 10000"/>
                <a:gd name="connsiteY4" fmla="*/ 18 h 10098"/>
                <a:gd name="connsiteX5" fmla="*/ 3829 w 10000"/>
                <a:gd name="connsiteY5" fmla="*/ 116 h 10098"/>
                <a:gd name="connsiteX6" fmla="*/ 6363 w 10000"/>
                <a:gd name="connsiteY6" fmla="*/ 137 h 10098"/>
                <a:gd name="connsiteX7" fmla="*/ 10000 w 10000"/>
                <a:gd name="connsiteY7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883 w 10000"/>
                <a:gd name="connsiteY2" fmla="*/ 2507 h 10098"/>
                <a:gd name="connsiteX3" fmla="*/ 1506 w 10000"/>
                <a:gd name="connsiteY3" fmla="*/ 517 h 10098"/>
                <a:gd name="connsiteX4" fmla="*/ 2594 w 10000"/>
                <a:gd name="connsiteY4" fmla="*/ 18 h 10098"/>
                <a:gd name="connsiteX5" fmla="*/ 3829 w 10000"/>
                <a:gd name="connsiteY5" fmla="*/ 116 h 10098"/>
                <a:gd name="connsiteX6" fmla="*/ 6363 w 10000"/>
                <a:gd name="connsiteY6" fmla="*/ 137 h 10098"/>
                <a:gd name="connsiteX7" fmla="*/ 10000 w 10000"/>
                <a:gd name="connsiteY7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707 w 10000"/>
                <a:gd name="connsiteY2" fmla="*/ 2975 h 10098"/>
                <a:gd name="connsiteX3" fmla="*/ 883 w 10000"/>
                <a:gd name="connsiteY3" fmla="*/ 2507 h 10098"/>
                <a:gd name="connsiteX4" fmla="*/ 1506 w 10000"/>
                <a:gd name="connsiteY4" fmla="*/ 517 h 10098"/>
                <a:gd name="connsiteX5" fmla="*/ 2594 w 10000"/>
                <a:gd name="connsiteY5" fmla="*/ 18 h 10098"/>
                <a:gd name="connsiteX6" fmla="*/ 3829 w 10000"/>
                <a:gd name="connsiteY6" fmla="*/ 116 h 10098"/>
                <a:gd name="connsiteX7" fmla="*/ 6363 w 10000"/>
                <a:gd name="connsiteY7" fmla="*/ 137 h 10098"/>
                <a:gd name="connsiteX8" fmla="*/ 10000 w 10000"/>
                <a:gd name="connsiteY8" fmla="*/ 137 h 10098"/>
                <a:gd name="connsiteX0" fmla="*/ 0 w 10000"/>
                <a:gd name="connsiteY0" fmla="*/ 10098 h 10098"/>
                <a:gd name="connsiteX1" fmla="*/ 350 w 10000"/>
                <a:gd name="connsiteY1" fmla="*/ 6443 h 10098"/>
                <a:gd name="connsiteX2" fmla="*/ 707 w 10000"/>
                <a:gd name="connsiteY2" fmla="*/ 2975 h 10098"/>
                <a:gd name="connsiteX3" fmla="*/ 1031 w 10000"/>
                <a:gd name="connsiteY3" fmla="*/ 1643 h 10098"/>
                <a:gd name="connsiteX4" fmla="*/ 1506 w 10000"/>
                <a:gd name="connsiteY4" fmla="*/ 517 h 10098"/>
                <a:gd name="connsiteX5" fmla="*/ 2594 w 10000"/>
                <a:gd name="connsiteY5" fmla="*/ 18 h 10098"/>
                <a:gd name="connsiteX6" fmla="*/ 3829 w 10000"/>
                <a:gd name="connsiteY6" fmla="*/ 116 h 10098"/>
                <a:gd name="connsiteX7" fmla="*/ 6363 w 10000"/>
                <a:gd name="connsiteY7" fmla="*/ 137 h 10098"/>
                <a:gd name="connsiteX8" fmla="*/ 10000 w 10000"/>
                <a:gd name="connsiteY8" fmla="*/ 137 h 10098"/>
                <a:gd name="connsiteX0" fmla="*/ 0 w 10000"/>
                <a:gd name="connsiteY0" fmla="*/ 10120 h 10120"/>
                <a:gd name="connsiteX1" fmla="*/ 350 w 10000"/>
                <a:gd name="connsiteY1" fmla="*/ 6465 h 10120"/>
                <a:gd name="connsiteX2" fmla="*/ 707 w 10000"/>
                <a:gd name="connsiteY2" fmla="*/ 2997 h 10120"/>
                <a:gd name="connsiteX3" fmla="*/ 1031 w 10000"/>
                <a:gd name="connsiteY3" fmla="*/ 1665 h 10120"/>
                <a:gd name="connsiteX4" fmla="*/ 1506 w 10000"/>
                <a:gd name="connsiteY4" fmla="*/ 885 h 10120"/>
                <a:gd name="connsiteX5" fmla="*/ 2594 w 10000"/>
                <a:gd name="connsiteY5" fmla="*/ 40 h 10120"/>
                <a:gd name="connsiteX6" fmla="*/ 3829 w 10000"/>
                <a:gd name="connsiteY6" fmla="*/ 138 h 10120"/>
                <a:gd name="connsiteX7" fmla="*/ 6363 w 10000"/>
                <a:gd name="connsiteY7" fmla="*/ 159 h 10120"/>
                <a:gd name="connsiteX8" fmla="*/ 10000 w 10000"/>
                <a:gd name="connsiteY8" fmla="*/ 159 h 10120"/>
                <a:gd name="connsiteX0" fmla="*/ 0 w 10000"/>
                <a:gd name="connsiteY0" fmla="*/ 10000 h 10000"/>
                <a:gd name="connsiteX1" fmla="*/ 350 w 10000"/>
                <a:gd name="connsiteY1" fmla="*/ 6345 h 10000"/>
                <a:gd name="connsiteX2" fmla="*/ 707 w 10000"/>
                <a:gd name="connsiteY2" fmla="*/ 2877 h 10000"/>
                <a:gd name="connsiteX3" fmla="*/ 1031 w 10000"/>
                <a:gd name="connsiteY3" fmla="*/ 1545 h 10000"/>
                <a:gd name="connsiteX4" fmla="*/ 1506 w 10000"/>
                <a:gd name="connsiteY4" fmla="*/ 765 h 10000"/>
                <a:gd name="connsiteX5" fmla="*/ 2631 w 10000"/>
                <a:gd name="connsiteY5" fmla="*/ 352 h 10000"/>
                <a:gd name="connsiteX6" fmla="*/ 3829 w 10000"/>
                <a:gd name="connsiteY6" fmla="*/ 18 h 10000"/>
                <a:gd name="connsiteX7" fmla="*/ 6363 w 10000"/>
                <a:gd name="connsiteY7" fmla="*/ 39 h 10000"/>
                <a:gd name="connsiteX8" fmla="*/ 10000 w 10000"/>
                <a:gd name="connsiteY8" fmla="*/ 39 h 10000"/>
                <a:gd name="connsiteX0" fmla="*/ 0 w 10000"/>
                <a:gd name="connsiteY0" fmla="*/ 10000 h 10000"/>
                <a:gd name="connsiteX1" fmla="*/ 350 w 10000"/>
                <a:gd name="connsiteY1" fmla="*/ 6345 h 10000"/>
                <a:gd name="connsiteX2" fmla="*/ 707 w 10000"/>
                <a:gd name="connsiteY2" fmla="*/ 2877 h 10000"/>
                <a:gd name="connsiteX3" fmla="*/ 1031 w 10000"/>
                <a:gd name="connsiteY3" fmla="*/ 1545 h 10000"/>
                <a:gd name="connsiteX4" fmla="*/ 1506 w 10000"/>
                <a:gd name="connsiteY4" fmla="*/ 765 h 10000"/>
                <a:gd name="connsiteX5" fmla="*/ 2631 w 10000"/>
                <a:gd name="connsiteY5" fmla="*/ 352 h 10000"/>
                <a:gd name="connsiteX6" fmla="*/ 3866 w 10000"/>
                <a:gd name="connsiteY6" fmla="*/ 277 h 10000"/>
                <a:gd name="connsiteX7" fmla="*/ 6363 w 10000"/>
                <a:gd name="connsiteY7" fmla="*/ 39 h 10000"/>
                <a:gd name="connsiteX8" fmla="*/ 10000 w 10000"/>
                <a:gd name="connsiteY8" fmla="*/ 39 h 10000"/>
                <a:gd name="connsiteX0" fmla="*/ 0 w 10000"/>
                <a:gd name="connsiteY0" fmla="*/ 9967 h 9967"/>
                <a:gd name="connsiteX1" fmla="*/ 350 w 10000"/>
                <a:gd name="connsiteY1" fmla="*/ 6312 h 9967"/>
                <a:gd name="connsiteX2" fmla="*/ 707 w 10000"/>
                <a:gd name="connsiteY2" fmla="*/ 2844 h 9967"/>
                <a:gd name="connsiteX3" fmla="*/ 1031 w 10000"/>
                <a:gd name="connsiteY3" fmla="*/ 1512 h 9967"/>
                <a:gd name="connsiteX4" fmla="*/ 1506 w 10000"/>
                <a:gd name="connsiteY4" fmla="*/ 732 h 9967"/>
                <a:gd name="connsiteX5" fmla="*/ 2631 w 10000"/>
                <a:gd name="connsiteY5" fmla="*/ 319 h 9967"/>
                <a:gd name="connsiteX6" fmla="*/ 3866 w 10000"/>
                <a:gd name="connsiteY6" fmla="*/ 244 h 9967"/>
                <a:gd name="connsiteX7" fmla="*/ 6288 w 10000"/>
                <a:gd name="connsiteY7" fmla="*/ 179 h 9967"/>
                <a:gd name="connsiteX8" fmla="*/ 10000 w 10000"/>
                <a:gd name="connsiteY8" fmla="*/ 6 h 9967"/>
                <a:gd name="connsiteX0" fmla="*/ 0 w 10000"/>
                <a:gd name="connsiteY0" fmla="*/ 9994 h 9994"/>
                <a:gd name="connsiteX1" fmla="*/ 350 w 10000"/>
                <a:gd name="connsiteY1" fmla="*/ 6327 h 9994"/>
                <a:gd name="connsiteX2" fmla="*/ 707 w 10000"/>
                <a:gd name="connsiteY2" fmla="*/ 2847 h 9994"/>
                <a:gd name="connsiteX3" fmla="*/ 1031 w 10000"/>
                <a:gd name="connsiteY3" fmla="*/ 1511 h 9994"/>
                <a:gd name="connsiteX4" fmla="*/ 1506 w 10000"/>
                <a:gd name="connsiteY4" fmla="*/ 728 h 9994"/>
                <a:gd name="connsiteX5" fmla="*/ 2631 w 10000"/>
                <a:gd name="connsiteY5" fmla="*/ 314 h 9994"/>
                <a:gd name="connsiteX6" fmla="*/ 3866 w 10000"/>
                <a:gd name="connsiteY6" fmla="*/ 239 h 9994"/>
                <a:gd name="connsiteX7" fmla="*/ 6288 w 10000"/>
                <a:gd name="connsiteY7" fmla="*/ 174 h 9994"/>
                <a:gd name="connsiteX8" fmla="*/ 7845 w 10000"/>
                <a:gd name="connsiteY8" fmla="*/ 447 h 9994"/>
                <a:gd name="connsiteX9" fmla="*/ 10000 w 10000"/>
                <a:gd name="connsiteY9" fmla="*/ 0 h 9994"/>
                <a:gd name="connsiteX0" fmla="*/ 0 w 10000"/>
                <a:gd name="connsiteY0" fmla="*/ 9828 h 9828"/>
                <a:gd name="connsiteX1" fmla="*/ 350 w 10000"/>
                <a:gd name="connsiteY1" fmla="*/ 6159 h 9828"/>
                <a:gd name="connsiteX2" fmla="*/ 707 w 10000"/>
                <a:gd name="connsiteY2" fmla="*/ 2677 h 9828"/>
                <a:gd name="connsiteX3" fmla="*/ 1031 w 10000"/>
                <a:gd name="connsiteY3" fmla="*/ 1340 h 9828"/>
                <a:gd name="connsiteX4" fmla="*/ 1506 w 10000"/>
                <a:gd name="connsiteY4" fmla="*/ 556 h 9828"/>
                <a:gd name="connsiteX5" fmla="*/ 2631 w 10000"/>
                <a:gd name="connsiteY5" fmla="*/ 142 h 9828"/>
                <a:gd name="connsiteX6" fmla="*/ 3866 w 10000"/>
                <a:gd name="connsiteY6" fmla="*/ 67 h 9828"/>
                <a:gd name="connsiteX7" fmla="*/ 6288 w 10000"/>
                <a:gd name="connsiteY7" fmla="*/ 2 h 9828"/>
                <a:gd name="connsiteX8" fmla="*/ 7845 w 10000"/>
                <a:gd name="connsiteY8" fmla="*/ 275 h 9828"/>
                <a:gd name="connsiteX9" fmla="*/ 10000 w 10000"/>
                <a:gd name="connsiteY9" fmla="*/ 88 h 9828"/>
                <a:gd name="connsiteX0" fmla="*/ 0 w 10000"/>
                <a:gd name="connsiteY0" fmla="*/ 10003 h 10003"/>
                <a:gd name="connsiteX1" fmla="*/ 350 w 10000"/>
                <a:gd name="connsiteY1" fmla="*/ 6270 h 10003"/>
                <a:gd name="connsiteX2" fmla="*/ 707 w 10000"/>
                <a:gd name="connsiteY2" fmla="*/ 2727 h 10003"/>
                <a:gd name="connsiteX3" fmla="*/ 1031 w 10000"/>
                <a:gd name="connsiteY3" fmla="*/ 1366 h 10003"/>
                <a:gd name="connsiteX4" fmla="*/ 1506 w 10000"/>
                <a:gd name="connsiteY4" fmla="*/ 569 h 10003"/>
                <a:gd name="connsiteX5" fmla="*/ 2631 w 10000"/>
                <a:gd name="connsiteY5" fmla="*/ 147 h 10003"/>
                <a:gd name="connsiteX6" fmla="*/ 3866 w 10000"/>
                <a:gd name="connsiteY6" fmla="*/ 71 h 10003"/>
                <a:gd name="connsiteX7" fmla="*/ 6288 w 10000"/>
                <a:gd name="connsiteY7" fmla="*/ 5 h 10003"/>
                <a:gd name="connsiteX8" fmla="*/ 7882 w 10000"/>
                <a:gd name="connsiteY8" fmla="*/ 18 h 10003"/>
                <a:gd name="connsiteX9" fmla="*/ 10000 w 10000"/>
                <a:gd name="connsiteY9" fmla="*/ 93 h 1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3">
                  <a:moveTo>
                    <a:pt x="0" y="10003"/>
                  </a:moveTo>
                  <a:cubicBezTo>
                    <a:pt x="110" y="8658"/>
                    <a:pt x="232" y="7483"/>
                    <a:pt x="350" y="6270"/>
                  </a:cubicBezTo>
                  <a:cubicBezTo>
                    <a:pt x="468" y="5057"/>
                    <a:pt x="618" y="3397"/>
                    <a:pt x="707" y="2727"/>
                  </a:cubicBezTo>
                  <a:cubicBezTo>
                    <a:pt x="796" y="2056"/>
                    <a:pt x="898" y="1726"/>
                    <a:pt x="1031" y="1366"/>
                  </a:cubicBezTo>
                  <a:cubicBezTo>
                    <a:pt x="1164" y="1007"/>
                    <a:pt x="1239" y="773"/>
                    <a:pt x="1506" y="569"/>
                  </a:cubicBezTo>
                  <a:cubicBezTo>
                    <a:pt x="1773" y="366"/>
                    <a:pt x="2238" y="230"/>
                    <a:pt x="2631" y="147"/>
                  </a:cubicBezTo>
                  <a:cubicBezTo>
                    <a:pt x="3024" y="65"/>
                    <a:pt x="3257" y="95"/>
                    <a:pt x="3866" y="71"/>
                  </a:cubicBezTo>
                  <a:cubicBezTo>
                    <a:pt x="4475" y="48"/>
                    <a:pt x="5619" y="28"/>
                    <a:pt x="6288" y="5"/>
                  </a:cubicBezTo>
                  <a:cubicBezTo>
                    <a:pt x="6957" y="-18"/>
                    <a:pt x="7263" y="47"/>
                    <a:pt x="7882" y="18"/>
                  </a:cubicBezTo>
                  <a:cubicBezTo>
                    <a:pt x="8501" y="-12"/>
                    <a:pt x="9647" y="110"/>
                    <a:pt x="10000" y="93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37" name="Line 72"/>
            <p:cNvSpPr>
              <a:spLocks noChangeShapeType="1"/>
            </p:cNvSpPr>
            <p:nvPr/>
          </p:nvSpPr>
          <p:spPr bwMode="auto">
            <a:xfrm flipH="1" flipV="1">
              <a:off x="3853409" y="1772692"/>
              <a:ext cx="0" cy="25209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38" name="Rectangle 73"/>
            <p:cNvSpPr>
              <a:spLocks noChangeArrowheads="1"/>
            </p:cNvSpPr>
            <p:nvPr/>
          </p:nvSpPr>
          <p:spPr bwMode="auto">
            <a:xfrm>
              <a:off x="3708946" y="4365080"/>
              <a:ext cx="31418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0</a:t>
              </a:r>
              <a:endPara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9" name="Rectangle 74"/>
            <p:cNvSpPr>
              <a:spLocks noChangeArrowheads="1"/>
            </p:cNvSpPr>
            <p:nvPr/>
          </p:nvSpPr>
          <p:spPr bwMode="auto">
            <a:xfrm>
              <a:off x="3924846" y="1556792"/>
              <a:ext cx="357470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C</a:t>
              </a:r>
              <a:endPara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0" name="Rectangle 75"/>
            <p:cNvSpPr>
              <a:spLocks noChangeArrowheads="1"/>
            </p:cNvSpPr>
            <p:nvPr/>
          </p:nvSpPr>
          <p:spPr bwMode="auto">
            <a:xfrm>
              <a:off x="3924846" y="2133055"/>
              <a:ext cx="442429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C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141" name="Rectangle 76"/>
            <p:cNvSpPr>
              <a:spLocks noChangeArrowheads="1"/>
            </p:cNvSpPr>
            <p:nvPr/>
          </p:nvSpPr>
          <p:spPr bwMode="auto">
            <a:xfrm>
              <a:off x="2915816" y="4365104"/>
              <a:ext cx="58509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FB</a:t>
              </a:r>
            </a:p>
          </p:txBody>
        </p:sp>
        <p:sp>
          <p:nvSpPr>
            <p:cNvPr id="142" name="Rectangle 77"/>
            <p:cNvSpPr>
              <a:spLocks noChangeArrowheads="1"/>
            </p:cNvSpPr>
            <p:nvPr/>
          </p:nvSpPr>
          <p:spPr bwMode="auto">
            <a:xfrm>
              <a:off x="4139952" y="4365080"/>
              <a:ext cx="500137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th</a:t>
              </a:r>
            </a:p>
          </p:txBody>
        </p:sp>
        <p:sp>
          <p:nvSpPr>
            <p:cNvPr id="143" name="Rectangle 78"/>
            <p:cNvSpPr>
              <a:spLocks noChangeArrowheads="1"/>
            </p:cNvSpPr>
            <p:nvPr/>
          </p:nvSpPr>
          <p:spPr bwMode="auto">
            <a:xfrm>
              <a:off x="5580609" y="4365080"/>
              <a:ext cx="480901" cy="400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G</a:t>
              </a:r>
            </a:p>
          </p:txBody>
        </p:sp>
        <p:sp>
          <p:nvSpPr>
            <p:cNvPr id="144" name="Line 79"/>
            <p:cNvSpPr>
              <a:spLocks noChangeShapeType="1"/>
            </p:cNvSpPr>
            <p:nvPr/>
          </p:nvSpPr>
          <p:spPr bwMode="auto">
            <a:xfrm>
              <a:off x="3260161" y="4149180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45" name="Line 80"/>
            <p:cNvSpPr>
              <a:spLocks noChangeShapeType="1"/>
            </p:cNvSpPr>
            <p:nvPr/>
          </p:nvSpPr>
          <p:spPr bwMode="auto">
            <a:xfrm flipH="1">
              <a:off x="3851821" y="2348955"/>
              <a:ext cx="144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46" name="Line 81"/>
            <p:cNvSpPr>
              <a:spLocks noChangeShapeType="1"/>
            </p:cNvSpPr>
            <p:nvPr/>
          </p:nvSpPr>
          <p:spPr bwMode="auto">
            <a:xfrm>
              <a:off x="4324553" y="4149180"/>
              <a:ext cx="0" cy="1444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47" name="Line 83"/>
            <p:cNvSpPr>
              <a:spLocks noChangeShapeType="1"/>
            </p:cNvSpPr>
            <p:nvPr/>
          </p:nvSpPr>
          <p:spPr bwMode="auto">
            <a:xfrm>
              <a:off x="1835696" y="4293642"/>
              <a:ext cx="4680520" cy="79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48" name="フリーフォーム 147"/>
            <p:cNvSpPr/>
            <p:nvPr/>
          </p:nvSpPr>
          <p:spPr>
            <a:xfrm>
              <a:off x="4073970" y="3233869"/>
              <a:ext cx="159036" cy="186720"/>
            </a:xfrm>
            <a:custGeom>
              <a:avLst/>
              <a:gdLst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76200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69850 w 152400"/>
                <a:gd name="connsiteY1" fmla="*/ 184150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  <a:gd name="connsiteX0" fmla="*/ 0 w 152400"/>
                <a:gd name="connsiteY0" fmla="*/ 222250 h 222250"/>
                <a:gd name="connsiteX1" fmla="*/ 54849 w 152400"/>
                <a:gd name="connsiteY1" fmla="*/ 198265 h 222250"/>
                <a:gd name="connsiteX2" fmla="*/ 114300 w 152400"/>
                <a:gd name="connsiteY2" fmla="*/ 125604 h 222250"/>
                <a:gd name="connsiteX3" fmla="*/ 152400 w 152400"/>
                <a:gd name="connsiteY3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222250">
                  <a:moveTo>
                    <a:pt x="0" y="222250"/>
                  </a:moveTo>
                  <a:cubicBezTo>
                    <a:pt x="25400" y="215371"/>
                    <a:pt x="35799" y="214373"/>
                    <a:pt x="54849" y="198265"/>
                  </a:cubicBezTo>
                  <a:cubicBezTo>
                    <a:pt x="73899" y="182157"/>
                    <a:pt x="98042" y="158648"/>
                    <a:pt x="114300" y="125604"/>
                  </a:cubicBezTo>
                  <a:cubicBezTo>
                    <a:pt x="130558" y="92560"/>
                    <a:pt x="140229" y="22754"/>
                    <a:pt x="15240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sp>
        <p:nvSpPr>
          <p:cNvPr id="356355" name="Text Box 3"/>
          <p:cNvSpPr txBox="1">
            <a:spLocks noChangeArrowheads="1"/>
          </p:cNvSpPr>
          <p:nvPr/>
        </p:nvSpPr>
        <p:spPr bwMode="auto">
          <a:xfrm>
            <a:off x="411163" y="836613"/>
            <a:ext cx="1628775" cy="630942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① 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G 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&lt; 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FB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蓄積</a:t>
            </a:r>
          </a:p>
        </p:txBody>
      </p:sp>
      <p:sp>
        <p:nvSpPr>
          <p:cNvPr id="356386" name="Text Box 34"/>
          <p:cNvSpPr txBox="1">
            <a:spLocks noChangeArrowheads="1"/>
          </p:cNvSpPr>
          <p:nvPr/>
        </p:nvSpPr>
        <p:spPr bwMode="auto">
          <a:xfrm>
            <a:off x="4787900" y="836613"/>
            <a:ext cx="1687513" cy="630942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③ 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FB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&lt; 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G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&lt; 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th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空乏</a:t>
            </a:r>
          </a:p>
        </p:txBody>
      </p:sp>
      <p:sp>
        <p:nvSpPr>
          <p:cNvPr id="356410" name="Text Box 58"/>
          <p:cNvSpPr txBox="1">
            <a:spLocks noChangeArrowheads="1"/>
          </p:cNvSpPr>
          <p:nvPr/>
        </p:nvSpPr>
        <p:spPr bwMode="auto">
          <a:xfrm>
            <a:off x="7092950" y="836613"/>
            <a:ext cx="1628775" cy="630942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④ 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G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&gt; 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th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反転</a:t>
            </a:r>
          </a:p>
        </p:txBody>
      </p:sp>
      <p:sp>
        <p:nvSpPr>
          <p:cNvPr id="7174" name="Text Box 164"/>
          <p:cNvSpPr txBox="1">
            <a:spLocks noChangeArrowheads="1"/>
          </p:cNvSpPr>
          <p:nvPr/>
        </p:nvSpPr>
        <p:spPr bwMode="auto">
          <a:xfrm>
            <a:off x="395288" y="142875"/>
            <a:ext cx="52562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MOS</a:t>
            </a:r>
            <a:r>
              <a:rPr kumimoji="1" lang="ja-JP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キャパシタ：　</a:t>
            </a:r>
            <a:r>
              <a:rPr kumimoji="1" lang="en-US" altLang="ja-JP" sz="3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C-V</a:t>
            </a:r>
            <a:r>
              <a:rPr kumimoji="1" lang="ja-JP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特性</a:t>
            </a:r>
          </a:p>
        </p:txBody>
      </p:sp>
      <p:sp>
        <p:nvSpPr>
          <p:cNvPr id="356670" name="Text Box 318"/>
          <p:cNvSpPr txBox="1">
            <a:spLocks noChangeArrowheads="1"/>
          </p:cNvSpPr>
          <p:nvPr/>
        </p:nvSpPr>
        <p:spPr bwMode="auto">
          <a:xfrm>
            <a:off x="2627313" y="836613"/>
            <a:ext cx="1628775" cy="630942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② 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G 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= 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FB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フラットバンド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(FB)</a:t>
            </a:r>
          </a:p>
        </p:txBody>
      </p:sp>
      <p:sp>
        <p:nvSpPr>
          <p:cNvPr id="7177" name="Oval 424"/>
          <p:cNvSpPr>
            <a:spLocks noChangeArrowheads="1"/>
          </p:cNvSpPr>
          <p:nvPr/>
        </p:nvSpPr>
        <p:spPr bwMode="auto">
          <a:xfrm>
            <a:off x="4081209" y="4955690"/>
            <a:ext cx="358775" cy="287337"/>
          </a:xfrm>
          <a:prstGeom prst="ellipse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78" name="Text Box 425"/>
          <p:cNvSpPr txBox="1">
            <a:spLocks noChangeArrowheads="1"/>
          </p:cNvSpPr>
          <p:nvPr/>
        </p:nvSpPr>
        <p:spPr bwMode="auto">
          <a:xfrm>
            <a:off x="4152647" y="4955690"/>
            <a:ext cx="228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③</a:t>
            </a:r>
          </a:p>
        </p:txBody>
      </p:sp>
      <p:sp>
        <p:nvSpPr>
          <p:cNvPr id="7179" name="Oval 428"/>
          <p:cNvSpPr>
            <a:spLocks noChangeArrowheads="1"/>
          </p:cNvSpPr>
          <p:nvPr/>
        </p:nvSpPr>
        <p:spPr bwMode="auto">
          <a:xfrm>
            <a:off x="2851964" y="4110040"/>
            <a:ext cx="358775" cy="287338"/>
          </a:xfrm>
          <a:prstGeom prst="ellipse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0" name="Oval 429"/>
          <p:cNvSpPr>
            <a:spLocks noChangeArrowheads="1"/>
          </p:cNvSpPr>
          <p:nvPr/>
        </p:nvSpPr>
        <p:spPr bwMode="auto">
          <a:xfrm>
            <a:off x="3553996" y="4281884"/>
            <a:ext cx="358775" cy="287338"/>
          </a:xfrm>
          <a:prstGeom prst="ellipse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1" name="Oval 430"/>
          <p:cNvSpPr>
            <a:spLocks noChangeArrowheads="1"/>
          </p:cNvSpPr>
          <p:nvPr/>
        </p:nvSpPr>
        <p:spPr bwMode="auto">
          <a:xfrm>
            <a:off x="5364163" y="4125498"/>
            <a:ext cx="358775" cy="287338"/>
          </a:xfrm>
          <a:prstGeom prst="ellipse">
            <a:avLst/>
          </a:prstGeom>
          <a:solidFill>
            <a:srgbClr val="66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2" name="Text Box 427"/>
          <p:cNvSpPr txBox="1">
            <a:spLocks noChangeArrowheads="1"/>
          </p:cNvSpPr>
          <p:nvPr/>
        </p:nvSpPr>
        <p:spPr bwMode="auto">
          <a:xfrm>
            <a:off x="5443538" y="4134772"/>
            <a:ext cx="3000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④</a:t>
            </a:r>
          </a:p>
        </p:txBody>
      </p:sp>
      <p:sp>
        <p:nvSpPr>
          <p:cNvPr id="7183" name="Text Box 421"/>
          <p:cNvSpPr txBox="1">
            <a:spLocks noChangeArrowheads="1"/>
          </p:cNvSpPr>
          <p:nvPr/>
        </p:nvSpPr>
        <p:spPr bwMode="auto">
          <a:xfrm>
            <a:off x="3621368" y="4272091"/>
            <a:ext cx="228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②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804708" y="4530393"/>
            <a:ext cx="652463" cy="361950"/>
            <a:chOff x="1610" y="2750"/>
            <a:chExt cx="411" cy="228"/>
          </a:xfrm>
        </p:grpSpPr>
        <p:pic>
          <p:nvPicPr>
            <p:cNvPr id="7298" name="Picture 1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750"/>
              <a:ext cx="226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99" name="Rectangle 75"/>
            <p:cNvSpPr>
              <a:spLocks noChangeArrowheads="1"/>
            </p:cNvSpPr>
            <p:nvPr/>
          </p:nvSpPr>
          <p:spPr bwMode="auto">
            <a:xfrm>
              <a:off x="1791" y="2784"/>
              <a:ext cx="230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C</a:t>
              </a:r>
              <a:r>
                <a:rPr kumimoji="1" lang="en-US" altLang="ja-JP" sz="1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0</a:t>
              </a: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5345114" y="4446586"/>
            <a:ext cx="652463" cy="361950"/>
            <a:chOff x="1610" y="2750"/>
            <a:chExt cx="411" cy="228"/>
          </a:xfrm>
        </p:grpSpPr>
        <p:pic>
          <p:nvPicPr>
            <p:cNvPr id="7296" name="Picture 2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2750"/>
              <a:ext cx="226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97" name="Rectangle 75"/>
            <p:cNvSpPr>
              <a:spLocks noChangeArrowheads="1"/>
            </p:cNvSpPr>
            <p:nvPr/>
          </p:nvSpPr>
          <p:spPr bwMode="auto">
            <a:xfrm>
              <a:off x="1791" y="2784"/>
              <a:ext cx="230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C</a:t>
              </a:r>
              <a:r>
                <a:rPr kumimoji="1" lang="en-US" altLang="ja-JP" sz="1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0</a:t>
              </a:r>
            </a:p>
          </p:txBody>
        </p:sp>
      </p:grpSp>
      <p:sp>
        <p:nvSpPr>
          <p:cNvPr id="7190" name="Text Box 419"/>
          <p:cNvSpPr txBox="1">
            <a:spLocks noChangeArrowheads="1"/>
          </p:cNvSpPr>
          <p:nvPr/>
        </p:nvSpPr>
        <p:spPr bwMode="auto">
          <a:xfrm>
            <a:off x="2924989" y="4110040"/>
            <a:ext cx="228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①</a:t>
            </a:r>
          </a:p>
        </p:txBody>
      </p:sp>
      <p:sp>
        <p:nvSpPr>
          <p:cNvPr id="394370" name="Text Box 130"/>
          <p:cNvSpPr txBox="1">
            <a:spLocks noChangeArrowheads="1"/>
          </p:cNvSpPr>
          <p:nvPr/>
        </p:nvSpPr>
        <p:spPr bwMode="auto">
          <a:xfrm>
            <a:off x="4211638" y="2204864"/>
            <a:ext cx="50174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E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= 0</a:t>
            </a:r>
          </a:p>
        </p:txBody>
      </p:sp>
      <p:sp>
        <p:nvSpPr>
          <p:cNvPr id="132" name="テキスト ボックス 29"/>
          <p:cNvSpPr txBox="1"/>
          <p:nvPr/>
        </p:nvSpPr>
        <p:spPr>
          <a:xfrm>
            <a:off x="1043608" y="374897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5.5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7B8A8BB-1BFB-9307-58C6-B9187A8BE748}"/>
              </a:ext>
            </a:extLst>
          </p:cNvPr>
          <p:cNvGrpSpPr/>
          <p:nvPr/>
        </p:nvGrpSpPr>
        <p:grpSpPr>
          <a:xfrm>
            <a:off x="419100" y="1557338"/>
            <a:ext cx="1604963" cy="1869983"/>
            <a:chOff x="419100" y="1557338"/>
            <a:chExt cx="1604963" cy="1869983"/>
          </a:xfrm>
        </p:grpSpPr>
        <p:sp>
          <p:nvSpPr>
            <p:cNvPr id="7271" name="Rectangle 6"/>
            <p:cNvSpPr>
              <a:spLocks noChangeArrowheads="1"/>
            </p:cNvSpPr>
            <p:nvPr/>
          </p:nvSpPr>
          <p:spPr bwMode="auto">
            <a:xfrm>
              <a:off x="441325" y="2332038"/>
              <a:ext cx="1531938" cy="80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72" name="Rectangle 7" descr="10%"/>
            <p:cNvSpPr>
              <a:spLocks noChangeArrowheads="1"/>
            </p:cNvSpPr>
            <p:nvPr/>
          </p:nvSpPr>
          <p:spPr bwMode="auto">
            <a:xfrm>
              <a:off x="439738" y="1838326"/>
              <a:ext cx="1533525" cy="390525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73" name="Rectangle 8" descr="右上がり対角線 (反転)"/>
            <p:cNvSpPr>
              <a:spLocks noChangeArrowheads="1"/>
            </p:cNvSpPr>
            <p:nvPr/>
          </p:nvSpPr>
          <p:spPr bwMode="auto">
            <a:xfrm>
              <a:off x="439738" y="2227263"/>
              <a:ext cx="1533525" cy="1063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76" name="Oval 14"/>
            <p:cNvSpPr>
              <a:spLocks noChangeArrowheads="1"/>
            </p:cNvSpPr>
            <p:nvPr/>
          </p:nvSpPr>
          <p:spPr bwMode="auto">
            <a:xfrm>
              <a:off x="1171575" y="1557338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77" name="Line 15"/>
            <p:cNvSpPr>
              <a:spLocks noChangeShapeType="1"/>
            </p:cNvSpPr>
            <p:nvPr/>
          </p:nvSpPr>
          <p:spPr bwMode="auto">
            <a:xfrm>
              <a:off x="1223963" y="1638301"/>
              <a:ext cx="0" cy="200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78" name="Rectangle 16"/>
            <p:cNvSpPr>
              <a:spLocks noChangeArrowheads="1"/>
            </p:cNvSpPr>
            <p:nvPr/>
          </p:nvSpPr>
          <p:spPr bwMode="auto">
            <a:xfrm>
              <a:off x="419100" y="2338388"/>
              <a:ext cx="1557338" cy="207963"/>
            </a:xfrm>
            <a:prstGeom prst="rect">
              <a:avLst/>
            </a:prstGeom>
            <a:gradFill rotWithShape="1">
              <a:gsLst>
                <a:gs pos="0">
                  <a:srgbClr val="185E5E"/>
                </a:gs>
                <a:gs pos="100000">
                  <a:srgbClr val="33CCCC">
                    <a:alpha val="53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79" name="Text Box 25"/>
            <p:cNvSpPr txBox="1">
              <a:spLocks noChangeArrowheads="1"/>
            </p:cNvSpPr>
            <p:nvPr/>
          </p:nvSpPr>
          <p:spPr bwMode="auto">
            <a:xfrm flipH="1">
              <a:off x="563563" y="26177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80" name="Text Box 28"/>
            <p:cNvSpPr txBox="1">
              <a:spLocks noChangeArrowheads="1"/>
            </p:cNvSpPr>
            <p:nvPr/>
          </p:nvSpPr>
          <p:spPr bwMode="auto">
            <a:xfrm>
              <a:off x="563563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7281" name="Text Box 29"/>
            <p:cNvSpPr txBox="1">
              <a:spLocks noChangeArrowheads="1"/>
            </p:cNvSpPr>
            <p:nvPr/>
          </p:nvSpPr>
          <p:spPr bwMode="auto">
            <a:xfrm>
              <a:off x="923925" y="2259013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7282" name="Text Box 30"/>
            <p:cNvSpPr txBox="1">
              <a:spLocks noChangeArrowheads="1"/>
            </p:cNvSpPr>
            <p:nvPr/>
          </p:nvSpPr>
          <p:spPr bwMode="auto">
            <a:xfrm>
              <a:off x="1211263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7283" name="Text Box 32"/>
            <p:cNvSpPr txBox="1">
              <a:spLocks noChangeArrowheads="1"/>
            </p:cNvSpPr>
            <p:nvPr/>
          </p:nvSpPr>
          <p:spPr bwMode="auto">
            <a:xfrm>
              <a:off x="1644650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7284" name="Text Box 168"/>
            <p:cNvSpPr txBox="1">
              <a:spLocks noChangeArrowheads="1"/>
            </p:cNvSpPr>
            <p:nvPr/>
          </p:nvSpPr>
          <p:spPr bwMode="auto">
            <a:xfrm flipH="1">
              <a:off x="708025" y="24018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85" name="Text Box 169"/>
            <p:cNvSpPr txBox="1">
              <a:spLocks noChangeArrowheads="1"/>
            </p:cNvSpPr>
            <p:nvPr/>
          </p:nvSpPr>
          <p:spPr bwMode="auto">
            <a:xfrm flipH="1">
              <a:off x="1211263" y="26177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86" name="Text Box 170"/>
            <p:cNvSpPr txBox="1">
              <a:spLocks noChangeArrowheads="1"/>
            </p:cNvSpPr>
            <p:nvPr/>
          </p:nvSpPr>
          <p:spPr bwMode="auto">
            <a:xfrm flipH="1">
              <a:off x="1355725" y="28336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87" name="Text Box 171"/>
            <p:cNvSpPr txBox="1">
              <a:spLocks noChangeArrowheads="1"/>
            </p:cNvSpPr>
            <p:nvPr/>
          </p:nvSpPr>
          <p:spPr bwMode="auto">
            <a:xfrm flipH="1">
              <a:off x="779463" y="28336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88" name="Text Box 172"/>
            <p:cNvSpPr txBox="1">
              <a:spLocks noChangeArrowheads="1"/>
            </p:cNvSpPr>
            <p:nvPr/>
          </p:nvSpPr>
          <p:spPr bwMode="auto">
            <a:xfrm flipH="1">
              <a:off x="1355725" y="2330451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89" name="Text Box 194"/>
            <p:cNvSpPr txBox="1">
              <a:spLocks noChangeArrowheads="1"/>
            </p:cNvSpPr>
            <p:nvPr/>
          </p:nvSpPr>
          <p:spPr bwMode="auto">
            <a:xfrm>
              <a:off x="1068388" y="2762251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7290" name="Text Box 195"/>
            <p:cNvSpPr txBox="1">
              <a:spLocks noChangeArrowheads="1"/>
            </p:cNvSpPr>
            <p:nvPr/>
          </p:nvSpPr>
          <p:spPr bwMode="auto">
            <a:xfrm>
              <a:off x="923925" y="25463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7291" name="Text Box 196"/>
            <p:cNvSpPr txBox="1">
              <a:spLocks noChangeArrowheads="1"/>
            </p:cNvSpPr>
            <p:nvPr/>
          </p:nvSpPr>
          <p:spPr bwMode="auto">
            <a:xfrm>
              <a:off x="1500188" y="2617788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7292" name="Text Box 199"/>
            <p:cNvSpPr txBox="1">
              <a:spLocks noChangeArrowheads="1"/>
            </p:cNvSpPr>
            <p:nvPr/>
          </p:nvSpPr>
          <p:spPr bwMode="auto">
            <a:xfrm>
              <a:off x="1716088" y="27622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D7BFE18A-B73E-231E-6D53-5FEBCC16AF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9398" y="3140968"/>
              <a:ext cx="304250" cy="286353"/>
            </a:xfrm>
            <a:prstGeom prst="rect">
              <a:avLst/>
            </a:prstGeom>
          </p:spPr>
        </p:pic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499E226F-71AF-7EA1-33B7-8CE80BF991D0}"/>
              </a:ext>
            </a:extLst>
          </p:cNvPr>
          <p:cNvGrpSpPr/>
          <p:nvPr/>
        </p:nvGrpSpPr>
        <p:grpSpPr>
          <a:xfrm>
            <a:off x="2611438" y="1557338"/>
            <a:ext cx="1584325" cy="1869983"/>
            <a:chOff x="2611438" y="1557338"/>
            <a:chExt cx="1584325" cy="1869983"/>
          </a:xfrm>
        </p:grpSpPr>
        <p:sp>
          <p:nvSpPr>
            <p:cNvPr id="7239" name="Rectangle 320"/>
            <p:cNvSpPr>
              <a:spLocks noChangeArrowheads="1"/>
            </p:cNvSpPr>
            <p:nvPr/>
          </p:nvSpPr>
          <p:spPr bwMode="auto">
            <a:xfrm>
              <a:off x="2613026" y="2332038"/>
              <a:ext cx="1531938" cy="80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40" name="Rectangle 321" descr="10%"/>
            <p:cNvSpPr>
              <a:spLocks noChangeArrowheads="1"/>
            </p:cNvSpPr>
            <p:nvPr/>
          </p:nvSpPr>
          <p:spPr bwMode="auto">
            <a:xfrm>
              <a:off x="2611438" y="1838326"/>
              <a:ext cx="1533525" cy="390525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41" name="Rectangle 322" descr="右上がり対角線 (反転)"/>
            <p:cNvSpPr>
              <a:spLocks noChangeArrowheads="1"/>
            </p:cNvSpPr>
            <p:nvPr/>
          </p:nvSpPr>
          <p:spPr bwMode="auto">
            <a:xfrm>
              <a:off x="2611438" y="2227263"/>
              <a:ext cx="1533525" cy="1063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44" name="Oval 328"/>
            <p:cNvSpPr>
              <a:spLocks noChangeArrowheads="1"/>
            </p:cNvSpPr>
            <p:nvPr/>
          </p:nvSpPr>
          <p:spPr bwMode="auto">
            <a:xfrm>
              <a:off x="3343276" y="1557338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45" name="Line 329"/>
            <p:cNvSpPr>
              <a:spLocks noChangeShapeType="1"/>
            </p:cNvSpPr>
            <p:nvPr/>
          </p:nvSpPr>
          <p:spPr bwMode="auto">
            <a:xfrm>
              <a:off x="3395663" y="1638301"/>
              <a:ext cx="0" cy="200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27" name="Text Box 331"/>
            <p:cNvSpPr txBox="1">
              <a:spLocks noChangeArrowheads="1"/>
            </p:cNvSpPr>
            <p:nvPr/>
          </p:nvSpPr>
          <p:spPr bwMode="auto">
            <a:xfrm flipH="1">
              <a:off x="2735263" y="26177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28" name="Text Box 332"/>
            <p:cNvSpPr txBox="1">
              <a:spLocks noChangeArrowheads="1"/>
            </p:cNvSpPr>
            <p:nvPr/>
          </p:nvSpPr>
          <p:spPr bwMode="auto">
            <a:xfrm>
              <a:off x="2735263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7229" name="Text Box 334"/>
            <p:cNvSpPr txBox="1">
              <a:spLocks noChangeArrowheads="1"/>
            </p:cNvSpPr>
            <p:nvPr/>
          </p:nvSpPr>
          <p:spPr bwMode="auto">
            <a:xfrm>
              <a:off x="3382963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7230" name="Text Box 336"/>
            <p:cNvSpPr txBox="1">
              <a:spLocks noChangeArrowheads="1"/>
            </p:cNvSpPr>
            <p:nvPr/>
          </p:nvSpPr>
          <p:spPr bwMode="auto">
            <a:xfrm flipH="1">
              <a:off x="2879726" y="24018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31" name="Text Box 337"/>
            <p:cNvSpPr txBox="1">
              <a:spLocks noChangeArrowheads="1"/>
            </p:cNvSpPr>
            <p:nvPr/>
          </p:nvSpPr>
          <p:spPr bwMode="auto">
            <a:xfrm flipH="1">
              <a:off x="3382963" y="26177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32" name="Text Box 338"/>
            <p:cNvSpPr txBox="1">
              <a:spLocks noChangeArrowheads="1"/>
            </p:cNvSpPr>
            <p:nvPr/>
          </p:nvSpPr>
          <p:spPr bwMode="auto">
            <a:xfrm flipH="1">
              <a:off x="3527426" y="28336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33" name="Text Box 339"/>
            <p:cNvSpPr txBox="1">
              <a:spLocks noChangeArrowheads="1"/>
            </p:cNvSpPr>
            <p:nvPr/>
          </p:nvSpPr>
          <p:spPr bwMode="auto">
            <a:xfrm flipH="1">
              <a:off x="2951163" y="28336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34" name="Text Box 340"/>
            <p:cNvSpPr txBox="1">
              <a:spLocks noChangeArrowheads="1"/>
            </p:cNvSpPr>
            <p:nvPr/>
          </p:nvSpPr>
          <p:spPr bwMode="auto">
            <a:xfrm flipH="1">
              <a:off x="3527426" y="2330451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35" name="Text Box 341"/>
            <p:cNvSpPr txBox="1">
              <a:spLocks noChangeArrowheads="1"/>
            </p:cNvSpPr>
            <p:nvPr/>
          </p:nvSpPr>
          <p:spPr bwMode="auto">
            <a:xfrm>
              <a:off x="3240088" y="2762251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7236" name="Text Box 342"/>
            <p:cNvSpPr txBox="1">
              <a:spLocks noChangeArrowheads="1"/>
            </p:cNvSpPr>
            <p:nvPr/>
          </p:nvSpPr>
          <p:spPr bwMode="auto">
            <a:xfrm>
              <a:off x="3095626" y="25463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7237" name="Text Box 343"/>
            <p:cNvSpPr txBox="1">
              <a:spLocks noChangeArrowheads="1"/>
            </p:cNvSpPr>
            <p:nvPr/>
          </p:nvSpPr>
          <p:spPr bwMode="auto">
            <a:xfrm>
              <a:off x="3671888" y="2617788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7238" name="Text Box 344"/>
            <p:cNvSpPr txBox="1">
              <a:spLocks noChangeArrowheads="1"/>
            </p:cNvSpPr>
            <p:nvPr/>
          </p:nvSpPr>
          <p:spPr bwMode="auto">
            <a:xfrm>
              <a:off x="3887788" y="27622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7201DEEF-7E79-E639-CE4A-B7467F978C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75856" y="3140968"/>
              <a:ext cx="304250" cy="286353"/>
            </a:xfrm>
            <a:prstGeom prst="rect">
              <a:avLst/>
            </a:prstGeom>
          </p:spPr>
        </p:pic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BFD87AF-C9A2-5C0C-D426-8E8BFDBE93DD}"/>
              </a:ext>
            </a:extLst>
          </p:cNvPr>
          <p:cNvGrpSpPr/>
          <p:nvPr/>
        </p:nvGrpSpPr>
        <p:grpSpPr>
          <a:xfrm>
            <a:off x="4859338" y="1557338"/>
            <a:ext cx="1557337" cy="1871662"/>
            <a:chOff x="4859338" y="1557338"/>
            <a:chExt cx="1557337" cy="1871662"/>
          </a:xfrm>
        </p:grpSpPr>
        <p:sp>
          <p:nvSpPr>
            <p:cNvPr id="7249" name="Rectangle 431"/>
            <p:cNvSpPr>
              <a:spLocks noChangeArrowheads="1"/>
            </p:cNvSpPr>
            <p:nvPr/>
          </p:nvSpPr>
          <p:spPr bwMode="auto">
            <a:xfrm>
              <a:off x="4859338" y="2276476"/>
              <a:ext cx="1557337" cy="360363"/>
            </a:xfrm>
            <a:prstGeom prst="rect">
              <a:avLst/>
            </a:prstGeom>
            <a:gradFill rotWithShape="1">
              <a:gsLst>
                <a:gs pos="0">
                  <a:srgbClr val="765E00"/>
                </a:gs>
                <a:gs pos="100000">
                  <a:srgbClr val="FFCC00">
                    <a:alpha val="53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61" name="Rectangle 37"/>
            <p:cNvSpPr>
              <a:spLocks noChangeArrowheads="1"/>
            </p:cNvSpPr>
            <p:nvPr/>
          </p:nvSpPr>
          <p:spPr bwMode="auto">
            <a:xfrm>
              <a:off x="4864101" y="2332038"/>
              <a:ext cx="1531938" cy="80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62" name="Rectangle 38" descr="10%"/>
            <p:cNvSpPr>
              <a:spLocks noChangeArrowheads="1"/>
            </p:cNvSpPr>
            <p:nvPr/>
          </p:nvSpPr>
          <p:spPr bwMode="auto">
            <a:xfrm>
              <a:off x="4862513" y="1838326"/>
              <a:ext cx="1533525" cy="390525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63" name="Rectangle 39" descr="右上がり対角線 (反転)"/>
            <p:cNvSpPr>
              <a:spLocks noChangeArrowheads="1"/>
            </p:cNvSpPr>
            <p:nvPr/>
          </p:nvSpPr>
          <p:spPr bwMode="auto">
            <a:xfrm>
              <a:off x="4862513" y="2227263"/>
              <a:ext cx="1533525" cy="1063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66" name="Oval 45"/>
            <p:cNvSpPr>
              <a:spLocks noChangeArrowheads="1"/>
            </p:cNvSpPr>
            <p:nvPr/>
          </p:nvSpPr>
          <p:spPr bwMode="auto">
            <a:xfrm>
              <a:off x="5594351" y="1557338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67" name="Line 46"/>
            <p:cNvSpPr>
              <a:spLocks noChangeShapeType="1"/>
            </p:cNvSpPr>
            <p:nvPr/>
          </p:nvSpPr>
          <p:spPr bwMode="auto">
            <a:xfrm>
              <a:off x="5646738" y="1638301"/>
              <a:ext cx="0" cy="200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51" name="Text Box 178"/>
            <p:cNvSpPr txBox="1">
              <a:spLocks noChangeArrowheads="1"/>
            </p:cNvSpPr>
            <p:nvPr/>
          </p:nvSpPr>
          <p:spPr bwMode="auto">
            <a:xfrm flipH="1">
              <a:off x="5075238" y="2339976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52" name="Text Box 182"/>
            <p:cNvSpPr txBox="1">
              <a:spLocks noChangeArrowheads="1"/>
            </p:cNvSpPr>
            <p:nvPr/>
          </p:nvSpPr>
          <p:spPr bwMode="auto">
            <a:xfrm flipH="1">
              <a:off x="5651500" y="2339976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53" name="Text Box 218"/>
            <p:cNvSpPr txBox="1">
              <a:spLocks noChangeArrowheads="1"/>
            </p:cNvSpPr>
            <p:nvPr/>
          </p:nvSpPr>
          <p:spPr bwMode="auto">
            <a:xfrm flipH="1">
              <a:off x="4911725" y="2627313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54" name="Text Box 219"/>
            <p:cNvSpPr txBox="1">
              <a:spLocks noChangeArrowheads="1"/>
            </p:cNvSpPr>
            <p:nvPr/>
          </p:nvSpPr>
          <p:spPr bwMode="auto">
            <a:xfrm flipH="1">
              <a:off x="5559425" y="2627313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55" name="Text Box 220"/>
            <p:cNvSpPr txBox="1">
              <a:spLocks noChangeArrowheads="1"/>
            </p:cNvSpPr>
            <p:nvPr/>
          </p:nvSpPr>
          <p:spPr bwMode="auto">
            <a:xfrm flipH="1">
              <a:off x="5703888" y="2843213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56" name="Text Box 221"/>
            <p:cNvSpPr txBox="1">
              <a:spLocks noChangeArrowheads="1"/>
            </p:cNvSpPr>
            <p:nvPr/>
          </p:nvSpPr>
          <p:spPr bwMode="auto">
            <a:xfrm flipH="1">
              <a:off x="5127625" y="2843213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57" name="Text Box 222"/>
            <p:cNvSpPr txBox="1">
              <a:spLocks noChangeArrowheads="1"/>
            </p:cNvSpPr>
            <p:nvPr/>
          </p:nvSpPr>
          <p:spPr bwMode="auto">
            <a:xfrm>
              <a:off x="5416550" y="2771776"/>
              <a:ext cx="306387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7258" name="Text Box 223"/>
            <p:cNvSpPr txBox="1">
              <a:spLocks noChangeArrowheads="1"/>
            </p:cNvSpPr>
            <p:nvPr/>
          </p:nvSpPr>
          <p:spPr bwMode="auto">
            <a:xfrm>
              <a:off x="5848350" y="26273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7259" name="Text Box 224"/>
            <p:cNvSpPr txBox="1">
              <a:spLocks noChangeArrowheads="1"/>
            </p:cNvSpPr>
            <p:nvPr/>
          </p:nvSpPr>
          <p:spPr bwMode="auto">
            <a:xfrm>
              <a:off x="6064250" y="2771776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7260" name="Text Box 232"/>
            <p:cNvSpPr txBox="1">
              <a:spLocks noChangeArrowheads="1"/>
            </p:cNvSpPr>
            <p:nvPr/>
          </p:nvSpPr>
          <p:spPr bwMode="auto">
            <a:xfrm>
              <a:off x="5272088" y="2555876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2FEA55F2-25F4-0978-32F5-B9C25DF879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08104" y="3142647"/>
              <a:ext cx="304250" cy="286353"/>
            </a:xfrm>
            <a:prstGeom prst="rect">
              <a:avLst/>
            </a:prstGeom>
          </p:spPr>
        </p:pic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4E5CA91-2321-9224-1370-7D851CF28FA9}"/>
              </a:ext>
            </a:extLst>
          </p:cNvPr>
          <p:cNvGrpSpPr/>
          <p:nvPr/>
        </p:nvGrpSpPr>
        <p:grpSpPr>
          <a:xfrm>
            <a:off x="7092950" y="1557338"/>
            <a:ext cx="1538288" cy="1869983"/>
            <a:chOff x="7092950" y="1557338"/>
            <a:chExt cx="1538288" cy="1869983"/>
          </a:xfrm>
        </p:grpSpPr>
        <p:sp>
          <p:nvSpPr>
            <p:cNvPr id="7197" name="Rectangle 431"/>
            <p:cNvSpPr>
              <a:spLocks noChangeArrowheads="1"/>
            </p:cNvSpPr>
            <p:nvPr/>
          </p:nvSpPr>
          <p:spPr bwMode="auto">
            <a:xfrm>
              <a:off x="7092950" y="2349501"/>
              <a:ext cx="1511300" cy="503238"/>
            </a:xfrm>
            <a:prstGeom prst="rect">
              <a:avLst/>
            </a:prstGeom>
            <a:gradFill rotWithShape="1">
              <a:gsLst>
                <a:gs pos="0">
                  <a:srgbClr val="765E00"/>
                </a:gs>
                <a:gs pos="100000">
                  <a:srgbClr val="FFCC00">
                    <a:alpha val="53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12" name="Rectangle 61"/>
            <p:cNvSpPr>
              <a:spLocks noChangeArrowheads="1"/>
            </p:cNvSpPr>
            <p:nvPr/>
          </p:nvSpPr>
          <p:spPr bwMode="auto">
            <a:xfrm>
              <a:off x="7094538" y="2332038"/>
              <a:ext cx="1531938" cy="80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13" name="Rectangle 62" descr="10%"/>
            <p:cNvSpPr>
              <a:spLocks noChangeArrowheads="1"/>
            </p:cNvSpPr>
            <p:nvPr/>
          </p:nvSpPr>
          <p:spPr bwMode="auto">
            <a:xfrm>
              <a:off x="7092950" y="1838326"/>
              <a:ext cx="1533525" cy="390525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14" name="Rectangle 63" descr="右上がり対角線 (反転)"/>
            <p:cNvSpPr>
              <a:spLocks noChangeArrowheads="1"/>
            </p:cNvSpPr>
            <p:nvPr/>
          </p:nvSpPr>
          <p:spPr bwMode="auto">
            <a:xfrm>
              <a:off x="7092950" y="2227263"/>
              <a:ext cx="1533525" cy="1063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17" name="Oval 69"/>
            <p:cNvSpPr>
              <a:spLocks noChangeArrowheads="1"/>
            </p:cNvSpPr>
            <p:nvPr/>
          </p:nvSpPr>
          <p:spPr bwMode="auto">
            <a:xfrm>
              <a:off x="7824788" y="1557338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18" name="Line 70"/>
            <p:cNvSpPr>
              <a:spLocks noChangeShapeType="1"/>
            </p:cNvSpPr>
            <p:nvPr/>
          </p:nvSpPr>
          <p:spPr bwMode="auto">
            <a:xfrm>
              <a:off x="7877175" y="1638301"/>
              <a:ext cx="0" cy="200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9" name="Rectangle 71"/>
            <p:cNvSpPr>
              <a:spLocks noChangeArrowheads="1"/>
            </p:cNvSpPr>
            <p:nvPr/>
          </p:nvSpPr>
          <p:spPr bwMode="auto">
            <a:xfrm>
              <a:off x="7104063" y="2336801"/>
              <a:ext cx="1522413" cy="157163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00" name="Text Box 184"/>
            <p:cNvSpPr txBox="1">
              <a:spLocks noChangeArrowheads="1"/>
            </p:cNvSpPr>
            <p:nvPr/>
          </p:nvSpPr>
          <p:spPr bwMode="auto">
            <a:xfrm>
              <a:off x="7242175" y="22288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e</a:t>
              </a:r>
            </a:p>
          </p:txBody>
        </p:sp>
        <p:sp>
          <p:nvSpPr>
            <p:cNvPr id="7201" name="Text Box 185"/>
            <p:cNvSpPr txBox="1">
              <a:spLocks noChangeArrowheads="1"/>
            </p:cNvSpPr>
            <p:nvPr/>
          </p:nvSpPr>
          <p:spPr bwMode="auto">
            <a:xfrm>
              <a:off x="7602538" y="2228851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e</a:t>
              </a:r>
            </a:p>
          </p:txBody>
        </p:sp>
        <p:sp>
          <p:nvSpPr>
            <p:cNvPr id="7202" name="Text Box 186"/>
            <p:cNvSpPr txBox="1">
              <a:spLocks noChangeArrowheads="1"/>
            </p:cNvSpPr>
            <p:nvPr/>
          </p:nvSpPr>
          <p:spPr bwMode="auto">
            <a:xfrm>
              <a:off x="7889875" y="22288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e</a:t>
              </a:r>
            </a:p>
          </p:txBody>
        </p:sp>
        <p:sp>
          <p:nvSpPr>
            <p:cNvPr id="7203" name="Text Box 187"/>
            <p:cNvSpPr txBox="1">
              <a:spLocks noChangeArrowheads="1"/>
            </p:cNvSpPr>
            <p:nvPr/>
          </p:nvSpPr>
          <p:spPr bwMode="auto">
            <a:xfrm>
              <a:off x="8323263" y="22288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e</a:t>
              </a:r>
            </a:p>
          </p:txBody>
        </p:sp>
        <p:sp>
          <p:nvSpPr>
            <p:cNvPr id="7204" name="Text Box 188"/>
            <p:cNvSpPr txBox="1">
              <a:spLocks noChangeArrowheads="1"/>
            </p:cNvSpPr>
            <p:nvPr/>
          </p:nvSpPr>
          <p:spPr bwMode="auto">
            <a:xfrm flipH="1">
              <a:off x="7308850" y="2349501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05" name="Text Box 192"/>
            <p:cNvSpPr txBox="1">
              <a:spLocks noChangeArrowheads="1"/>
            </p:cNvSpPr>
            <p:nvPr/>
          </p:nvSpPr>
          <p:spPr bwMode="auto">
            <a:xfrm flipH="1">
              <a:off x="8027988" y="2349501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06" name="Text Box 225"/>
            <p:cNvSpPr txBox="1">
              <a:spLocks noChangeArrowheads="1"/>
            </p:cNvSpPr>
            <p:nvPr/>
          </p:nvSpPr>
          <p:spPr bwMode="auto">
            <a:xfrm flipH="1">
              <a:off x="7164388" y="2565401"/>
              <a:ext cx="4318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07" name="Text Box 226"/>
            <p:cNvSpPr txBox="1">
              <a:spLocks noChangeArrowheads="1"/>
            </p:cNvSpPr>
            <p:nvPr/>
          </p:nvSpPr>
          <p:spPr bwMode="auto">
            <a:xfrm flipH="1">
              <a:off x="7818438" y="259873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08" name="Text Box 227"/>
            <p:cNvSpPr txBox="1">
              <a:spLocks noChangeArrowheads="1"/>
            </p:cNvSpPr>
            <p:nvPr/>
          </p:nvSpPr>
          <p:spPr bwMode="auto">
            <a:xfrm flipH="1">
              <a:off x="7962900" y="281463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09" name="Text Box 228"/>
            <p:cNvSpPr txBox="1">
              <a:spLocks noChangeArrowheads="1"/>
            </p:cNvSpPr>
            <p:nvPr/>
          </p:nvSpPr>
          <p:spPr bwMode="auto">
            <a:xfrm flipH="1">
              <a:off x="7386638" y="281463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7210" name="Text Box 229"/>
            <p:cNvSpPr txBox="1">
              <a:spLocks noChangeArrowheads="1"/>
            </p:cNvSpPr>
            <p:nvPr/>
          </p:nvSpPr>
          <p:spPr bwMode="auto">
            <a:xfrm>
              <a:off x="7675563" y="2743201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7211" name="Text Box 231"/>
            <p:cNvSpPr txBox="1">
              <a:spLocks noChangeArrowheads="1"/>
            </p:cNvSpPr>
            <p:nvPr/>
          </p:nvSpPr>
          <p:spPr bwMode="auto">
            <a:xfrm>
              <a:off x="8316913" y="270986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DDB8462F-F4EE-17F7-D1B6-64FD7F11B7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40352" y="3140968"/>
              <a:ext cx="304250" cy="286353"/>
            </a:xfrm>
            <a:prstGeom prst="rect">
              <a:avLst/>
            </a:prstGeom>
          </p:spPr>
        </p:pic>
      </p:grpSp>
      <p:sp>
        <p:nvSpPr>
          <p:cNvPr id="394368" name="Line 128"/>
          <p:cNvSpPr>
            <a:spLocks noChangeShapeType="1"/>
          </p:cNvSpPr>
          <p:nvPr/>
        </p:nvSpPr>
        <p:spPr bwMode="auto">
          <a:xfrm flipV="1">
            <a:off x="1187450" y="2132533"/>
            <a:ext cx="0" cy="360363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94369" name="Text Box 129"/>
          <p:cNvSpPr txBox="1">
            <a:spLocks noChangeArrowheads="1"/>
          </p:cNvSpPr>
          <p:nvPr/>
        </p:nvSpPr>
        <p:spPr bwMode="auto">
          <a:xfrm>
            <a:off x="1258888" y="1988071"/>
            <a:ext cx="139700" cy="274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E</a:t>
            </a:r>
          </a:p>
        </p:txBody>
      </p:sp>
      <p:sp>
        <p:nvSpPr>
          <p:cNvPr id="394371" name="Line 131"/>
          <p:cNvSpPr>
            <a:spLocks noChangeShapeType="1"/>
          </p:cNvSpPr>
          <p:nvPr/>
        </p:nvSpPr>
        <p:spPr bwMode="auto">
          <a:xfrm>
            <a:off x="5652120" y="2132534"/>
            <a:ext cx="0" cy="360362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94372" name="Line 132"/>
          <p:cNvSpPr>
            <a:spLocks noChangeShapeType="1"/>
          </p:cNvSpPr>
          <p:nvPr/>
        </p:nvSpPr>
        <p:spPr bwMode="auto">
          <a:xfrm>
            <a:off x="7884368" y="2060848"/>
            <a:ext cx="0" cy="576262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7" name="テキスト ボックス 29">
            <a:extLst>
              <a:ext uri="{FF2B5EF4-FFF2-40B4-BE49-F238E27FC236}">
                <a16:creationId xmlns:a16="http://schemas.microsoft.com/office/drawing/2014/main" id="{C8814130-E46B-2776-840A-38E61386CF69}"/>
              </a:ext>
            </a:extLst>
          </p:cNvPr>
          <p:cNvSpPr txBox="1"/>
          <p:nvPr/>
        </p:nvSpPr>
        <p:spPr>
          <a:xfrm>
            <a:off x="6848973" y="5253023"/>
            <a:ext cx="1064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5.4	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05F5F6A-7EBD-9ACA-A83B-6A49B26D1E85}"/>
              </a:ext>
            </a:extLst>
          </p:cNvPr>
          <p:cNvSpPr txBox="1"/>
          <p:nvPr/>
        </p:nvSpPr>
        <p:spPr>
          <a:xfrm>
            <a:off x="5415136" y="-27384"/>
            <a:ext cx="3693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75658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4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4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4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4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9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94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94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9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94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4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9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94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94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9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370" grpId="0"/>
      <p:bldP spid="132" grpId="0"/>
      <p:bldP spid="394368" grpId="0" animBg="1"/>
      <p:bldP spid="394369" grpId="0" animBg="1"/>
      <p:bldP spid="394371" grpId="0" animBg="1"/>
      <p:bldP spid="39437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ＭＳ Ｐゴシック" pitchFamily="50" charset="-128"/>
              </a:rPr>
              <a:t>5. </a:t>
            </a:r>
            <a:r>
              <a:rPr lang="en-US" altLang="ja-JP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</a:t>
            </a:r>
            <a:r>
              <a:rPr lang="ja-JP" altLang="en-US" sz="3600" b="1">
                <a:latin typeface="ＭＳ Ｐゴシック" pitchFamily="50" charset="-128"/>
              </a:rPr>
              <a:t>キャパシタ</a:t>
            </a:r>
            <a:endParaRPr lang="en-US" altLang="ja-JP" sz="3600" b="1" dirty="0">
              <a:latin typeface="ＭＳ Ｐゴシック" pitchFamily="50" charset="-128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 MOS</a:t>
            </a:r>
            <a:r>
              <a:rPr lang="ja-JP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キャパシタの</a:t>
            </a:r>
            <a:r>
              <a:rPr lang="en-US" altLang="ja-JP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C-V</a:t>
            </a:r>
            <a:r>
              <a:rPr lang="en-US" altLang="ja-JP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ja-JP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特性 </a:t>
            </a:r>
          </a:p>
          <a:p>
            <a:pPr marL="0" indent="0" eaLnBrk="1" hangingPunct="1">
              <a:buNone/>
            </a:pPr>
            <a:r>
              <a:rPr lang="en-US" altLang="ja-JP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5.2</a:t>
            </a:r>
            <a:r>
              <a:rPr lang="en-US" altLang="ja-JP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MOS</a:t>
            </a:r>
            <a:r>
              <a:rPr lang="ja-JP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構造のエネルギーバンド図</a:t>
            </a:r>
            <a:endParaRPr lang="en-US" altLang="ja-JP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r>
              <a:rPr lang="en-US" altLang="ja-JP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5.3 </a:t>
            </a:r>
            <a:r>
              <a:rPr lang="en-US" altLang="ja-JP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C-V</a:t>
            </a:r>
            <a:r>
              <a:rPr lang="ja-JP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特性の周波数依存性</a:t>
            </a:r>
            <a:endParaRPr lang="ja-JP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47C4646-6687-831D-2D86-6DB977471B2D}"/>
              </a:ext>
            </a:extLst>
          </p:cNvPr>
          <p:cNvSpPr txBox="1"/>
          <p:nvPr/>
        </p:nvSpPr>
        <p:spPr>
          <a:xfrm>
            <a:off x="5415136" y="-27384"/>
            <a:ext cx="3693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263141805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79512" y="210706"/>
            <a:ext cx="658970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MOS</a:t>
            </a:r>
            <a:r>
              <a:rPr kumimoji="1" lang="ja-JP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キャパシタ：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エネルギー</a:t>
            </a:r>
            <a:r>
              <a:rPr kumimoji="1" lang="ja-JP" altLang="en-US" sz="3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バンド図</a:t>
            </a:r>
            <a:endParaRPr kumimoji="1" lang="ja-JP" altLang="en-US" sz="3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8195" name="Line 46"/>
          <p:cNvSpPr>
            <a:spLocks noChangeShapeType="1"/>
          </p:cNvSpPr>
          <p:nvPr/>
        </p:nvSpPr>
        <p:spPr bwMode="auto">
          <a:xfrm flipV="1">
            <a:off x="2987675" y="4403725"/>
            <a:ext cx="811213" cy="31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196" name="Line 47"/>
          <p:cNvSpPr>
            <a:spLocks noChangeShapeType="1"/>
          </p:cNvSpPr>
          <p:nvPr/>
        </p:nvSpPr>
        <p:spPr bwMode="auto">
          <a:xfrm>
            <a:off x="2989263" y="4740275"/>
            <a:ext cx="77311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197" name="Line 48"/>
          <p:cNvSpPr>
            <a:spLocks noChangeShapeType="1"/>
          </p:cNvSpPr>
          <p:nvPr/>
        </p:nvSpPr>
        <p:spPr bwMode="auto">
          <a:xfrm flipV="1">
            <a:off x="2987675" y="4217988"/>
            <a:ext cx="811213" cy="1905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198" name="Line 49"/>
          <p:cNvSpPr>
            <a:spLocks noChangeShapeType="1"/>
          </p:cNvSpPr>
          <p:nvPr/>
        </p:nvSpPr>
        <p:spPr bwMode="auto">
          <a:xfrm flipV="1">
            <a:off x="2989263" y="3732213"/>
            <a:ext cx="8096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199" name="Line 52"/>
          <p:cNvSpPr>
            <a:spLocks noChangeShapeType="1"/>
          </p:cNvSpPr>
          <p:nvPr/>
        </p:nvSpPr>
        <p:spPr bwMode="auto">
          <a:xfrm>
            <a:off x="1187450" y="4738688"/>
            <a:ext cx="649288" cy="3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200" name="Line 53"/>
          <p:cNvSpPr>
            <a:spLocks noChangeShapeType="1"/>
          </p:cNvSpPr>
          <p:nvPr/>
        </p:nvSpPr>
        <p:spPr bwMode="auto">
          <a:xfrm>
            <a:off x="1187450" y="4237038"/>
            <a:ext cx="649288" cy="1587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201" name="Line 54"/>
          <p:cNvSpPr>
            <a:spLocks noChangeShapeType="1"/>
          </p:cNvSpPr>
          <p:nvPr/>
        </p:nvSpPr>
        <p:spPr bwMode="auto">
          <a:xfrm>
            <a:off x="1189038" y="3732213"/>
            <a:ext cx="647700" cy="47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202" name="Line 55"/>
          <p:cNvSpPr>
            <a:spLocks noChangeShapeType="1"/>
          </p:cNvSpPr>
          <p:nvPr/>
        </p:nvSpPr>
        <p:spPr bwMode="auto">
          <a:xfrm>
            <a:off x="1189038" y="3843338"/>
            <a:ext cx="647700" cy="47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203" name="Text Box 58"/>
          <p:cNvSpPr txBox="1">
            <a:spLocks noChangeArrowheads="1"/>
          </p:cNvSpPr>
          <p:nvPr/>
        </p:nvSpPr>
        <p:spPr bwMode="auto">
          <a:xfrm>
            <a:off x="757238" y="3716338"/>
            <a:ext cx="409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E</a:t>
            </a:r>
            <a:r>
              <a:rPr kumimoji="1" lang="en-US" altLang="ja-JP" sz="1400" b="1" i="1" u="none" strike="noStrike" kern="1200" cap="none" spc="0" normalizeH="0" baseline="-2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F</a:t>
            </a:r>
          </a:p>
        </p:txBody>
      </p:sp>
      <p:sp>
        <p:nvSpPr>
          <p:cNvPr id="8204" name="Text Box 59"/>
          <p:cNvSpPr txBox="1">
            <a:spLocks noChangeArrowheads="1"/>
          </p:cNvSpPr>
          <p:nvPr/>
        </p:nvSpPr>
        <p:spPr bwMode="auto">
          <a:xfrm>
            <a:off x="755650" y="3500438"/>
            <a:ext cx="504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E</a:t>
            </a:r>
            <a:r>
              <a:rPr kumimoji="1" lang="en-US" altLang="ja-JP" sz="1400" b="1" i="1" u="none" strike="noStrike" kern="1200" cap="none" spc="0" normalizeH="0" baseline="-2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C</a:t>
            </a:r>
          </a:p>
        </p:txBody>
      </p:sp>
      <p:sp>
        <p:nvSpPr>
          <p:cNvPr id="8205" name="Text Box 60"/>
          <p:cNvSpPr txBox="1">
            <a:spLocks noChangeArrowheads="1"/>
          </p:cNvSpPr>
          <p:nvPr/>
        </p:nvSpPr>
        <p:spPr bwMode="auto">
          <a:xfrm>
            <a:off x="757238" y="4092575"/>
            <a:ext cx="4889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E</a:t>
            </a:r>
            <a:r>
              <a:rPr kumimoji="1" lang="en-US" altLang="ja-JP" sz="1400" b="1" i="1" u="none" strike="noStrike" kern="1200" cap="none" spc="0" normalizeH="0" baseline="-2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</a:p>
        </p:txBody>
      </p:sp>
      <p:sp>
        <p:nvSpPr>
          <p:cNvPr id="8206" name="Text Box 61"/>
          <p:cNvSpPr txBox="1">
            <a:spLocks noChangeArrowheads="1"/>
          </p:cNvSpPr>
          <p:nvPr/>
        </p:nvSpPr>
        <p:spPr bwMode="auto">
          <a:xfrm>
            <a:off x="757238" y="4579938"/>
            <a:ext cx="431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E</a:t>
            </a:r>
            <a:r>
              <a:rPr kumimoji="1" lang="en-US" altLang="ja-JP" sz="1400" b="1" i="1" u="none" strike="noStrike" kern="1200" cap="none" spc="0" normalizeH="0" baseline="-2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</a:p>
        </p:txBody>
      </p:sp>
      <p:sp>
        <p:nvSpPr>
          <p:cNvPr id="8207" name="Line 69"/>
          <p:cNvSpPr>
            <a:spLocks noChangeShapeType="1"/>
          </p:cNvSpPr>
          <p:nvPr/>
        </p:nvSpPr>
        <p:spPr bwMode="auto">
          <a:xfrm flipV="1">
            <a:off x="3128963" y="2636838"/>
            <a:ext cx="3175" cy="1081087"/>
          </a:xfrm>
          <a:prstGeom prst="line">
            <a:avLst/>
          </a:prstGeom>
          <a:noFill/>
          <a:ln w="19050">
            <a:solidFill>
              <a:srgbClr val="FF0066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208" name="Text Box 70"/>
          <p:cNvSpPr txBox="1">
            <a:spLocks noChangeArrowheads="1"/>
          </p:cNvSpPr>
          <p:nvPr/>
        </p:nvSpPr>
        <p:spPr bwMode="auto">
          <a:xfrm>
            <a:off x="3200400" y="3068638"/>
            <a:ext cx="9382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3.1 eV</a:t>
            </a:r>
          </a:p>
        </p:txBody>
      </p:sp>
      <p:sp>
        <p:nvSpPr>
          <p:cNvPr id="8209" name="Text Box 71"/>
          <p:cNvSpPr txBox="1">
            <a:spLocks noChangeArrowheads="1"/>
          </p:cNvSpPr>
          <p:nvPr/>
        </p:nvSpPr>
        <p:spPr bwMode="auto">
          <a:xfrm>
            <a:off x="3151188" y="5140325"/>
            <a:ext cx="938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4.8 eV</a:t>
            </a:r>
          </a:p>
        </p:txBody>
      </p:sp>
      <p:sp>
        <p:nvSpPr>
          <p:cNvPr id="8210" name="Line 72"/>
          <p:cNvSpPr>
            <a:spLocks noChangeShapeType="1"/>
          </p:cNvSpPr>
          <p:nvPr/>
        </p:nvSpPr>
        <p:spPr bwMode="auto">
          <a:xfrm flipV="1">
            <a:off x="3132138" y="4724400"/>
            <a:ext cx="0" cy="1081088"/>
          </a:xfrm>
          <a:prstGeom prst="line">
            <a:avLst/>
          </a:prstGeom>
          <a:noFill/>
          <a:ln w="19050">
            <a:solidFill>
              <a:srgbClr val="FF0066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211" name="Text Box 73"/>
          <p:cNvSpPr txBox="1">
            <a:spLocks noChangeArrowheads="1"/>
          </p:cNvSpPr>
          <p:nvPr/>
        </p:nvSpPr>
        <p:spPr bwMode="auto">
          <a:xfrm>
            <a:off x="3060700" y="5829300"/>
            <a:ext cx="938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p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-Si</a:t>
            </a:r>
          </a:p>
        </p:txBody>
      </p:sp>
      <p:sp>
        <p:nvSpPr>
          <p:cNvPr id="8212" name="Text Box 74"/>
          <p:cNvSpPr txBox="1">
            <a:spLocks noChangeArrowheads="1"/>
          </p:cNvSpPr>
          <p:nvPr/>
        </p:nvSpPr>
        <p:spPr bwMode="auto">
          <a:xfrm>
            <a:off x="1042988" y="5827713"/>
            <a:ext cx="9382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n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-Si</a:t>
            </a:r>
          </a:p>
        </p:txBody>
      </p:sp>
      <p:sp>
        <p:nvSpPr>
          <p:cNvPr id="8213" name="Text Box 75"/>
          <p:cNvSpPr txBox="1">
            <a:spLocks noChangeArrowheads="1"/>
          </p:cNvSpPr>
          <p:nvPr/>
        </p:nvSpPr>
        <p:spPr bwMode="auto">
          <a:xfrm>
            <a:off x="2120900" y="5827713"/>
            <a:ext cx="7223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Oxide</a:t>
            </a:r>
          </a:p>
        </p:txBody>
      </p:sp>
      <p:sp>
        <p:nvSpPr>
          <p:cNvPr id="8214" name="Line 95"/>
          <p:cNvSpPr>
            <a:spLocks noChangeShapeType="1"/>
          </p:cNvSpPr>
          <p:nvPr/>
        </p:nvSpPr>
        <p:spPr bwMode="auto">
          <a:xfrm flipV="1">
            <a:off x="3995738" y="3732213"/>
            <a:ext cx="0" cy="1008062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215" name="Text Box 96"/>
          <p:cNvSpPr txBox="1">
            <a:spLocks noChangeArrowheads="1"/>
          </p:cNvSpPr>
          <p:nvPr/>
        </p:nvSpPr>
        <p:spPr bwMode="auto">
          <a:xfrm>
            <a:off x="3919538" y="3987800"/>
            <a:ext cx="938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1.1 eV</a:t>
            </a:r>
          </a:p>
        </p:txBody>
      </p:sp>
      <p:sp>
        <p:nvSpPr>
          <p:cNvPr id="8216" name="Rectangle 88"/>
          <p:cNvSpPr>
            <a:spLocks noChangeArrowheads="1"/>
          </p:cNvSpPr>
          <p:nvPr/>
        </p:nvSpPr>
        <p:spPr bwMode="auto">
          <a:xfrm>
            <a:off x="2995613" y="1223963"/>
            <a:ext cx="928687" cy="596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217" name="Rectangle 89"/>
          <p:cNvSpPr>
            <a:spLocks noChangeArrowheads="1"/>
          </p:cNvSpPr>
          <p:nvPr/>
        </p:nvSpPr>
        <p:spPr bwMode="auto">
          <a:xfrm>
            <a:off x="1065213" y="1227138"/>
            <a:ext cx="698500" cy="595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218" name="Rectangle 90"/>
          <p:cNvSpPr>
            <a:spLocks noChangeArrowheads="1"/>
          </p:cNvSpPr>
          <p:nvPr/>
        </p:nvSpPr>
        <p:spPr bwMode="auto">
          <a:xfrm>
            <a:off x="2268538" y="1196975"/>
            <a:ext cx="287337" cy="59531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219" name="Text Box 91"/>
          <p:cNvSpPr txBox="1">
            <a:spLocks noChangeArrowheads="1"/>
          </p:cNvSpPr>
          <p:nvPr/>
        </p:nvSpPr>
        <p:spPr bwMode="auto">
          <a:xfrm>
            <a:off x="2120900" y="1844675"/>
            <a:ext cx="9382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Oxide</a:t>
            </a:r>
          </a:p>
        </p:txBody>
      </p:sp>
      <p:sp>
        <p:nvSpPr>
          <p:cNvPr id="8220" name="Text Box 92"/>
          <p:cNvSpPr txBox="1">
            <a:spLocks noChangeArrowheads="1"/>
          </p:cNvSpPr>
          <p:nvPr/>
        </p:nvSpPr>
        <p:spPr bwMode="auto">
          <a:xfrm>
            <a:off x="3203575" y="1341438"/>
            <a:ext cx="7223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p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-Si</a:t>
            </a:r>
          </a:p>
        </p:txBody>
      </p:sp>
      <p:sp>
        <p:nvSpPr>
          <p:cNvPr id="8221" name="Text Box 101"/>
          <p:cNvSpPr txBox="1">
            <a:spLocks noChangeArrowheads="1"/>
          </p:cNvSpPr>
          <p:nvPr/>
        </p:nvSpPr>
        <p:spPr bwMode="auto">
          <a:xfrm>
            <a:off x="1116013" y="1341438"/>
            <a:ext cx="65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n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-Si</a:t>
            </a:r>
          </a:p>
        </p:txBody>
      </p:sp>
      <p:sp>
        <p:nvSpPr>
          <p:cNvPr id="8235" name="Rectangle 103"/>
          <p:cNvSpPr>
            <a:spLocks noChangeArrowheads="1"/>
          </p:cNvSpPr>
          <p:nvPr/>
        </p:nvSpPr>
        <p:spPr bwMode="auto">
          <a:xfrm>
            <a:off x="2268538" y="2636838"/>
            <a:ext cx="358775" cy="3168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236" name="Line 52"/>
          <p:cNvSpPr>
            <a:spLocks noChangeShapeType="1"/>
          </p:cNvSpPr>
          <p:nvPr/>
        </p:nvSpPr>
        <p:spPr bwMode="auto">
          <a:xfrm>
            <a:off x="2266950" y="5805488"/>
            <a:ext cx="3603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90249" name="Oval 105"/>
          <p:cNvSpPr>
            <a:spLocks noChangeArrowheads="1"/>
          </p:cNvSpPr>
          <p:nvPr/>
        </p:nvSpPr>
        <p:spPr bwMode="auto">
          <a:xfrm rot="1152248">
            <a:off x="6323480" y="2347370"/>
            <a:ext cx="632618" cy="935038"/>
          </a:xfrm>
          <a:prstGeom prst="ellipse">
            <a:avLst/>
          </a:prstGeom>
          <a:noFill/>
          <a:ln w="19050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6" name="テキスト ボックス 29"/>
          <p:cNvSpPr txBox="1"/>
          <p:nvPr/>
        </p:nvSpPr>
        <p:spPr>
          <a:xfrm>
            <a:off x="6289675" y="6270596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5.7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107" name="テキスト ボックス 29"/>
          <p:cNvSpPr txBox="1"/>
          <p:nvPr/>
        </p:nvSpPr>
        <p:spPr>
          <a:xfrm>
            <a:off x="2101182" y="629819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5.6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D6660B9E-5193-05C6-8A74-8C030B88ECD9}"/>
              </a:ext>
            </a:extLst>
          </p:cNvPr>
          <p:cNvGrpSpPr/>
          <p:nvPr/>
        </p:nvGrpSpPr>
        <p:grpSpPr>
          <a:xfrm>
            <a:off x="5364088" y="2433638"/>
            <a:ext cx="3096344" cy="3482976"/>
            <a:chOff x="5364088" y="2433638"/>
            <a:chExt cx="3096344" cy="3482976"/>
          </a:xfrm>
        </p:grpSpPr>
        <p:sp>
          <p:nvSpPr>
            <p:cNvPr id="8238" name="Rectangle 49"/>
            <p:cNvSpPr>
              <a:spLocks noChangeArrowheads="1"/>
            </p:cNvSpPr>
            <p:nvPr/>
          </p:nvSpPr>
          <p:spPr bwMode="auto">
            <a:xfrm>
              <a:off x="8078903" y="3913310"/>
              <a:ext cx="3815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E</a:t>
              </a:r>
              <a:r>
                <a:rPr kumimoji="1" lang="en-US" altLang="ja-JP" sz="18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F</a:t>
              </a:r>
              <a:endParaRPr kumimoji="1" lang="en-US" altLang="ja-JP" sz="16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40" name="Line 51"/>
            <p:cNvSpPr>
              <a:spLocks noChangeShapeType="1"/>
            </p:cNvSpPr>
            <p:nvPr/>
          </p:nvSpPr>
          <p:spPr bwMode="auto">
            <a:xfrm flipV="1">
              <a:off x="7089775" y="4341813"/>
              <a:ext cx="585787" cy="4763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41" name="Freeform 52"/>
            <p:cNvSpPr>
              <a:spLocks noEditPoints="1"/>
            </p:cNvSpPr>
            <p:nvPr/>
          </p:nvSpPr>
          <p:spPr bwMode="auto">
            <a:xfrm>
              <a:off x="5762625" y="4064001"/>
              <a:ext cx="1989137" cy="14288"/>
            </a:xfrm>
            <a:custGeom>
              <a:avLst/>
              <a:gdLst>
                <a:gd name="T0" fmla="*/ 0 w 4475"/>
                <a:gd name="T1" fmla="*/ 0 h 25"/>
                <a:gd name="T2" fmla="*/ 0 w 4475"/>
                <a:gd name="T3" fmla="*/ 0 h 25"/>
                <a:gd name="T4" fmla="*/ 0 w 4475"/>
                <a:gd name="T5" fmla="*/ 0 h 25"/>
                <a:gd name="T6" fmla="*/ 0 w 4475"/>
                <a:gd name="T7" fmla="*/ 0 h 25"/>
                <a:gd name="T8" fmla="*/ 0 w 4475"/>
                <a:gd name="T9" fmla="*/ 0 h 25"/>
                <a:gd name="T10" fmla="*/ 0 w 4475"/>
                <a:gd name="T11" fmla="*/ 0 h 25"/>
                <a:gd name="T12" fmla="*/ 0 w 4475"/>
                <a:gd name="T13" fmla="*/ 0 h 25"/>
                <a:gd name="T14" fmla="*/ 0 w 4475"/>
                <a:gd name="T15" fmla="*/ 0 h 25"/>
                <a:gd name="T16" fmla="*/ 0 w 4475"/>
                <a:gd name="T17" fmla="*/ 0 h 25"/>
                <a:gd name="T18" fmla="*/ 0 w 4475"/>
                <a:gd name="T19" fmla="*/ 0 h 25"/>
                <a:gd name="T20" fmla="*/ 0 w 4475"/>
                <a:gd name="T21" fmla="*/ 0 h 25"/>
                <a:gd name="T22" fmla="*/ 0 w 4475"/>
                <a:gd name="T23" fmla="*/ 0 h 25"/>
                <a:gd name="T24" fmla="*/ 0 w 4475"/>
                <a:gd name="T25" fmla="*/ 0 h 25"/>
                <a:gd name="T26" fmla="*/ 0 w 4475"/>
                <a:gd name="T27" fmla="*/ 0 h 25"/>
                <a:gd name="T28" fmla="*/ 0 w 4475"/>
                <a:gd name="T29" fmla="*/ 0 h 25"/>
                <a:gd name="T30" fmla="*/ 0 w 4475"/>
                <a:gd name="T31" fmla="*/ 0 h 25"/>
                <a:gd name="T32" fmla="*/ 0 w 4475"/>
                <a:gd name="T33" fmla="*/ 0 h 25"/>
                <a:gd name="T34" fmla="*/ 0 w 4475"/>
                <a:gd name="T35" fmla="*/ 0 h 25"/>
                <a:gd name="T36" fmla="*/ 0 w 4475"/>
                <a:gd name="T37" fmla="*/ 0 h 25"/>
                <a:gd name="T38" fmla="*/ 0 w 4475"/>
                <a:gd name="T39" fmla="*/ 0 h 25"/>
                <a:gd name="T40" fmla="*/ 0 w 4475"/>
                <a:gd name="T41" fmla="*/ 0 h 25"/>
                <a:gd name="T42" fmla="*/ 0 w 4475"/>
                <a:gd name="T43" fmla="*/ 0 h 25"/>
                <a:gd name="T44" fmla="*/ 0 w 4475"/>
                <a:gd name="T45" fmla="*/ 0 h 25"/>
                <a:gd name="T46" fmla="*/ 0 w 4475"/>
                <a:gd name="T47" fmla="*/ 0 h 25"/>
                <a:gd name="T48" fmla="*/ 0 w 4475"/>
                <a:gd name="T49" fmla="*/ 0 h 25"/>
                <a:gd name="T50" fmla="*/ 0 w 4475"/>
                <a:gd name="T51" fmla="*/ 0 h 25"/>
                <a:gd name="T52" fmla="*/ 0 w 4475"/>
                <a:gd name="T53" fmla="*/ 0 h 25"/>
                <a:gd name="T54" fmla="*/ 0 w 4475"/>
                <a:gd name="T55" fmla="*/ 0 h 25"/>
                <a:gd name="T56" fmla="*/ 0 w 4475"/>
                <a:gd name="T57" fmla="*/ 0 h 25"/>
                <a:gd name="T58" fmla="*/ 0 w 4475"/>
                <a:gd name="T59" fmla="*/ 0 h 25"/>
                <a:gd name="T60" fmla="*/ 0 w 4475"/>
                <a:gd name="T61" fmla="*/ 0 h 25"/>
                <a:gd name="T62" fmla="*/ 0 w 4475"/>
                <a:gd name="T63" fmla="*/ 0 h 25"/>
                <a:gd name="T64" fmla="*/ 0 w 4475"/>
                <a:gd name="T65" fmla="*/ 0 h 25"/>
                <a:gd name="T66" fmla="*/ 0 w 4475"/>
                <a:gd name="T67" fmla="*/ 0 h 25"/>
                <a:gd name="T68" fmla="*/ 0 w 4475"/>
                <a:gd name="T69" fmla="*/ 0 h 25"/>
                <a:gd name="T70" fmla="*/ 0 w 4475"/>
                <a:gd name="T71" fmla="*/ 0 h 25"/>
                <a:gd name="T72" fmla="*/ 0 w 4475"/>
                <a:gd name="T73" fmla="*/ 0 h 25"/>
                <a:gd name="T74" fmla="*/ 0 w 4475"/>
                <a:gd name="T75" fmla="*/ 0 h 25"/>
                <a:gd name="T76" fmla="*/ 0 w 4475"/>
                <a:gd name="T77" fmla="*/ 0 h 25"/>
                <a:gd name="T78" fmla="*/ 0 w 4475"/>
                <a:gd name="T79" fmla="*/ 0 h 25"/>
                <a:gd name="T80" fmla="*/ 0 w 4475"/>
                <a:gd name="T81" fmla="*/ 0 h 25"/>
                <a:gd name="T82" fmla="*/ 0 w 4475"/>
                <a:gd name="T83" fmla="*/ 0 h 25"/>
                <a:gd name="T84" fmla="*/ 1 w 4475"/>
                <a:gd name="T85" fmla="*/ 0 h 25"/>
                <a:gd name="T86" fmla="*/ 0 w 4475"/>
                <a:gd name="T87" fmla="*/ 0 h 25"/>
                <a:gd name="T88" fmla="*/ 1 w 4475"/>
                <a:gd name="T89" fmla="*/ 0 h 25"/>
                <a:gd name="T90" fmla="*/ 1 w 4475"/>
                <a:gd name="T91" fmla="*/ 0 h 25"/>
                <a:gd name="T92" fmla="*/ 1 w 4475"/>
                <a:gd name="T93" fmla="*/ 0 h 25"/>
                <a:gd name="T94" fmla="*/ 1 w 4475"/>
                <a:gd name="T95" fmla="*/ 0 h 25"/>
                <a:gd name="T96" fmla="*/ 1 w 4475"/>
                <a:gd name="T97" fmla="*/ 0 h 25"/>
                <a:gd name="T98" fmla="*/ 1 w 4475"/>
                <a:gd name="T99" fmla="*/ 0 h 25"/>
                <a:gd name="T100" fmla="*/ 1 w 4475"/>
                <a:gd name="T101" fmla="*/ 0 h 25"/>
                <a:gd name="T102" fmla="*/ 1 w 4475"/>
                <a:gd name="T103" fmla="*/ 0 h 25"/>
                <a:gd name="T104" fmla="*/ 1 w 4475"/>
                <a:gd name="T105" fmla="*/ 0 h 25"/>
                <a:gd name="T106" fmla="*/ 1 w 4475"/>
                <a:gd name="T107" fmla="*/ 0 h 25"/>
                <a:gd name="T108" fmla="*/ 1 w 4475"/>
                <a:gd name="T109" fmla="*/ 0 h 25"/>
                <a:gd name="T110" fmla="*/ 1 w 4475"/>
                <a:gd name="T111" fmla="*/ 0 h 25"/>
                <a:gd name="T112" fmla="*/ 1 w 4475"/>
                <a:gd name="T113" fmla="*/ 0 h 25"/>
                <a:gd name="T114" fmla="*/ 1 w 4475"/>
                <a:gd name="T115" fmla="*/ 0 h 25"/>
                <a:gd name="T116" fmla="*/ 1 w 4475"/>
                <a:gd name="T117" fmla="*/ 0 h 25"/>
                <a:gd name="T118" fmla="*/ 1 w 4475"/>
                <a:gd name="T119" fmla="*/ 0 h 2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475"/>
                <a:gd name="T181" fmla="*/ 0 h 25"/>
                <a:gd name="T182" fmla="*/ 4475 w 4475"/>
                <a:gd name="T183" fmla="*/ 25 h 2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475" h="25">
                  <a:moveTo>
                    <a:pt x="13" y="0"/>
                  </a:moveTo>
                  <a:lnTo>
                    <a:pt x="88" y="0"/>
                  </a:lnTo>
                  <a:cubicBezTo>
                    <a:pt x="95" y="0"/>
                    <a:pt x="100" y="5"/>
                    <a:pt x="100" y="12"/>
                  </a:cubicBezTo>
                  <a:cubicBezTo>
                    <a:pt x="100" y="19"/>
                    <a:pt x="95" y="25"/>
                    <a:pt x="88" y="25"/>
                  </a:cubicBezTo>
                  <a:lnTo>
                    <a:pt x="13" y="25"/>
                  </a:lnTo>
                  <a:cubicBezTo>
                    <a:pt x="6" y="25"/>
                    <a:pt x="0" y="19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lose/>
                  <a:moveTo>
                    <a:pt x="188" y="0"/>
                  </a:moveTo>
                  <a:lnTo>
                    <a:pt x="263" y="0"/>
                  </a:lnTo>
                  <a:cubicBezTo>
                    <a:pt x="270" y="0"/>
                    <a:pt x="275" y="5"/>
                    <a:pt x="275" y="12"/>
                  </a:cubicBezTo>
                  <a:cubicBezTo>
                    <a:pt x="275" y="19"/>
                    <a:pt x="270" y="25"/>
                    <a:pt x="263" y="25"/>
                  </a:cubicBezTo>
                  <a:lnTo>
                    <a:pt x="188" y="25"/>
                  </a:lnTo>
                  <a:cubicBezTo>
                    <a:pt x="181" y="25"/>
                    <a:pt x="175" y="19"/>
                    <a:pt x="175" y="12"/>
                  </a:cubicBezTo>
                  <a:cubicBezTo>
                    <a:pt x="175" y="5"/>
                    <a:pt x="181" y="0"/>
                    <a:pt x="188" y="0"/>
                  </a:cubicBezTo>
                  <a:close/>
                  <a:moveTo>
                    <a:pt x="363" y="0"/>
                  </a:moveTo>
                  <a:lnTo>
                    <a:pt x="438" y="0"/>
                  </a:lnTo>
                  <a:cubicBezTo>
                    <a:pt x="445" y="0"/>
                    <a:pt x="450" y="5"/>
                    <a:pt x="450" y="12"/>
                  </a:cubicBezTo>
                  <a:cubicBezTo>
                    <a:pt x="450" y="19"/>
                    <a:pt x="445" y="25"/>
                    <a:pt x="438" y="25"/>
                  </a:cubicBezTo>
                  <a:lnTo>
                    <a:pt x="363" y="25"/>
                  </a:lnTo>
                  <a:cubicBezTo>
                    <a:pt x="356" y="25"/>
                    <a:pt x="350" y="19"/>
                    <a:pt x="350" y="12"/>
                  </a:cubicBezTo>
                  <a:cubicBezTo>
                    <a:pt x="350" y="5"/>
                    <a:pt x="356" y="0"/>
                    <a:pt x="363" y="0"/>
                  </a:cubicBezTo>
                  <a:close/>
                  <a:moveTo>
                    <a:pt x="538" y="0"/>
                  </a:moveTo>
                  <a:lnTo>
                    <a:pt x="613" y="0"/>
                  </a:lnTo>
                  <a:cubicBezTo>
                    <a:pt x="620" y="0"/>
                    <a:pt x="625" y="5"/>
                    <a:pt x="625" y="12"/>
                  </a:cubicBezTo>
                  <a:cubicBezTo>
                    <a:pt x="625" y="19"/>
                    <a:pt x="620" y="25"/>
                    <a:pt x="613" y="25"/>
                  </a:cubicBezTo>
                  <a:lnTo>
                    <a:pt x="538" y="25"/>
                  </a:lnTo>
                  <a:cubicBezTo>
                    <a:pt x="531" y="25"/>
                    <a:pt x="525" y="19"/>
                    <a:pt x="525" y="12"/>
                  </a:cubicBezTo>
                  <a:cubicBezTo>
                    <a:pt x="525" y="5"/>
                    <a:pt x="531" y="0"/>
                    <a:pt x="538" y="0"/>
                  </a:cubicBezTo>
                  <a:close/>
                  <a:moveTo>
                    <a:pt x="713" y="0"/>
                  </a:moveTo>
                  <a:lnTo>
                    <a:pt x="788" y="0"/>
                  </a:lnTo>
                  <a:cubicBezTo>
                    <a:pt x="795" y="0"/>
                    <a:pt x="800" y="5"/>
                    <a:pt x="800" y="12"/>
                  </a:cubicBezTo>
                  <a:cubicBezTo>
                    <a:pt x="800" y="19"/>
                    <a:pt x="795" y="25"/>
                    <a:pt x="788" y="25"/>
                  </a:cubicBezTo>
                  <a:lnTo>
                    <a:pt x="713" y="25"/>
                  </a:lnTo>
                  <a:cubicBezTo>
                    <a:pt x="706" y="25"/>
                    <a:pt x="700" y="19"/>
                    <a:pt x="700" y="12"/>
                  </a:cubicBezTo>
                  <a:cubicBezTo>
                    <a:pt x="700" y="5"/>
                    <a:pt x="706" y="0"/>
                    <a:pt x="713" y="0"/>
                  </a:cubicBezTo>
                  <a:close/>
                  <a:moveTo>
                    <a:pt x="888" y="0"/>
                  </a:moveTo>
                  <a:lnTo>
                    <a:pt x="963" y="0"/>
                  </a:lnTo>
                  <a:cubicBezTo>
                    <a:pt x="970" y="0"/>
                    <a:pt x="975" y="5"/>
                    <a:pt x="975" y="12"/>
                  </a:cubicBezTo>
                  <a:cubicBezTo>
                    <a:pt x="975" y="19"/>
                    <a:pt x="970" y="25"/>
                    <a:pt x="963" y="25"/>
                  </a:cubicBezTo>
                  <a:lnTo>
                    <a:pt x="888" y="25"/>
                  </a:lnTo>
                  <a:cubicBezTo>
                    <a:pt x="881" y="25"/>
                    <a:pt x="875" y="19"/>
                    <a:pt x="875" y="12"/>
                  </a:cubicBezTo>
                  <a:cubicBezTo>
                    <a:pt x="875" y="5"/>
                    <a:pt x="881" y="0"/>
                    <a:pt x="888" y="0"/>
                  </a:cubicBezTo>
                  <a:close/>
                  <a:moveTo>
                    <a:pt x="1063" y="0"/>
                  </a:moveTo>
                  <a:lnTo>
                    <a:pt x="1138" y="0"/>
                  </a:lnTo>
                  <a:cubicBezTo>
                    <a:pt x="1145" y="0"/>
                    <a:pt x="1150" y="5"/>
                    <a:pt x="1150" y="12"/>
                  </a:cubicBezTo>
                  <a:cubicBezTo>
                    <a:pt x="1150" y="19"/>
                    <a:pt x="1145" y="25"/>
                    <a:pt x="1138" y="25"/>
                  </a:cubicBezTo>
                  <a:lnTo>
                    <a:pt x="1063" y="25"/>
                  </a:lnTo>
                  <a:cubicBezTo>
                    <a:pt x="1056" y="25"/>
                    <a:pt x="1050" y="19"/>
                    <a:pt x="1050" y="12"/>
                  </a:cubicBezTo>
                  <a:cubicBezTo>
                    <a:pt x="1050" y="5"/>
                    <a:pt x="1056" y="0"/>
                    <a:pt x="1063" y="0"/>
                  </a:cubicBezTo>
                  <a:close/>
                  <a:moveTo>
                    <a:pt x="1238" y="0"/>
                  </a:moveTo>
                  <a:lnTo>
                    <a:pt x="1313" y="0"/>
                  </a:lnTo>
                  <a:cubicBezTo>
                    <a:pt x="1320" y="0"/>
                    <a:pt x="1325" y="5"/>
                    <a:pt x="1325" y="12"/>
                  </a:cubicBezTo>
                  <a:cubicBezTo>
                    <a:pt x="1325" y="19"/>
                    <a:pt x="1320" y="25"/>
                    <a:pt x="1313" y="25"/>
                  </a:cubicBezTo>
                  <a:lnTo>
                    <a:pt x="1238" y="25"/>
                  </a:lnTo>
                  <a:cubicBezTo>
                    <a:pt x="1231" y="25"/>
                    <a:pt x="1225" y="19"/>
                    <a:pt x="1225" y="12"/>
                  </a:cubicBezTo>
                  <a:cubicBezTo>
                    <a:pt x="1225" y="5"/>
                    <a:pt x="1231" y="0"/>
                    <a:pt x="1238" y="0"/>
                  </a:cubicBezTo>
                  <a:close/>
                  <a:moveTo>
                    <a:pt x="1413" y="0"/>
                  </a:moveTo>
                  <a:lnTo>
                    <a:pt x="1488" y="0"/>
                  </a:lnTo>
                  <a:cubicBezTo>
                    <a:pt x="1495" y="0"/>
                    <a:pt x="1500" y="5"/>
                    <a:pt x="1500" y="12"/>
                  </a:cubicBezTo>
                  <a:cubicBezTo>
                    <a:pt x="1500" y="19"/>
                    <a:pt x="1495" y="25"/>
                    <a:pt x="1488" y="25"/>
                  </a:cubicBezTo>
                  <a:lnTo>
                    <a:pt x="1413" y="25"/>
                  </a:lnTo>
                  <a:cubicBezTo>
                    <a:pt x="1406" y="25"/>
                    <a:pt x="1400" y="19"/>
                    <a:pt x="1400" y="12"/>
                  </a:cubicBezTo>
                  <a:cubicBezTo>
                    <a:pt x="1400" y="5"/>
                    <a:pt x="1406" y="0"/>
                    <a:pt x="1413" y="0"/>
                  </a:cubicBezTo>
                  <a:close/>
                  <a:moveTo>
                    <a:pt x="1588" y="0"/>
                  </a:moveTo>
                  <a:lnTo>
                    <a:pt x="1663" y="0"/>
                  </a:lnTo>
                  <a:cubicBezTo>
                    <a:pt x="1670" y="0"/>
                    <a:pt x="1675" y="5"/>
                    <a:pt x="1675" y="12"/>
                  </a:cubicBezTo>
                  <a:cubicBezTo>
                    <a:pt x="1675" y="19"/>
                    <a:pt x="1670" y="25"/>
                    <a:pt x="1663" y="25"/>
                  </a:cubicBezTo>
                  <a:lnTo>
                    <a:pt x="1588" y="25"/>
                  </a:lnTo>
                  <a:cubicBezTo>
                    <a:pt x="1581" y="25"/>
                    <a:pt x="1575" y="19"/>
                    <a:pt x="1575" y="12"/>
                  </a:cubicBezTo>
                  <a:cubicBezTo>
                    <a:pt x="1575" y="5"/>
                    <a:pt x="1581" y="0"/>
                    <a:pt x="1588" y="0"/>
                  </a:cubicBezTo>
                  <a:close/>
                  <a:moveTo>
                    <a:pt x="1763" y="0"/>
                  </a:moveTo>
                  <a:lnTo>
                    <a:pt x="1838" y="0"/>
                  </a:lnTo>
                  <a:cubicBezTo>
                    <a:pt x="1845" y="0"/>
                    <a:pt x="1850" y="5"/>
                    <a:pt x="1850" y="12"/>
                  </a:cubicBezTo>
                  <a:cubicBezTo>
                    <a:pt x="1850" y="19"/>
                    <a:pt x="1845" y="25"/>
                    <a:pt x="1838" y="25"/>
                  </a:cubicBezTo>
                  <a:lnTo>
                    <a:pt x="1763" y="25"/>
                  </a:lnTo>
                  <a:cubicBezTo>
                    <a:pt x="1756" y="25"/>
                    <a:pt x="1750" y="19"/>
                    <a:pt x="1750" y="12"/>
                  </a:cubicBezTo>
                  <a:cubicBezTo>
                    <a:pt x="1750" y="5"/>
                    <a:pt x="1756" y="0"/>
                    <a:pt x="1763" y="0"/>
                  </a:cubicBezTo>
                  <a:close/>
                  <a:moveTo>
                    <a:pt x="1938" y="0"/>
                  </a:moveTo>
                  <a:lnTo>
                    <a:pt x="2013" y="0"/>
                  </a:lnTo>
                  <a:cubicBezTo>
                    <a:pt x="2020" y="0"/>
                    <a:pt x="2025" y="5"/>
                    <a:pt x="2025" y="12"/>
                  </a:cubicBezTo>
                  <a:cubicBezTo>
                    <a:pt x="2025" y="19"/>
                    <a:pt x="2020" y="25"/>
                    <a:pt x="2013" y="25"/>
                  </a:cubicBezTo>
                  <a:lnTo>
                    <a:pt x="1938" y="25"/>
                  </a:lnTo>
                  <a:cubicBezTo>
                    <a:pt x="1931" y="25"/>
                    <a:pt x="1925" y="19"/>
                    <a:pt x="1925" y="12"/>
                  </a:cubicBezTo>
                  <a:cubicBezTo>
                    <a:pt x="1925" y="5"/>
                    <a:pt x="1931" y="0"/>
                    <a:pt x="1938" y="0"/>
                  </a:cubicBezTo>
                  <a:close/>
                  <a:moveTo>
                    <a:pt x="2113" y="0"/>
                  </a:moveTo>
                  <a:lnTo>
                    <a:pt x="2188" y="0"/>
                  </a:lnTo>
                  <a:cubicBezTo>
                    <a:pt x="2195" y="0"/>
                    <a:pt x="2200" y="5"/>
                    <a:pt x="2200" y="12"/>
                  </a:cubicBezTo>
                  <a:cubicBezTo>
                    <a:pt x="2200" y="19"/>
                    <a:pt x="2195" y="25"/>
                    <a:pt x="2188" y="25"/>
                  </a:cubicBezTo>
                  <a:lnTo>
                    <a:pt x="2113" y="25"/>
                  </a:lnTo>
                  <a:cubicBezTo>
                    <a:pt x="2106" y="25"/>
                    <a:pt x="2100" y="19"/>
                    <a:pt x="2100" y="12"/>
                  </a:cubicBezTo>
                  <a:cubicBezTo>
                    <a:pt x="2100" y="5"/>
                    <a:pt x="2106" y="0"/>
                    <a:pt x="2113" y="0"/>
                  </a:cubicBezTo>
                  <a:close/>
                  <a:moveTo>
                    <a:pt x="2288" y="0"/>
                  </a:moveTo>
                  <a:lnTo>
                    <a:pt x="2363" y="0"/>
                  </a:lnTo>
                  <a:cubicBezTo>
                    <a:pt x="2370" y="0"/>
                    <a:pt x="2375" y="5"/>
                    <a:pt x="2375" y="12"/>
                  </a:cubicBezTo>
                  <a:cubicBezTo>
                    <a:pt x="2375" y="19"/>
                    <a:pt x="2370" y="25"/>
                    <a:pt x="2363" y="25"/>
                  </a:cubicBezTo>
                  <a:lnTo>
                    <a:pt x="2288" y="25"/>
                  </a:lnTo>
                  <a:cubicBezTo>
                    <a:pt x="2281" y="25"/>
                    <a:pt x="2275" y="19"/>
                    <a:pt x="2275" y="12"/>
                  </a:cubicBezTo>
                  <a:cubicBezTo>
                    <a:pt x="2275" y="5"/>
                    <a:pt x="2281" y="0"/>
                    <a:pt x="2288" y="0"/>
                  </a:cubicBezTo>
                  <a:close/>
                  <a:moveTo>
                    <a:pt x="2463" y="0"/>
                  </a:moveTo>
                  <a:lnTo>
                    <a:pt x="2538" y="0"/>
                  </a:lnTo>
                  <a:cubicBezTo>
                    <a:pt x="2545" y="0"/>
                    <a:pt x="2550" y="5"/>
                    <a:pt x="2550" y="12"/>
                  </a:cubicBezTo>
                  <a:cubicBezTo>
                    <a:pt x="2550" y="19"/>
                    <a:pt x="2545" y="25"/>
                    <a:pt x="2538" y="25"/>
                  </a:cubicBezTo>
                  <a:lnTo>
                    <a:pt x="2463" y="25"/>
                  </a:lnTo>
                  <a:cubicBezTo>
                    <a:pt x="2456" y="25"/>
                    <a:pt x="2450" y="19"/>
                    <a:pt x="2450" y="12"/>
                  </a:cubicBezTo>
                  <a:cubicBezTo>
                    <a:pt x="2450" y="5"/>
                    <a:pt x="2456" y="0"/>
                    <a:pt x="2463" y="0"/>
                  </a:cubicBezTo>
                  <a:close/>
                  <a:moveTo>
                    <a:pt x="2638" y="0"/>
                  </a:moveTo>
                  <a:lnTo>
                    <a:pt x="2713" y="0"/>
                  </a:lnTo>
                  <a:cubicBezTo>
                    <a:pt x="2720" y="0"/>
                    <a:pt x="2725" y="5"/>
                    <a:pt x="2725" y="12"/>
                  </a:cubicBezTo>
                  <a:cubicBezTo>
                    <a:pt x="2725" y="19"/>
                    <a:pt x="2720" y="25"/>
                    <a:pt x="2713" y="25"/>
                  </a:cubicBezTo>
                  <a:lnTo>
                    <a:pt x="2638" y="25"/>
                  </a:lnTo>
                  <a:cubicBezTo>
                    <a:pt x="2631" y="25"/>
                    <a:pt x="2625" y="19"/>
                    <a:pt x="2625" y="12"/>
                  </a:cubicBezTo>
                  <a:cubicBezTo>
                    <a:pt x="2625" y="5"/>
                    <a:pt x="2631" y="0"/>
                    <a:pt x="2638" y="0"/>
                  </a:cubicBezTo>
                  <a:close/>
                  <a:moveTo>
                    <a:pt x="2813" y="0"/>
                  </a:moveTo>
                  <a:lnTo>
                    <a:pt x="2888" y="0"/>
                  </a:lnTo>
                  <a:cubicBezTo>
                    <a:pt x="2895" y="0"/>
                    <a:pt x="2900" y="5"/>
                    <a:pt x="2900" y="12"/>
                  </a:cubicBezTo>
                  <a:cubicBezTo>
                    <a:pt x="2900" y="19"/>
                    <a:pt x="2895" y="25"/>
                    <a:pt x="2888" y="25"/>
                  </a:cubicBezTo>
                  <a:lnTo>
                    <a:pt x="2813" y="25"/>
                  </a:lnTo>
                  <a:cubicBezTo>
                    <a:pt x="2806" y="25"/>
                    <a:pt x="2800" y="19"/>
                    <a:pt x="2800" y="12"/>
                  </a:cubicBezTo>
                  <a:cubicBezTo>
                    <a:pt x="2800" y="5"/>
                    <a:pt x="2806" y="0"/>
                    <a:pt x="2813" y="0"/>
                  </a:cubicBezTo>
                  <a:close/>
                  <a:moveTo>
                    <a:pt x="2988" y="0"/>
                  </a:moveTo>
                  <a:lnTo>
                    <a:pt x="3063" y="0"/>
                  </a:lnTo>
                  <a:cubicBezTo>
                    <a:pt x="3070" y="0"/>
                    <a:pt x="3075" y="5"/>
                    <a:pt x="3075" y="12"/>
                  </a:cubicBezTo>
                  <a:cubicBezTo>
                    <a:pt x="3075" y="19"/>
                    <a:pt x="3070" y="25"/>
                    <a:pt x="3063" y="25"/>
                  </a:cubicBezTo>
                  <a:lnTo>
                    <a:pt x="2988" y="25"/>
                  </a:lnTo>
                  <a:cubicBezTo>
                    <a:pt x="2981" y="25"/>
                    <a:pt x="2975" y="19"/>
                    <a:pt x="2975" y="12"/>
                  </a:cubicBezTo>
                  <a:cubicBezTo>
                    <a:pt x="2975" y="5"/>
                    <a:pt x="2981" y="0"/>
                    <a:pt x="2988" y="0"/>
                  </a:cubicBezTo>
                  <a:close/>
                  <a:moveTo>
                    <a:pt x="3163" y="0"/>
                  </a:moveTo>
                  <a:lnTo>
                    <a:pt x="3238" y="0"/>
                  </a:lnTo>
                  <a:cubicBezTo>
                    <a:pt x="3245" y="0"/>
                    <a:pt x="3250" y="5"/>
                    <a:pt x="3250" y="12"/>
                  </a:cubicBezTo>
                  <a:cubicBezTo>
                    <a:pt x="3250" y="19"/>
                    <a:pt x="3245" y="25"/>
                    <a:pt x="3238" y="25"/>
                  </a:cubicBezTo>
                  <a:lnTo>
                    <a:pt x="3163" y="25"/>
                  </a:lnTo>
                  <a:cubicBezTo>
                    <a:pt x="3156" y="25"/>
                    <a:pt x="3150" y="19"/>
                    <a:pt x="3150" y="12"/>
                  </a:cubicBezTo>
                  <a:cubicBezTo>
                    <a:pt x="3150" y="5"/>
                    <a:pt x="3156" y="0"/>
                    <a:pt x="3163" y="0"/>
                  </a:cubicBezTo>
                  <a:close/>
                  <a:moveTo>
                    <a:pt x="3338" y="0"/>
                  </a:moveTo>
                  <a:lnTo>
                    <a:pt x="3413" y="0"/>
                  </a:lnTo>
                  <a:cubicBezTo>
                    <a:pt x="3420" y="0"/>
                    <a:pt x="3425" y="5"/>
                    <a:pt x="3425" y="12"/>
                  </a:cubicBezTo>
                  <a:cubicBezTo>
                    <a:pt x="3425" y="19"/>
                    <a:pt x="3420" y="25"/>
                    <a:pt x="3413" y="25"/>
                  </a:cubicBezTo>
                  <a:lnTo>
                    <a:pt x="3338" y="25"/>
                  </a:lnTo>
                  <a:cubicBezTo>
                    <a:pt x="3331" y="25"/>
                    <a:pt x="3325" y="19"/>
                    <a:pt x="3325" y="12"/>
                  </a:cubicBezTo>
                  <a:cubicBezTo>
                    <a:pt x="3325" y="5"/>
                    <a:pt x="3331" y="0"/>
                    <a:pt x="3338" y="0"/>
                  </a:cubicBezTo>
                  <a:close/>
                  <a:moveTo>
                    <a:pt x="3513" y="0"/>
                  </a:moveTo>
                  <a:lnTo>
                    <a:pt x="3588" y="0"/>
                  </a:lnTo>
                  <a:cubicBezTo>
                    <a:pt x="3595" y="0"/>
                    <a:pt x="3600" y="5"/>
                    <a:pt x="3600" y="12"/>
                  </a:cubicBezTo>
                  <a:cubicBezTo>
                    <a:pt x="3600" y="19"/>
                    <a:pt x="3595" y="25"/>
                    <a:pt x="3588" y="25"/>
                  </a:cubicBezTo>
                  <a:lnTo>
                    <a:pt x="3513" y="25"/>
                  </a:lnTo>
                  <a:cubicBezTo>
                    <a:pt x="3506" y="25"/>
                    <a:pt x="3500" y="19"/>
                    <a:pt x="3500" y="12"/>
                  </a:cubicBezTo>
                  <a:cubicBezTo>
                    <a:pt x="3500" y="5"/>
                    <a:pt x="3506" y="0"/>
                    <a:pt x="3513" y="0"/>
                  </a:cubicBezTo>
                  <a:close/>
                  <a:moveTo>
                    <a:pt x="3688" y="0"/>
                  </a:moveTo>
                  <a:lnTo>
                    <a:pt x="3763" y="0"/>
                  </a:lnTo>
                  <a:cubicBezTo>
                    <a:pt x="3770" y="0"/>
                    <a:pt x="3775" y="5"/>
                    <a:pt x="3775" y="12"/>
                  </a:cubicBezTo>
                  <a:cubicBezTo>
                    <a:pt x="3775" y="19"/>
                    <a:pt x="3770" y="25"/>
                    <a:pt x="3763" y="25"/>
                  </a:cubicBezTo>
                  <a:lnTo>
                    <a:pt x="3688" y="25"/>
                  </a:lnTo>
                  <a:cubicBezTo>
                    <a:pt x="3681" y="25"/>
                    <a:pt x="3675" y="19"/>
                    <a:pt x="3675" y="12"/>
                  </a:cubicBezTo>
                  <a:cubicBezTo>
                    <a:pt x="3675" y="5"/>
                    <a:pt x="3681" y="0"/>
                    <a:pt x="3688" y="0"/>
                  </a:cubicBezTo>
                  <a:close/>
                  <a:moveTo>
                    <a:pt x="3863" y="0"/>
                  </a:moveTo>
                  <a:lnTo>
                    <a:pt x="3938" y="0"/>
                  </a:lnTo>
                  <a:cubicBezTo>
                    <a:pt x="3945" y="0"/>
                    <a:pt x="3950" y="5"/>
                    <a:pt x="3950" y="12"/>
                  </a:cubicBezTo>
                  <a:cubicBezTo>
                    <a:pt x="3950" y="19"/>
                    <a:pt x="3945" y="25"/>
                    <a:pt x="3938" y="25"/>
                  </a:cubicBezTo>
                  <a:lnTo>
                    <a:pt x="3863" y="25"/>
                  </a:lnTo>
                  <a:cubicBezTo>
                    <a:pt x="3856" y="25"/>
                    <a:pt x="3850" y="19"/>
                    <a:pt x="3850" y="12"/>
                  </a:cubicBezTo>
                  <a:cubicBezTo>
                    <a:pt x="3850" y="5"/>
                    <a:pt x="3856" y="0"/>
                    <a:pt x="3863" y="0"/>
                  </a:cubicBezTo>
                  <a:close/>
                  <a:moveTo>
                    <a:pt x="4038" y="0"/>
                  </a:moveTo>
                  <a:lnTo>
                    <a:pt x="4113" y="0"/>
                  </a:lnTo>
                  <a:cubicBezTo>
                    <a:pt x="4120" y="0"/>
                    <a:pt x="4125" y="5"/>
                    <a:pt x="4125" y="12"/>
                  </a:cubicBezTo>
                  <a:cubicBezTo>
                    <a:pt x="4125" y="19"/>
                    <a:pt x="4120" y="25"/>
                    <a:pt x="4113" y="25"/>
                  </a:cubicBezTo>
                  <a:lnTo>
                    <a:pt x="4038" y="25"/>
                  </a:lnTo>
                  <a:cubicBezTo>
                    <a:pt x="4031" y="25"/>
                    <a:pt x="4025" y="19"/>
                    <a:pt x="4025" y="12"/>
                  </a:cubicBezTo>
                  <a:cubicBezTo>
                    <a:pt x="4025" y="5"/>
                    <a:pt x="4031" y="0"/>
                    <a:pt x="4038" y="0"/>
                  </a:cubicBezTo>
                  <a:close/>
                  <a:moveTo>
                    <a:pt x="4213" y="0"/>
                  </a:moveTo>
                  <a:lnTo>
                    <a:pt x="4288" y="0"/>
                  </a:lnTo>
                  <a:cubicBezTo>
                    <a:pt x="4295" y="0"/>
                    <a:pt x="4300" y="5"/>
                    <a:pt x="4300" y="12"/>
                  </a:cubicBezTo>
                  <a:cubicBezTo>
                    <a:pt x="4300" y="19"/>
                    <a:pt x="4295" y="25"/>
                    <a:pt x="4288" y="25"/>
                  </a:cubicBezTo>
                  <a:lnTo>
                    <a:pt x="4213" y="25"/>
                  </a:lnTo>
                  <a:cubicBezTo>
                    <a:pt x="4206" y="25"/>
                    <a:pt x="4200" y="19"/>
                    <a:pt x="4200" y="12"/>
                  </a:cubicBezTo>
                  <a:cubicBezTo>
                    <a:pt x="4200" y="5"/>
                    <a:pt x="4206" y="0"/>
                    <a:pt x="4213" y="0"/>
                  </a:cubicBezTo>
                  <a:close/>
                  <a:moveTo>
                    <a:pt x="4388" y="0"/>
                  </a:moveTo>
                  <a:lnTo>
                    <a:pt x="4463" y="0"/>
                  </a:lnTo>
                  <a:cubicBezTo>
                    <a:pt x="4470" y="0"/>
                    <a:pt x="4475" y="5"/>
                    <a:pt x="4475" y="12"/>
                  </a:cubicBezTo>
                  <a:cubicBezTo>
                    <a:pt x="4475" y="19"/>
                    <a:pt x="4470" y="25"/>
                    <a:pt x="4463" y="25"/>
                  </a:cubicBezTo>
                  <a:lnTo>
                    <a:pt x="4388" y="25"/>
                  </a:lnTo>
                  <a:cubicBezTo>
                    <a:pt x="4381" y="25"/>
                    <a:pt x="4375" y="19"/>
                    <a:pt x="4375" y="12"/>
                  </a:cubicBezTo>
                  <a:cubicBezTo>
                    <a:pt x="4375" y="5"/>
                    <a:pt x="4381" y="0"/>
                    <a:pt x="4388" y="0"/>
                  </a:cubicBez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42" name="Freeform 53"/>
            <p:cNvSpPr>
              <a:spLocks/>
            </p:cNvSpPr>
            <p:nvPr/>
          </p:nvSpPr>
          <p:spPr bwMode="auto">
            <a:xfrm>
              <a:off x="6740525" y="4365626"/>
              <a:ext cx="373062" cy="220663"/>
            </a:xfrm>
            <a:custGeom>
              <a:avLst/>
              <a:gdLst>
                <a:gd name="T0" fmla="*/ 235 w 235"/>
                <a:gd name="T1" fmla="*/ 0 h 139"/>
                <a:gd name="T2" fmla="*/ 0 w 235"/>
                <a:gd name="T3" fmla="*/ 139 h 139"/>
                <a:gd name="T4" fmla="*/ 0 60000 65536"/>
                <a:gd name="T5" fmla="*/ 0 60000 65536"/>
                <a:gd name="T6" fmla="*/ 0 w 235"/>
                <a:gd name="T7" fmla="*/ 0 h 139"/>
                <a:gd name="T8" fmla="*/ 235 w 235"/>
                <a:gd name="T9" fmla="*/ 139 h 13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35" h="139">
                  <a:moveTo>
                    <a:pt x="235" y="0"/>
                  </a:moveTo>
                  <a:cubicBezTo>
                    <a:pt x="105" y="0"/>
                    <a:pt x="0" y="62"/>
                    <a:pt x="0" y="139"/>
                  </a:cubicBezTo>
                </a:path>
              </a:pathLst>
            </a:custGeom>
            <a:noFill/>
            <a:ln w="301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43" name="Freeform 54"/>
            <p:cNvSpPr>
              <a:spLocks noEditPoints="1"/>
            </p:cNvSpPr>
            <p:nvPr/>
          </p:nvSpPr>
          <p:spPr bwMode="auto">
            <a:xfrm>
              <a:off x="7113588" y="3849688"/>
              <a:ext cx="561975" cy="38100"/>
            </a:xfrm>
            <a:custGeom>
              <a:avLst/>
              <a:gdLst>
                <a:gd name="T0" fmla="*/ 0 w 354"/>
                <a:gd name="T1" fmla="*/ 2 h 24"/>
                <a:gd name="T2" fmla="*/ 74 w 354"/>
                <a:gd name="T3" fmla="*/ 1 h 24"/>
                <a:gd name="T4" fmla="*/ 74 w 354"/>
                <a:gd name="T5" fmla="*/ 24 h 24"/>
                <a:gd name="T6" fmla="*/ 0 w 354"/>
                <a:gd name="T7" fmla="*/ 24 h 24"/>
                <a:gd name="T8" fmla="*/ 0 w 354"/>
                <a:gd name="T9" fmla="*/ 2 h 24"/>
                <a:gd name="T10" fmla="*/ 130 w 354"/>
                <a:gd name="T11" fmla="*/ 1 h 24"/>
                <a:gd name="T12" fmla="*/ 149 w 354"/>
                <a:gd name="T13" fmla="*/ 1 h 24"/>
                <a:gd name="T14" fmla="*/ 149 w 354"/>
                <a:gd name="T15" fmla="*/ 24 h 24"/>
                <a:gd name="T16" fmla="*/ 130 w 354"/>
                <a:gd name="T17" fmla="*/ 24 h 24"/>
                <a:gd name="T18" fmla="*/ 130 w 354"/>
                <a:gd name="T19" fmla="*/ 1 h 24"/>
                <a:gd name="T20" fmla="*/ 205 w 354"/>
                <a:gd name="T21" fmla="*/ 1 h 24"/>
                <a:gd name="T22" fmla="*/ 280 w 354"/>
                <a:gd name="T23" fmla="*/ 1 h 24"/>
                <a:gd name="T24" fmla="*/ 280 w 354"/>
                <a:gd name="T25" fmla="*/ 23 h 24"/>
                <a:gd name="T26" fmla="*/ 205 w 354"/>
                <a:gd name="T27" fmla="*/ 23 h 24"/>
                <a:gd name="T28" fmla="*/ 205 w 354"/>
                <a:gd name="T29" fmla="*/ 1 h 24"/>
                <a:gd name="T30" fmla="*/ 336 w 354"/>
                <a:gd name="T31" fmla="*/ 0 h 24"/>
                <a:gd name="T32" fmla="*/ 354 w 354"/>
                <a:gd name="T33" fmla="*/ 0 h 24"/>
                <a:gd name="T34" fmla="*/ 354 w 354"/>
                <a:gd name="T35" fmla="*/ 23 h 24"/>
                <a:gd name="T36" fmla="*/ 336 w 354"/>
                <a:gd name="T37" fmla="*/ 23 h 24"/>
                <a:gd name="T38" fmla="*/ 336 w 354"/>
                <a:gd name="T39" fmla="*/ 0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54"/>
                <a:gd name="T61" fmla="*/ 0 h 24"/>
                <a:gd name="T62" fmla="*/ 354 w 354"/>
                <a:gd name="T63" fmla="*/ 24 h 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54" h="24">
                  <a:moveTo>
                    <a:pt x="0" y="2"/>
                  </a:moveTo>
                  <a:lnTo>
                    <a:pt x="74" y="1"/>
                  </a:lnTo>
                  <a:lnTo>
                    <a:pt x="74" y="24"/>
                  </a:lnTo>
                  <a:lnTo>
                    <a:pt x="0" y="24"/>
                  </a:lnTo>
                  <a:lnTo>
                    <a:pt x="0" y="2"/>
                  </a:lnTo>
                  <a:close/>
                  <a:moveTo>
                    <a:pt x="130" y="1"/>
                  </a:moveTo>
                  <a:lnTo>
                    <a:pt x="149" y="1"/>
                  </a:lnTo>
                  <a:lnTo>
                    <a:pt x="149" y="24"/>
                  </a:lnTo>
                  <a:lnTo>
                    <a:pt x="130" y="24"/>
                  </a:lnTo>
                  <a:lnTo>
                    <a:pt x="130" y="1"/>
                  </a:lnTo>
                  <a:close/>
                  <a:moveTo>
                    <a:pt x="205" y="1"/>
                  </a:moveTo>
                  <a:lnTo>
                    <a:pt x="280" y="1"/>
                  </a:lnTo>
                  <a:lnTo>
                    <a:pt x="280" y="23"/>
                  </a:lnTo>
                  <a:lnTo>
                    <a:pt x="205" y="23"/>
                  </a:lnTo>
                  <a:lnTo>
                    <a:pt x="205" y="1"/>
                  </a:lnTo>
                  <a:close/>
                  <a:moveTo>
                    <a:pt x="336" y="0"/>
                  </a:moveTo>
                  <a:lnTo>
                    <a:pt x="354" y="0"/>
                  </a:lnTo>
                  <a:lnTo>
                    <a:pt x="354" y="23"/>
                  </a:lnTo>
                  <a:lnTo>
                    <a:pt x="336" y="23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44" name="Freeform 55"/>
            <p:cNvSpPr>
              <a:spLocks noEditPoints="1"/>
            </p:cNvSpPr>
            <p:nvPr/>
          </p:nvSpPr>
          <p:spPr bwMode="auto">
            <a:xfrm>
              <a:off x="6735763" y="3852863"/>
              <a:ext cx="292100" cy="239713"/>
            </a:xfrm>
            <a:custGeom>
              <a:avLst/>
              <a:gdLst>
                <a:gd name="T0" fmla="*/ 184 w 184"/>
                <a:gd name="T1" fmla="*/ 22 h 151"/>
                <a:gd name="T2" fmla="*/ 166 w 184"/>
                <a:gd name="T3" fmla="*/ 23 h 151"/>
                <a:gd name="T4" fmla="*/ 150 w 184"/>
                <a:gd name="T5" fmla="*/ 25 h 151"/>
                <a:gd name="T6" fmla="*/ 133 w 184"/>
                <a:gd name="T7" fmla="*/ 28 h 151"/>
                <a:gd name="T8" fmla="*/ 118 w 184"/>
                <a:gd name="T9" fmla="*/ 33 h 151"/>
                <a:gd name="T10" fmla="*/ 113 w 184"/>
                <a:gd name="T11" fmla="*/ 35 h 151"/>
                <a:gd name="T12" fmla="*/ 107 w 184"/>
                <a:gd name="T13" fmla="*/ 13 h 151"/>
                <a:gd name="T14" fmla="*/ 114 w 184"/>
                <a:gd name="T15" fmla="*/ 11 h 151"/>
                <a:gd name="T16" fmla="*/ 130 w 184"/>
                <a:gd name="T17" fmla="*/ 6 h 151"/>
                <a:gd name="T18" fmla="*/ 148 w 184"/>
                <a:gd name="T19" fmla="*/ 2 h 151"/>
                <a:gd name="T20" fmla="*/ 166 w 184"/>
                <a:gd name="T21" fmla="*/ 0 h 151"/>
                <a:gd name="T22" fmla="*/ 184 w 184"/>
                <a:gd name="T23" fmla="*/ 0 h 151"/>
                <a:gd name="T24" fmla="*/ 184 w 184"/>
                <a:gd name="T25" fmla="*/ 22 h 151"/>
                <a:gd name="T26" fmla="*/ 65 w 184"/>
                <a:gd name="T27" fmla="*/ 62 h 151"/>
                <a:gd name="T28" fmla="*/ 54 w 184"/>
                <a:gd name="T29" fmla="*/ 71 h 151"/>
                <a:gd name="T30" fmla="*/ 51 w 184"/>
                <a:gd name="T31" fmla="*/ 75 h 151"/>
                <a:gd name="T32" fmla="*/ 39 w 184"/>
                <a:gd name="T33" fmla="*/ 57 h 151"/>
                <a:gd name="T34" fmla="*/ 43 w 184"/>
                <a:gd name="T35" fmla="*/ 53 h 151"/>
                <a:gd name="T36" fmla="*/ 54 w 184"/>
                <a:gd name="T37" fmla="*/ 43 h 151"/>
                <a:gd name="T38" fmla="*/ 65 w 184"/>
                <a:gd name="T39" fmla="*/ 62 h 151"/>
                <a:gd name="T40" fmla="*/ 22 w 184"/>
                <a:gd name="T41" fmla="*/ 125 h 151"/>
                <a:gd name="T42" fmla="*/ 21 w 184"/>
                <a:gd name="T43" fmla="*/ 126 h 151"/>
                <a:gd name="T44" fmla="*/ 20 w 184"/>
                <a:gd name="T45" fmla="*/ 132 h 151"/>
                <a:gd name="T46" fmla="*/ 19 w 184"/>
                <a:gd name="T47" fmla="*/ 138 h 151"/>
                <a:gd name="T48" fmla="*/ 18 w 184"/>
                <a:gd name="T49" fmla="*/ 145 h 151"/>
                <a:gd name="T50" fmla="*/ 18 w 184"/>
                <a:gd name="T51" fmla="*/ 151 h 151"/>
                <a:gd name="T52" fmla="*/ 0 w 184"/>
                <a:gd name="T53" fmla="*/ 150 h 151"/>
                <a:gd name="T54" fmla="*/ 0 w 184"/>
                <a:gd name="T55" fmla="*/ 142 h 151"/>
                <a:gd name="T56" fmla="*/ 1 w 184"/>
                <a:gd name="T57" fmla="*/ 134 h 151"/>
                <a:gd name="T58" fmla="*/ 2 w 184"/>
                <a:gd name="T59" fmla="*/ 126 h 151"/>
                <a:gd name="T60" fmla="*/ 4 w 184"/>
                <a:gd name="T61" fmla="*/ 118 h 151"/>
                <a:gd name="T62" fmla="*/ 4 w 184"/>
                <a:gd name="T63" fmla="*/ 117 h 151"/>
                <a:gd name="T64" fmla="*/ 22 w 184"/>
                <a:gd name="T65" fmla="*/ 125 h 15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4"/>
                <a:gd name="T100" fmla="*/ 0 h 151"/>
                <a:gd name="T101" fmla="*/ 184 w 184"/>
                <a:gd name="T102" fmla="*/ 151 h 15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4" h="151">
                  <a:moveTo>
                    <a:pt x="184" y="22"/>
                  </a:moveTo>
                  <a:lnTo>
                    <a:pt x="166" y="23"/>
                  </a:lnTo>
                  <a:lnTo>
                    <a:pt x="150" y="25"/>
                  </a:lnTo>
                  <a:lnTo>
                    <a:pt x="133" y="28"/>
                  </a:lnTo>
                  <a:lnTo>
                    <a:pt x="118" y="33"/>
                  </a:lnTo>
                  <a:lnTo>
                    <a:pt x="113" y="35"/>
                  </a:lnTo>
                  <a:lnTo>
                    <a:pt x="107" y="13"/>
                  </a:lnTo>
                  <a:lnTo>
                    <a:pt x="114" y="11"/>
                  </a:lnTo>
                  <a:lnTo>
                    <a:pt x="130" y="6"/>
                  </a:lnTo>
                  <a:lnTo>
                    <a:pt x="148" y="2"/>
                  </a:lnTo>
                  <a:lnTo>
                    <a:pt x="166" y="0"/>
                  </a:lnTo>
                  <a:lnTo>
                    <a:pt x="184" y="0"/>
                  </a:lnTo>
                  <a:lnTo>
                    <a:pt x="184" y="22"/>
                  </a:lnTo>
                  <a:close/>
                  <a:moveTo>
                    <a:pt x="65" y="62"/>
                  </a:moveTo>
                  <a:lnTo>
                    <a:pt x="54" y="71"/>
                  </a:lnTo>
                  <a:lnTo>
                    <a:pt x="51" y="75"/>
                  </a:lnTo>
                  <a:lnTo>
                    <a:pt x="39" y="57"/>
                  </a:lnTo>
                  <a:lnTo>
                    <a:pt x="43" y="53"/>
                  </a:lnTo>
                  <a:lnTo>
                    <a:pt x="54" y="43"/>
                  </a:lnTo>
                  <a:lnTo>
                    <a:pt x="65" y="62"/>
                  </a:lnTo>
                  <a:close/>
                  <a:moveTo>
                    <a:pt x="22" y="125"/>
                  </a:moveTo>
                  <a:lnTo>
                    <a:pt x="21" y="126"/>
                  </a:lnTo>
                  <a:lnTo>
                    <a:pt x="20" y="132"/>
                  </a:lnTo>
                  <a:lnTo>
                    <a:pt x="19" y="138"/>
                  </a:lnTo>
                  <a:lnTo>
                    <a:pt x="18" y="145"/>
                  </a:lnTo>
                  <a:lnTo>
                    <a:pt x="18" y="151"/>
                  </a:lnTo>
                  <a:lnTo>
                    <a:pt x="0" y="150"/>
                  </a:lnTo>
                  <a:lnTo>
                    <a:pt x="0" y="142"/>
                  </a:lnTo>
                  <a:lnTo>
                    <a:pt x="1" y="134"/>
                  </a:lnTo>
                  <a:lnTo>
                    <a:pt x="2" y="126"/>
                  </a:lnTo>
                  <a:lnTo>
                    <a:pt x="4" y="118"/>
                  </a:lnTo>
                  <a:lnTo>
                    <a:pt x="4" y="117"/>
                  </a:lnTo>
                  <a:lnTo>
                    <a:pt x="22" y="12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45" name="Line 56"/>
            <p:cNvSpPr>
              <a:spLocks noChangeShapeType="1"/>
            </p:cNvSpPr>
            <p:nvPr/>
          </p:nvSpPr>
          <p:spPr bwMode="auto">
            <a:xfrm flipV="1">
              <a:off x="7080250" y="3448051"/>
              <a:ext cx="585787" cy="3175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46" name="Freeform 57"/>
            <p:cNvSpPr>
              <a:spLocks/>
            </p:cNvSpPr>
            <p:nvPr/>
          </p:nvSpPr>
          <p:spPr bwMode="auto">
            <a:xfrm>
              <a:off x="6740525" y="3460751"/>
              <a:ext cx="373062" cy="219075"/>
            </a:xfrm>
            <a:custGeom>
              <a:avLst/>
              <a:gdLst>
                <a:gd name="T0" fmla="*/ 235 w 235"/>
                <a:gd name="T1" fmla="*/ 0 h 138"/>
                <a:gd name="T2" fmla="*/ 0 w 235"/>
                <a:gd name="T3" fmla="*/ 138 h 138"/>
                <a:gd name="T4" fmla="*/ 0 60000 65536"/>
                <a:gd name="T5" fmla="*/ 0 60000 65536"/>
                <a:gd name="T6" fmla="*/ 0 w 235"/>
                <a:gd name="T7" fmla="*/ 0 h 138"/>
                <a:gd name="T8" fmla="*/ 235 w 235"/>
                <a:gd name="T9" fmla="*/ 138 h 13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35" h="138">
                  <a:moveTo>
                    <a:pt x="235" y="0"/>
                  </a:moveTo>
                  <a:cubicBezTo>
                    <a:pt x="105" y="0"/>
                    <a:pt x="0" y="62"/>
                    <a:pt x="0" y="138"/>
                  </a:cubicBezTo>
                </a:path>
              </a:pathLst>
            </a:custGeom>
            <a:noFill/>
            <a:ln w="301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47" name="Line 58"/>
            <p:cNvSpPr>
              <a:spLocks noChangeShapeType="1"/>
            </p:cNvSpPr>
            <p:nvPr/>
          </p:nvSpPr>
          <p:spPr bwMode="auto">
            <a:xfrm>
              <a:off x="5816600" y="4895851"/>
              <a:ext cx="588962" cy="158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48" name="Freeform 59"/>
            <p:cNvSpPr>
              <a:spLocks noEditPoints="1"/>
            </p:cNvSpPr>
            <p:nvPr/>
          </p:nvSpPr>
          <p:spPr bwMode="auto">
            <a:xfrm>
              <a:off x="5816600" y="4468813"/>
              <a:ext cx="671512" cy="36513"/>
            </a:xfrm>
            <a:custGeom>
              <a:avLst/>
              <a:gdLst>
                <a:gd name="T0" fmla="*/ 0 w 423"/>
                <a:gd name="T1" fmla="*/ 0 h 23"/>
                <a:gd name="T2" fmla="*/ 75 w 423"/>
                <a:gd name="T3" fmla="*/ 0 h 23"/>
                <a:gd name="T4" fmla="*/ 75 w 423"/>
                <a:gd name="T5" fmla="*/ 23 h 23"/>
                <a:gd name="T6" fmla="*/ 0 w 423"/>
                <a:gd name="T7" fmla="*/ 23 h 23"/>
                <a:gd name="T8" fmla="*/ 0 w 423"/>
                <a:gd name="T9" fmla="*/ 0 h 23"/>
                <a:gd name="T10" fmla="*/ 131 w 423"/>
                <a:gd name="T11" fmla="*/ 0 h 23"/>
                <a:gd name="T12" fmla="*/ 149 w 423"/>
                <a:gd name="T13" fmla="*/ 0 h 23"/>
                <a:gd name="T14" fmla="*/ 149 w 423"/>
                <a:gd name="T15" fmla="*/ 23 h 23"/>
                <a:gd name="T16" fmla="*/ 131 w 423"/>
                <a:gd name="T17" fmla="*/ 23 h 23"/>
                <a:gd name="T18" fmla="*/ 131 w 423"/>
                <a:gd name="T19" fmla="*/ 0 h 23"/>
                <a:gd name="T20" fmla="*/ 205 w 423"/>
                <a:gd name="T21" fmla="*/ 0 h 23"/>
                <a:gd name="T22" fmla="*/ 280 w 423"/>
                <a:gd name="T23" fmla="*/ 0 h 23"/>
                <a:gd name="T24" fmla="*/ 280 w 423"/>
                <a:gd name="T25" fmla="*/ 23 h 23"/>
                <a:gd name="T26" fmla="*/ 205 w 423"/>
                <a:gd name="T27" fmla="*/ 23 h 23"/>
                <a:gd name="T28" fmla="*/ 205 w 423"/>
                <a:gd name="T29" fmla="*/ 0 h 23"/>
                <a:gd name="T30" fmla="*/ 336 w 423"/>
                <a:gd name="T31" fmla="*/ 0 h 23"/>
                <a:gd name="T32" fmla="*/ 355 w 423"/>
                <a:gd name="T33" fmla="*/ 0 h 23"/>
                <a:gd name="T34" fmla="*/ 355 w 423"/>
                <a:gd name="T35" fmla="*/ 23 h 23"/>
                <a:gd name="T36" fmla="*/ 336 w 423"/>
                <a:gd name="T37" fmla="*/ 23 h 23"/>
                <a:gd name="T38" fmla="*/ 336 w 423"/>
                <a:gd name="T39" fmla="*/ 0 h 23"/>
                <a:gd name="T40" fmla="*/ 411 w 423"/>
                <a:gd name="T41" fmla="*/ 0 h 23"/>
                <a:gd name="T42" fmla="*/ 423 w 423"/>
                <a:gd name="T43" fmla="*/ 0 h 23"/>
                <a:gd name="T44" fmla="*/ 423 w 423"/>
                <a:gd name="T45" fmla="*/ 23 h 23"/>
                <a:gd name="T46" fmla="*/ 411 w 423"/>
                <a:gd name="T47" fmla="*/ 23 h 23"/>
                <a:gd name="T48" fmla="*/ 411 w 423"/>
                <a:gd name="T49" fmla="*/ 0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23"/>
                <a:gd name="T76" fmla="*/ 0 h 23"/>
                <a:gd name="T77" fmla="*/ 423 w 423"/>
                <a:gd name="T78" fmla="*/ 23 h 2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23" h="23">
                  <a:moveTo>
                    <a:pt x="0" y="0"/>
                  </a:moveTo>
                  <a:lnTo>
                    <a:pt x="75" y="0"/>
                  </a:lnTo>
                  <a:lnTo>
                    <a:pt x="75" y="23"/>
                  </a:lnTo>
                  <a:lnTo>
                    <a:pt x="0" y="23"/>
                  </a:lnTo>
                  <a:lnTo>
                    <a:pt x="0" y="0"/>
                  </a:lnTo>
                  <a:close/>
                  <a:moveTo>
                    <a:pt x="131" y="0"/>
                  </a:moveTo>
                  <a:lnTo>
                    <a:pt x="149" y="0"/>
                  </a:lnTo>
                  <a:lnTo>
                    <a:pt x="149" y="23"/>
                  </a:lnTo>
                  <a:lnTo>
                    <a:pt x="131" y="23"/>
                  </a:lnTo>
                  <a:lnTo>
                    <a:pt x="131" y="0"/>
                  </a:lnTo>
                  <a:close/>
                  <a:moveTo>
                    <a:pt x="205" y="0"/>
                  </a:moveTo>
                  <a:lnTo>
                    <a:pt x="280" y="0"/>
                  </a:lnTo>
                  <a:lnTo>
                    <a:pt x="280" y="23"/>
                  </a:lnTo>
                  <a:lnTo>
                    <a:pt x="205" y="23"/>
                  </a:lnTo>
                  <a:lnTo>
                    <a:pt x="205" y="0"/>
                  </a:lnTo>
                  <a:close/>
                  <a:moveTo>
                    <a:pt x="336" y="0"/>
                  </a:moveTo>
                  <a:lnTo>
                    <a:pt x="355" y="0"/>
                  </a:lnTo>
                  <a:lnTo>
                    <a:pt x="355" y="23"/>
                  </a:lnTo>
                  <a:lnTo>
                    <a:pt x="336" y="23"/>
                  </a:lnTo>
                  <a:lnTo>
                    <a:pt x="336" y="0"/>
                  </a:lnTo>
                  <a:close/>
                  <a:moveTo>
                    <a:pt x="411" y="0"/>
                  </a:moveTo>
                  <a:lnTo>
                    <a:pt x="423" y="0"/>
                  </a:lnTo>
                  <a:lnTo>
                    <a:pt x="423" y="23"/>
                  </a:lnTo>
                  <a:lnTo>
                    <a:pt x="411" y="23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49" name="Line 60"/>
            <p:cNvSpPr>
              <a:spLocks noChangeShapeType="1"/>
            </p:cNvSpPr>
            <p:nvPr/>
          </p:nvSpPr>
          <p:spPr bwMode="auto">
            <a:xfrm>
              <a:off x="5816600" y="3973513"/>
              <a:ext cx="627062" cy="158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50" name="Line 61"/>
            <p:cNvSpPr>
              <a:spLocks noChangeShapeType="1"/>
            </p:cNvSpPr>
            <p:nvPr/>
          </p:nvSpPr>
          <p:spPr bwMode="auto">
            <a:xfrm>
              <a:off x="6488113" y="3149601"/>
              <a:ext cx="1587" cy="276701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51" name="Line 62"/>
            <p:cNvSpPr>
              <a:spLocks noChangeShapeType="1"/>
            </p:cNvSpPr>
            <p:nvPr/>
          </p:nvSpPr>
          <p:spPr bwMode="auto">
            <a:xfrm>
              <a:off x="6740525" y="2433638"/>
              <a:ext cx="1587" cy="276701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52" name="Line 63"/>
            <p:cNvSpPr>
              <a:spLocks noChangeShapeType="1"/>
            </p:cNvSpPr>
            <p:nvPr/>
          </p:nvSpPr>
          <p:spPr bwMode="auto">
            <a:xfrm flipV="1">
              <a:off x="6488113" y="2433638"/>
              <a:ext cx="252412" cy="7159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53" name="Line 64"/>
            <p:cNvSpPr>
              <a:spLocks noChangeShapeType="1"/>
            </p:cNvSpPr>
            <p:nvPr/>
          </p:nvSpPr>
          <p:spPr bwMode="auto">
            <a:xfrm flipV="1">
              <a:off x="6488113" y="5200651"/>
              <a:ext cx="252412" cy="71596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54" name="Freeform 65"/>
            <p:cNvSpPr>
              <a:spLocks/>
            </p:cNvSpPr>
            <p:nvPr/>
          </p:nvSpPr>
          <p:spPr bwMode="auto">
            <a:xfrm>
              <a:off x="6403975" y="4791076"/>
              <a:ext cx="84137" cy="104775"/>
            </a:xfrm>
            <a:custGeom>
              <a:avLst/>
              <a:gdLst>
                <a:gd name="T0" fmla="*/ 0 w 53"/>
                <a:gd name="T1" fmla="*/ 66 h 66"/>
                <a:gd name="T2" fmla="*/ 53 w 53"/>
                <a:gd name="T3" fmla="*/ 0 h 66"/>
                <a:gd name="T4" fmla="*/ 0 60000 65536"/>
                <a:gd name="T5" fmla="*/ 0 60000 65536"/>
                <a:gd name="T6" fmla="*/ 0 w 53"/>
                <a:gd name="T7" fmla="*/ 0 h 66"/>
                <a:gd name="T8" fmla="*/ 53 w 53"/>
                <a:gd name="T9" fmla="*/ 66 h 6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3" h="66">
                  <a:moveTo>
                    <a:pt x="0" y="66"/>
                  </a:moveTo>
                  <a:cubicBezTo>
                    <a:pt x="29" y="66"/>
                    <a:pt x="53" y="37"/>
                    <a:pt x="53" y="0"/>
                  </a:cubicBezTo>
                </a:path>
              </a:pathLst>
            </a:custGeom>
            <a:noFill/>
            <a:ln w="301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55" name="Freeform 66"/>
            <p:cNvSpPr>
              <a:spLocks/>
            </p:cNvSpPr>
            <p:nvPr/>
          </p:nvSpPr>
          <p:spPr bwMode="auto">
            <a:xfrm>
              <a:off x="6403975" y="3867151"/>
              <a:ext cx="84137" cy="104775"/>
            </a:xfrm>
            <a:custGeom>
              <a:avLst/>
              <a:gdLst>
                <a:gd name="T0" fmla="*/ 0 w 53"/>
                <a:gd name="T1" fmla="*/ 66 h 66"/>
                <a:gd name="T2" fmla="*/ 53 w 53"/>
                <a:gd name="T3" fmla="*/ 0 h 66"/>
                <a:gd name="T4" fmla="*/ 0 60000 65536"/>
                <a:gd name="T5" fmla="*/ 0 60000 65536"/>
                <a:gd name="T6" fmla="*/ 0 w 53"/>
                <a:gd name="T7" fmla="*/ 0 h 66"/>
                <a:gd name="T8" fmla="*/ 53 w 53"/>
                <a:gd name="T9" fmla="*/ 66 h 6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3" h="66">
                  <a:moveTo>
                    <a:pt x="0" y="66"/>
                  </a:moveTo>
                  <a:cubicBezTo>
                    <a:pt x="29" y="66"/>
                    <a:pt x="53" y="37"/>
                    <a:pt x="53" y="0"/>
                  </a:cubicBezTo>
                </a:path>
              </a:pathLst>
            </a:custGeom>
            <a:noFill/>
            <a:ln w="301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57" name="Rectangle 82"/>
            <p:cNvSpPr>
              <a:spLocks noChangeArrowheads="1"/>
            </p:cNvSpPr>
            <p:nvPr/>
          </p:nvSpPr>
          <p:spPr bwMode="auto">
            <a:xfrm>
              <a:off x="7724775" y="3108326"/>
              <a:ext cx="26449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E</a:t>
              </a:r>
              <a:r>
                <a:rPr kumimoji="1" lang="en-US" altLang="ja-JP" sz="18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C</a:t>
              </a:r>
              <a:endParaRPr kumimoji="1" lang="en-US" altLang="ja-JP" sz="16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59" name="Rectangle 84"/>
            <p:cNvSpPr>
              <a:spLocks noChangeArrowheads="1"/>
            </p:cNvSpPr>
            <p:nvPr/>
          </p:nvSpPr>
          <p:spPr bwMode="auto">
            <a:xfrm>
              <a:off x="7808052" y="3645024"/>
              <a:ext cx="4363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E</a:t>
              </a:r>
              <a:r>
                <a:rPr kumimoji="1" lang="en-US" altLang="ja-JP" sz="18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i</a:t>
              </a:r>
              <a:r>
                <a:rPr kumimoji="1" lang="en-US" altLang="ja-JP" sz="18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 </a:t>
              </a:r>
              <a:endParaRPr kumimoji="1" lang="en-US" altLang="ja-JP" sz="16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61" name="Rectangle 86"/>
            <p:cNvSpPr>
              <a:spLocks noChangeArrowheads="1"/>
            </p:cNvSpPr>
            <p:nvPr/>
          </p:nvSpPr>
          <p:spPr bwMode="auto">
            <a:xfrm flipH="1">
              <a:off x="7740970" y="4420343"/>
              <a:ext cx="43143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E</a:t>
              </a:r>
              <a:r>
                <a:rPr kumimoji="1" lang="en-US" altLang="ja-JP" sz="18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V</a:t>
              </a:r>
              <a:endParaRPr kumimoji="1" lang="en-US" altLang="ja-JP" sz="16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3" name="Line 26">
              <a:extLst>
                <a:ext uri="{FF2B5EF4-FFF2-40B4-BE49-F238E27FC236}">
                  <a16:creationId xmlns:a16="http://schemas.microsoft.com/office/drawing/2014/main" id="{68AA976F-6B55-F137-3B45-21C8BB3A8E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21593" y="4077072"/>
              <a:ext cx="0" cy="2097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4" name="Rectangle 34" descr="右下がり対角線">
              <a:extLst>
                <a:ext uri="{FF2B5EF4-FFF2-40B4-BE49-F238E27FC236}">
                  <a16:creationId xmlns:a16="http://schemas.microsoft.com/office/drawing/2014/main" id="{ABA82B70-6312-FB2E-AB4B-960A6CEE7FF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364088" y="4286838"/>
              <a:ext cx="303215" cy="120433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5" name="Line 35">
              <a:extLst>
                <a:ext uri="{FF2B5EF4-FFF2-40B4-BE49-F238E27FC236}">
                  <a16:creationId xmlns:a16="http://schemas.microsoft.com/office/drawing/2014/main" id="{9795703C-BCCB-5FBE-509F-E05D179A65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364088" y="4286838"/>
              <a:ext cx="3032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6" name="Line 94">
              <a:extLst>
                <a:ext uri="{FF2B5EF4-FFF2-40B4-BE49-F238E27FC236}">
                  <a16:creationId xmlns:a16="http://schemas.microsoft.com/office/drawing/2014/main" id="{F08E2CAF-18F5-9198-FA89-7EEA1FF0C8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11458" y="4077071"/>
              <a:ext cx="2098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8" name="Line 94">
              <a:extLst>
                <a:ext uri="{FF2B5EF4-FFF2-40B4-BE49-F238E27FC236}">
                  <a16:creationId xmlns:a16="http://schemas.microsoft.com/office/drawing/2014/main" id="{A87D3F33-6510-F2DD-5561-54D4D135BE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40352" y="4077072"/>
              <a:ext cx="194966" cy="50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9" name="Line 26">
              <a:extLst>
                <a:ext uri="{FF2B5EF4-FFF2-40B4-BE49-F238E27FC236}">
                  <a16:creationId xmlns:a16="http://schemas.microsoft.com/office/drawing/2014/main" id="{FD06E071-FA6E-C344-1A2E-7BD069DC69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35318" y="4080029"/>
              <a:ext cx="0" cy="2097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0" name="Rectangle 34" descr="右下がり対角線">
              <a:extLst>
                <a:ext uri="{FF2B5EF4-FFF2-40B4-BE49-F238E27FC236}">
                  <a16:creationId xmlns:a16="http://schemas.microsoft.com/office/drawing/2014/main" id="{69C90A57-5E57-9FD2-3193-E0B5DEF54F2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777813" y="4289795"/>
              <a:ext cx="303215" cy="120433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1" name="Line 35">
              <a:extLst>
                <a:ext uri="{FF2B5EF4-FFF2-40B4-BE49-F238E27FC236}">
                  <a16:creationId xmlns:a16="http://schemas.microsoft.com/office/drawing/2014/main" id="{6C92337B-5D24-1BF6-71A1-BF785D4B80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777813" y="4289795"/>
              <a:ext cx="3032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155CC7DF-C53E-107C-2EB3-3A7762CE0FC1}"/>
              </a:ext>
            </a:extLst>
          </p:cNvPr>
          <p:cNvGrpSpPr/>
          <p:nvPr/>
        </p:nvGrpSpPr>
        <p:grpSpPr>
          <a:xfrm>
            <a:off x="4916857" y="1268413"/>
            <a:ext cx="3630766" cy="1008062"/>
            <a:chOff x="4916857" y="1268413"/>
            <a:chExt cx="3630766" cy="1008062"/>
          </a:xfrm>
        </p:grpSpPr>
        <p:sp>
          <p:nvSpPr>
            <p:cNvPr id="8225" name="Text Box 91"/>
            <p:cNvSpPr txBox="1">
              <a:spLocks noChangeArrowheads="1"/>
            </p:cNvSpPr>
            <p:nvPr/>
          </p:nvSpPr>
          <p:spPr bwMode="auto">
            <a:xfrm>
              <a:off x="6289675" y="1971675"/>
              <a:ext cx="90646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Oxide</a:t>
              </a:r>
            </a:p>
          </p:txBody>
        </p:sp>
        <p:sp>
          <p:nvSpPr>
            <p:cNvPr id="8222" name="Rectangle 90"/>
            <p:cNvSpPr>
              <a:spLocks noChangeArrowheads="1"/>
            </p:cNvSpPr>
            <p:nvPr/>
          </p:nvSpPr>
          <p:spPr bwMode="auto">
            <a:xfrm>
              <a:off x="6443663" y="1268413"/>
              <a:ext cx="293687" cy="6477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23" name="Rectangle 88"/>
            <p:cNvSpPr>
              <a:spLocks noChangeArrowheads="1"/>
            </p:cNvSpPr>
            <p:nvPr/>
          </p:nvSpPr>
          <p:spPr bwMode="auto">
            <a:xfrm>
              <a:off x="6737350" y="1268413"/>
              <a:ext cx="1254125" cy="6477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24" name="Rectangle 89"/>
            <p:cNvSpPr>
              <a:spLocks noChangeArrowheads="1"/>
            </p:cNvSpPr>
            <p:nvPr/>
          </p:nvSpPr>
          <p:spPr bwMode="auto">
            <a:xfrm>
              <a:off x="5503863" y="1268413"/>
              <a:ext cx="939800" cy="6477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26" name="Text Box 92"/>
            <p:cNvSpPr txBox="1">
              <a:spLocks noChangeArrowheads="1"/>
            </p:cNvSpPr>
            <p:nvPr/>
          </p:nvSpPr>
          <p:spPr bwMode="auto">
            <a:xfrm>
              <a:off x="6877050" y="1412776"/>
              <a:ext cx="9747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p</a:t>
              </a: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-Si</a:t>
              </a:r>
            </a:p>
          </p:txBody>
        </p:sp>
        <p:sp>
          <p:nvSpPr>
            <p:cNvPr id="8227" name="Text Box 101"/>
            <p:cNvSpPr txBox="1">
              <a:spLocks noChangeArrowheads="1"/>
            </p:cNvSpPr>
            <p:nvPr/>
          </p:nvSpPr>
          <p:spPr bwMode="auto">
            <a:xfrm>
              <a:off x="5580063" y="1412875"/>
              <a:ext cx="87788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n</a:t>
              </a: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-Si</a:t>
              </a:r>
            </a:p>
          </p:txBody>
        </p:sp>
        <p:sp>
          <p:nvSpPr>
            <p:cNvPr id="8228" name="Line 93"/>
            <p:cNvSpPr>
              <a:spLocks noChangeShapeType="1"/>
            </p:cNvSpPr>
            <p:nvPr/>
          </p:nvSpPr>
          <p:spPr bwMode="auto">
            <a:xfrm flipH="1">
              <a:off x="5076055" y="1620834"/>
              <a:ext cx="426220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29" name="Line 94"/>
            <p:cNvSpPr>
              <a:spLocks noChangeShapeType="1"/>
            </p:cNvSpPr>
            <p:nvPr/>
          </p:nvSpPr>
          <p:spPr bwMode="auto">
            <a:xfrm flipV="1">
              <a:off x="7983538" y="1628798"/>
              <a:ext cx="418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3" name="Line 26">
              <a:extLst>
                <a:ext uri="{FF2B5EF4-FFF2-40B4-BE49-F238E27FC236}">
                  <a16:creationId xmlns:a16="http://schemas.microsoft.com/office/drawing/2014/main" id="{58459C06-3FC7-CC0D-6672-43426E347A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01913" y="1628800"/>
              <a:ext cx="0" cy="2097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4" name="Rectangle 34" descr="右下がり対角線">
              <a:extLst>
                <a:ext uri="{FF2B5EF4-FFF2-40B4-BE49-F238E27FC236}">
                  <a16:creationId xmlns:a16="http://schemas.microsoft.com/office/drawing/2014/main" id="{5B5098AA-74D5-1489-E61B-8BEE374DEDF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244408" y="1838566"/>
              <a:ext cx="303215" cy="120433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5" name="Line 35">
              <a:extLst>
                <a:ext uri="{FF2B5EF4-FFF2-40B4-BE49-F238E27FC236}">
                  <a16:creationId xmlns:a16="http://schemas.microsoft.com/office/drawing/2014/main" id="{4585CF8C-CF36-949F-8CE6-4CE58EC80A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244408" y="1838566"/>
              <a:ext cx="3032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6" name="Line 26">
              <a:extLst>
                <a:ext uri="{FF2B5EF4-FFF2-40B4-BE49-F238E27FC236}">
                  <a16:creationId xmlns:a16="http://schemas.microsoft.com/office/drawing/2014/main" id="{0C2CA2EF-DEF5-5689-7415-1FF280A3D5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074362" y="1628801"/>
              <a:ext cx="0" cy="2097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7" name="Rectangle 34" descr="右下がり対角線">
              <a:extLst>
                <a:ext uri="{FF2B5EF4-FFF2-40B4-BE49-F238E27FC236}">
                  <a16:creationId xmlns:a16="http://schemas.microsoft.com/office/drawing/2014/main" id="{93870179-112D-D454-C7FE-6B1E6944430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916857" y="1838567"/>
              <a:ext cx="303215" cy="120433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8" name="Line 35">
              <a:extLst>
                <a:ext uri="{FF2B5EF4-FFF2-40B4-BE49-F238E27FC236}">
                  <a16:creationId xmlns:a16="http://schemas.microsoft.com/office/drawing/2014/main" id="{546E6E48-542F-8B3E-8166-D08AA23F80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16857" y="1838567"/>
              <a:ext cx="3032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E14A36-E1A0-DD5D-B727-B5AEF287771A}"/>
              </a:ext>
            </a:extLst>
          </p:cNvPr>
          <p:cNvSpPr txBox="1"/>
          <p:nvPr/>
        </p:nvSpPr>
        <p:spPr>
          <a:xfrm>
            <a:off x="5415136" y="-27384"/>
            <a:ext cx="3693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249" grpId="0" animBg="1"/>
      <p:bldP spid="10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276005" y="1083791"/>
            <a:ext cx="455612" cy="234880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0" name="Rectangle 6"/>
          <p:cNvSpPr>
            <a:spLocks noGrp="1" noChangeArrowheads="1"/>
          </p:cNvSpPr>
          <p:nvPr>
            <p:ph type="title"/>
          </p:nvPr>
        </p:nvSpPr>
        <p:spPr>
          <a:xfrm>
            <a:off x="251520" y="187871"/>
            <a:ext cx="8383587" cy="504825"/>
          </a:xfrm>
        </p:spPr>
        <p:txBody>
          <a:bodyPr/>
          <a:lstStyle/>
          <a:p>
            <a:pPr eaLnBrk="1" hangingPunct="1"/>
            <a:r>
              <a:rPr lang="ja-JP" altLang="en-US" sz="3200" b="1">
                <a:latin typeface="Times New Roman" pitchFamily="18" charset="0"/>
              </a:rPr>
              <a:t>電荷密度</a:t>
            </a:r>
            <a:r>
              <a:rPr lang="en-US" altLang="ja-JP" sz="3200" b="1" i="1" dirty="0">
                <a:latin typeface="Symbol" pitchFamily="18" charset="2"/>
              </a:rPr>
              <a:t>r</a:t>
            </a:r>
            <a:r>
              <a:rPr lang="ja-JP" altLang="en-US" sz="3200" b="1">
                <a:latin typeface="Times New Roman" pitchFamily="18" charset="0"/>
              </a:rPr>
              <a:t>，電界</a:t>
            </a:r>
            <a:r>
              <a:rPr lang="en-US" altLang="ja-JP" sz="3200" b="1" i="1" dirty="0">
                <a:latin typeface="Times New Roman" pitchFamily="18" charset="0"/>
              </a:rPr>
              <a:t>E</a:t>
            </a:r>
            <a:r>
              <a:rPr lang="ja-JP" altLang="en-US" sz="3200" b="1">
                <a:latin typeface="Times New Roman" pitchFamily="18" charset="0"/>
              </a:rPr>
              <a:t>，電位</a:t>
            </a:r>
            <a:r>
              <a:rPr lang="en-US" altLang="ja-JP" sz="3200" b="1" i="1" dirty="0">
                <a:solidFill>
                  <a:srgbClr val="000000"/>
                </a:solidFill>
                <a:latin typeface="Symbol" pitchFamily="18" charset="2"/>
              </a:rPr>
              <a:t>f</a:t>
            </a:r>
            <a:r>
              <a:rPr lang="en-US" altLang="ja-JP" sz="3200" b="1" dirty="0">
                <a:solidFill>
                  <a:srgbClr val="000000"/>
                </a:solidFill>
                <a:latin typeface="Symbol" pitchFamily="18" charset="2"/>
              </a:rPr>
              <a:t> </a:t>
            </a:r>
            <a:r>
              <a:rPr lang="en-US" altLang="ja-JP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(1/2)</a:t>
            </a:r>
            <a:endParaRPr lang="en-US" altLang="ja-JP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4" name="Text Box 19"/>
          <p:cNvSpPr txBox="1">
            <a:spLocks noChangeArrowheads="1"/>
          </p:cNvSpPr>
          <p:nvPr/>
        </p:nvSpPr>
        <p:spPr bwMode="auto">
          <a:xfrm>
            <a:off x="4428530" y="3518321"/>
            <a:ext cx="1984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x</a:t>
            </a:r>
            <a:r>
              <a:rPr kumimoji="1" lang="en-US" altLang="ja-JP" sz="1800" b="1" i="1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p</a:t>
            </a:r>
          </a:p>
        </p:txBody>
      </p:sp>
      <p:sp>
        <p:nvSpPr>
          <p:cNvPr id="9225" name="Text Box 20"/>
          <p:cNvSpPr txBox="1">
            <a:spLocks noChangeArrowheads="1"/>
          </p:cNvSpPr>
          <p:nvPr/>
        </p:nvSpPr>
        <p:spPr bwMode="auto">
          <a:xfrm>
            <a:off x="3060105" y="3505621"/>
            <a:ext cx="1984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x</a:t>
            </a:r>
            <a:r>
              <a:rPr kumimoji="1" lang="en-US" altLang="ja-JP" sz="18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n</a:t>
            </a:r>
            <a:endParaRPr kumimoji="1" lang="en-US" altLang="ja-JP" sz="18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6" name="Rectangle 89"/>
          <p:cNvSpPr>
            <a:spLocks noChangeArrowheads="1"/>
          </p:cNvSpPr>
          <p:nvPr/>
        </p:nvSpPr>
        <p:spPr bwMode="auto">
          <a:xfrm>
            <a:off x="2306043" y="1071091"/>
            <a:ext cx="3635365" cy="23615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7" name="Text Box 91"/>
          <p:cNvSpPr txBox="1">
            <a:spLocks noChangeArrowheads="1"/>
          </p:cNvSpPr>
          <p:nvPr/>
        </p:nvSpPr>
        <p:spPr bwMode="auto">
          <a:xfrm>
            <a:off x="3245843" y="764704"/>
            <a:ext cx="9064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Oxide</a:t>
            </a:r>
          </a:p>
        </p:txBody>
      </p:sp>
      <p:sp>
        <p:nvSpPr>
          <p:cNvPr id="9228" name="Text Box 101"/>
          <p:cNvSpPr txBox="1">
            <a:spLocks noChangeArrowheads="1"/>
          </p:cNvSpPr>
          <p:nvPr/>
        </p:nvSpPr>
        <p:spPr bwMode="auto">
          <a:xfrm>
            <a:off x="2312585" y="788085"/>
            <a:ext cx="6032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n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-Si</a:t>
            </a:r>
          </a:p>
        </p:txBody>
      </p:sp>
      <p:sp>
        <p:nvSpPr>
          <p:cNvPr id="9231" name="Rectangle 90"/>
          <p:cNvSpPr>
            <a:spLocks noChangeArrowheads="1"/>
          </p:cNvSpPr>
          <p:nvPr/>
        </p:nvSpPr>
        <p:spPr bwMode="auto">
          <a:xfrm>
            <a:off x="2978912" y="1071091"/>
            <a:ext cx="335194" cy="236150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232" name="Rectangle 90"/>
          <p:cNvSpPr>
            <a:spLocks noChangeArrowheads="1"/>
          </p:cNvSpPr>
          <p:nvPr/>
        </p:nvSpPr>
        <p:spPr bwMode="auto">
          <a:xfrm>
            <a:off x="3699759" y="1071091"/>
            <a:ext cx="1889125" cy="236150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233" name="Text Box 92"/>
          <p:cNvSpPr txBox="1">
            <a:spLocks noChangeArrowheads="1"/>
          </p:cNvSpPr>
          <p:nvPr/>
        </p:nvSpPr>
        <p:spPr bwMode="auto">
          <a:xfrm>
            <a:off x="4410834" y="764704"/>
            <a:ext cx="6477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p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-Si</a:t>
            </a:r>
          </a:p>
        </p:txBody>
      </p:sp>
      <p:sp>
        <p:nvSpPr>
          <p:cNvPr id="9235" name="Text Box 52"/>
          <p:cNvSpPr txBox="1">
            <a:spLocks noChangeArrowheads="1"/>
          </p:cNvSpPr>
          <p:nvPr/>
        </p:nvSpPr>
        <p:spPr bwMode="auto">
          <a:xfrm>
            <a:off x="1262193" y="1744661"/>
            <a:ext cx="8651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G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= 0 V</a:t>
            </a:r>
          </a:p>
        </p:txBody>
      </p:sp>
      <p:sp>
        <p:nvSpPr>
          <p:cNvPr id="9237" name="Text Box 69"/>
          <p:cNvSpPr txBox="1">
            <a:spLocks noChangeArrowheads="1"/>
          </p:cNvSpPr>
          <p:nvPr/>
        </p:nvSpPr>
        <p:spPr bwMode="auto">
          <a:xfrm>
            <a:off x="3387130" y="3518321"/>
            <a:ext cx="2180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t</a:t>
            </a:r>
            <a:r>
              <a: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ox</a:t>
            </a:r>
          </a:p>
        </p:txBody>
      </p:sp>
      <p:sp>
        <p:nvSpPr>
          <p:cNvPr id="9238" name="Line 70"/>
          <p:cNvSpPr>
            <a:spLocks noChangeShapeType="1"/>
          </p:cNvSpPr>
          <p:nvPr/>
        </p:nvSpPr>
        <p:spPr bwMode="auto">
          <a:xfrm>
            <a:off x="3691930" y="3504033"/>
            <a:ext cx="1889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39" name="Line 71"/>
          <p:cNvSpPr>
            <a:spLocks noChangeShapeType="1"/>
          </p:cNvSpPr>
          <p:nvPr/>
        </p:nvSpPr>
        <p:spPr bwMode="auto">
          <a:xfrm>
            <a:off x="3331568" y="3504033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40" name="Line 72"/>
          <p:cNvSpPr>
            <a:spLocks noChangeShapeType="1"/>
          </p:cNvSpPr>
          <p:nvPr/>
        </p:nvSpPr>
        <p:spPr bwMode="auto">
          <a:xfrm>
            <a:off x="2978913" y="3502446"/>
            <a:ext cx="352656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aphicFrame>
        <p:nvGraphicFramePr>
          <p:cNvPr id="395426" name="Object 16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772536" y="2522402"/>
          <a:ext cx="1034003" cy="920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2" imgW="457002" imgH="406224" progId="Equation.3">
                  <p:embed/>
                </p:oleObj>
              </mc:Choice>
              <mc:Fallback>
                <p:oleObj name="数式" r:id="rId2" imgW="457002" imgH="406224" progId="Equation.3">
                  <p:embed/>
                  <p:pic>
                    <p:nvPicPr>
                      <p:cNvPr id="395426" name="Object 16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2536" y="2522402"/>
                        <a:ext cx="1034003" cy="9200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" name="テキスト ボックス 29"/>
          <p:cNvSpPr txBox="1"/>
          <p:nvPr/>
        </p:nvSpPr>
        <p:spPr>
          <a:xfrm>
            <a:off x="3882261" y="626925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5.8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7ECCF890-0CA9-F143-A9D0-27C81777C8D7}"/>
                  </a:ext>
                </a:extLst>
              </p:cNvPr>
              <p:cNvSpPr txBox="1"/>
              <p:nvPr/>
            </p:nvSpPr>
            <p:spPr>
              <a:xfrm>
                <a:off x="6782651" y="1525685"/>
                <a:ext cx="1531777" cy="6105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ja-JP" alt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𝜀</m:t>
                        </m:r>
                      </m:e>
                      <m:sub>
                        <m:r>
                          <a:rPr kumimoji="1" lang="en-US" altLang="ja-JP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𝑜𝑥</m:t>
                        </m:r>
                      </m:sub>
                    </m:sSub>
                  </m:oMath>
                </a14:m>
                <a:r>
                  <a:rPr kumimoji="1" lang="en-US" altLang="ja-JP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≈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ja-JP" alt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𝜀</m:t>
                        </m:r>
                      </m:e>
                      <m:sub>
                        <m: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𝑆𝑖</m:t>
                        </m:r>
                      </m:sub>
                    </m:sSub>
                  </m:oMath>
                </a14:m>
                <a:endParaRPr kumimoji="1" lang="ja-JP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7ECCF890-0CA9-F143-A9D0-27C81777C8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2651" y="1525685"/>
                <a:ext cx="1531777" cy="610552"/>
              </a:xfrm>
              <a:prstGeom prst="rect">
                <a:avLst/>
              </a:prstGeom>
              <a:blipFill>
                <a:blip r:embed="rId5"/>
                <a:stretch>
                  <a:fillRect l="-5785" t="-6250" b="-18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2DC92F40-F959-E74A-93C6-07C54649C01C}"/>
              </a:ext>
            </a:extLst>
          </p:cNvPr>
          <p:cNvGrpSpPr/>
          <p:nvPr/>
        </p:nvGrpSpPr>
        <p:grpSpPr>
          <a:xfrm>
            <a:off x="3268308" y="1488702"/>
            <a:ext cx="1811429" cy="1721938"/>
            <a:chOff x="2188188" y="1700808"/>
            <a:chExt cx="1811429" cy="1721938"/>
          </a:xfrm>
        </p:grpSpPr>
        <p:cxnSp>
          <p:nvCxnSpPr>
            <p:cNvPr id="168" name="直線矢印コネクタ 167">
              <a:extLst>
                <a:ext uri="{FF2B5EF4-FFF2-40B4-BE49-F238E27FC236}">
                  <a16:creationId xmlns:a16="http://schemas.microsoft.com/office/drawing/2014/main" id="{5636262B-2A78-3D4C-B188-9922748FFC54}"/>
                </a:ext>
              </a:extLst>
            </p:cNvPr>
            <p:cNvCxnSpPr/>
            <p:nvPr/>
          </p:nvCxnSpPr>
          <p:spPr bwMode="auto">
            <a:xfrm>
              <a:off x="2195736" y="2053983"/>
              <a:ext cx="1803881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9" name="直線矢印コネクタ 168">
              <a:extLst>
                <a:ext uri="{FF2B5EF4-FFF2-40B4-BE49-F238E27FC236}">
                  <a16:creationId xmlns:a16="http://schemas.microsoft.com/office/drawing/2014/main" id="{EBA4593C-0126-2C4F-A3B1-7819D012948A}"/>
                </a:ext>
              </a:extLst>
            </p:cNvPr>
            <p:cNvCxnSpPr/>
            <p:nvPr/>
          </p:nvCxnSpPr>
          <p:spPr bwMode="auto">
            <a:xfrm flipV="1">
              <a:off x="2188188" y="2994794"/>
              <a:ext cx="1122113" cy="4317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0" name="直線矢印コネクタ 169">
              <a:extLst>
                <a:ext uri="{FF2B5EF4-FFF2-40B4-BE49-F238E27FC236}">
                  <a16:creationId xmlns:a16="http://schemas.microsoft.com/office/drawing/2014/main" id="{7C31040A-6855-5D4F-9D17-65236D883496}"/>
                </a:ext>
              </a:extLst>
            </p:cNvPr>
            <p:cNvCxnSpPr/>
            <p:nvPr/>
          </p:nvCxnSpPr>
          <p:spPr bwMode="auto">
            <a:xfrm>
              <a:off x="2195736" y="2564904"/>
              <a:ext cx="64092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2" name="直線矢印コネクタ 171">
              <a:extLst>
                <a:ext uri="{FF2B5EF4-FFF2-40B4-BE49-F238E27FC236}">
                  <a16:creationId xmlns:a16="http://schemas.microsoft.com/office/drawing/2014/main" id="{4934A79E-97BB-C540-B198-B84668E66AF5}"/>
                </a:ext>
              </a:extLst>
            </p:cNvPr>
            <p:cNvCxnSpPr/>
            <p:nvPr/>
          </p:nvCxnSpPr>
          <p:spPr bwMode="auto">
            <a:xfrm flipV="1">
              <a:off x="2195871" y="3418125"/>
              <a:ext cx="1495419" cy="4621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3" name="直線矢印コネクタ 172">
              <a:extLst>
                <a:ext uri="{FF2B5EF4-FFF2-40B4-BE49-F238E27FC236}">
                  <a16:creationId xmlns:a16="http://schemas.microsoft.com/office/drawing/2014/main" id="{9B01CAB3-B8F1-E643-A995-34170DFCB47C}"/>
                </a:ext>
              </a:extLst>
            </p:cNvPr>
            <p:cNvCxnSpPr/>
            <p:nvPr/>
          </p:nvCxnSpPr>
          <p:spPr bwMode="auto">
            <a:xfrm>
              <a:off x="2195885" y="1700808"/>
              <a:ext cx="111441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84" name="Text Box 10">
            <a:extLst>
              <a:ext uri="{FF2B5EF4-FFF2-40B4-BE49-F238E27FC236}">
                <a16:creationId xmlns:a16="http://schemas.microsoft.com/office/drawing/2014/main" id="{225B6CFA-355D-F44B-B899-8BCCDB9AB8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7566" y="1243494"/>
            <a:ext cx="6032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93" name="Text Box 10">
            <a:extLst>
              <a:ext uri="{FF2B5EF4-FFF2-40B4-BE49-F238E27FC236}">
                <a16:creationId xmlns:a16="http://schemas.microsoft.com/office/drawing/2014/main" id="{F2532173-B1E5-4147-8D5C-24BC1990C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920" y="2089008"/>
            <a:ext cx="6032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94" name="Text Box 10">
            <a:extLst>
              <a:ext uri="{FF2B5EF4-FFF2-40B4-BE49-F238E27FC236}">
                <a16:creationId xmlns:a16="http://schemas.microsoft.com/office/drawing/2014/main" id="{EDD7A19A-5A24-194E-A334-F01CE84C9A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4227" y="2982435"/>
            <a:ext cx="6032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97" name="Text Box 11">
            <a:extLst>
              <a:ext uri="{FF2B5EF4-FFF2-40B4-BE49-F238E27FC236}">
                <a16:creationId xmlns:a16="http://schemas.microsoft.com/office/drawing/2014/main" id="{EA6C7A50-5A12-F647-A45E-CB155EB42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2130102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198" name="Text Box 12">
            <a:extLst>
              <a:ext uri="{FF2B5EF4-FFF2-40B4-BE49-F238E27FC236}">
                <a16:creationId xmlns:a16="http://schemas.microsoft.com/office/drawing/2014/main" id="{DC0DE606-B3A1-4E48-A905-20A4945C2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5986" y="2994198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200" name="Text Box 7">
            <a:extLst>
              <a:ext uri="{FF2B5EF4-FFF2-40B4-BE49-F238E27FC236}">
                <a16:creationId xmlns:a16="http://schemas.microsoft.com/office/drawing/2014/main" id="{3FBFF369-541E-6049-B9E3-6D8ACAB08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7509" y="1626046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201" name="Text Box 12">
            <a:extLst>
              <a:ext uri="{FF2B5EF4-FFF2-40B4-BE49-F238E27FC236}">
                <a16:creationId xmlns:a16="http://schemas.microsoft.com/office/drawing/2014/main" id="{BC61E539-D297-5645-B796-C166E548A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8172" y="1274390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202" name="Text Box 10">
            <a:extLst>
              <a:ext uri="{FF2B5EF4-FFF2-40B4-BE49-F238E27FC236}">
                <a16:creationId xmlns:a16="http://schemas.microsoft.com/office/drawing/2014/main" id="{C2702C7F-7CF7-C74D-A0A8-D630B476F0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5208" y="1625850"/>
            <a:ext cx="6032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203" name="Text Box 10">
            <a:extLst>
              <a:ext uri="{FF2B5EF4-FFF2-40B4-BE49-F238E27FC236}">
                <a16:creationId xmlns:a16="http://schemas.microsoft.com/office/drawing/2014/main" id="{78534E50-7D1F-8148-811E-B811457B9C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1817" y="2564318"/>
            <a:ext cx="6032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99" name="Text Box 13">
            <a:extLst>
              <a:ext uri="{FF2B5EF4-FFF2-40B4-BE49-F238E27FC236}">
                <a16:creationId xmlns:a16="http://schemas.microsoft.com/office/drawing/2014/main" id="{80E72C40-1CAF-4549-8BB0-1B26A7A64E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6355" y="2570460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123C048-EBED-C345-9192-1E6D0F1C4EDF}"/>
              </a:ext>
            </a:extLst>
          </p:cNvPr>
          <p:cNvGrpSpPr/>
          <p:nvPr/>
        </p:nvGrpSpPr>
        <p:grpSpPr>
          <a:xfrm>
            <a:off x="3301207" y="1416692"/>
            <a:ext cx="416157" cy="1873315"/>
            <a:chOff x="3301207" y="1416692"/>
            <a:chExt cx="416157" cy="1873315"/>
          </a:xfrm>
        </p:grpSpPr>
        <p:sp>
          <p:nvSpPr>
            <p:cNvPr id="9276" name="Line 134"/>
            <p:cNvSpPr>
              <a:spLocks noChangeShapeType="1"/>
            </p:cNvSpPr>
            <p:nvPr/>
          </p:nvSpPr>
          <p:spPr bwMode="auto">
            <a:xfrm flipV="1">
              <a:off x="3301207" y="1416692"/>
              <a:ext cx="408037" cy="450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12" name="Line 134">
              <a:extLst>
                <a:ext uri="{FF2B5EF4-FFF2-40B4-BE49-F238E27FC236}">
                  <a16:creationId xmlns:a16="http://schemas.microsoft.com/office/drawing/2014/main" id="{7CB35743-BFD7-9443-947C-3038637BD0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8962" y="1558552"/>
              <a:ext cx="400282" cy="2158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13" name="Line 134">
              <a:extLst>
                <a:ext uri="{FF2B5EF4-FFF2-40B4-BE49-F238E27FC236}">
                  <a16:creationId xmlns:a16="http://schemas.microsoft.com/office/drawing/2014/main" id="{7A409406-FBA3-1448-8C1E-ED0D0DAD44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1207" y="1774369"/>
              <a:ext cx="406697" cy="236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14" name="Line 134">
              <a:extLst>
                <a:ext uri="{FF2B5EF4-FFF2-40B4-BE49-F238E27FC236}">
                  <a16:creationId xmlns:a16="http://schemas.microsoft.com/office/drawing/2014/main" id="{434F35F7-515A-564C-A7BA-FC81E3C5E7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8962" y="1920750"/>
              <a:ext cx="400282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15" name="Line 134">
              <a:extLst>
                <a:ext uri="{FF2B5EF4-FFF2-40B4-BE49-F238E27FC236}">
                  <a16:creationId xmlns:a16="http://schemas.microsoft.com/office/drawing/2014/main" id="{93AEC60B-BA8B-3841-AB4B-A119E114B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8962" y="2265819"/>
              <a:ext cx="390797" cy="358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16" name="Line 134">
              <a:extLst>
                <a:ext uri="{FF2B5EF4-FFF2-40B4-BE49-F238E27FC236}">
                  <a16:creationId xmlns:a16="http://schemas.microsoft.com/office/drawing/2014/main" id="{72DD8F12-6C39-1B4D-9522-76E522A269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8962" y="2420303"/>
              <a:ext cx="400282" cy="450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17" name="Line 134">
              <a:extLst>
                <a:ext uri="{FF2B5EF4-FFF2-40B4-BE49-F238E27FC236}">
                  <a16:creationId xmlns:a16="http://schemas.microsoft.com/office/drawing/2014/main" id="{872347C1-5BB4-5347-8C14-3BFF6D5C6A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7082" y="2708920"/>
              <a:ext cx="400282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18" name="Line 134">
              <a:extLst>
                <a:ext uri="{FF2B5EF4-FFF2-40B4-BE49-F238E27FC236}">
                  <a16:creationId xmlns:a16="http://schemas.microsoft.com/office/drawing/2014/main" id="{73ED2A98-D303-D24A-A8C2-C452ECB906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8962" y="2856854"/>
              <a:ext cx="400282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19" name="Line 134">
              <a:extLst>
                <a:ext uri="{FF2B5EF4-FFF2-40B4-BE49-F238E27FC236}">
                  <a16:creationId xmlns:a16="http://schemas.microsoft.com/office/drawing/2014/main" id="{14BF031C-174F-2242-92B3-EFD808E7C5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8962" y="3144886"/>
              <a:ext cx="400282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20" name="Line 134">
              <a:extLst>
                <a:ext uri="{FF2B5EF4-FFF2-40B4-BE49-F238E27FC236}">
                  <a16:creationId xmlns:a16="http://schemas.microsoft.com/office/drawing/2014/main" id="{53E19D73-89B7-4446-A36A-638D93476C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08962" y="3288902"/>
              <a:ext cx="400282" cy="110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3" name="Line 93">
            <a:extLst>
              <a:ext uri="{FF2B5EF4-FFF2-40B4-BE49-F238E27FC236}">
                <a16:creationId xmlns:a16="http://schemas.microsoft.com/office/drawing/2014/main" id="{2A46A7C4-0962-53C1-A925-7AC58183C26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13532" y="2154730"/>
            <a:ext cx="426220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4" name="Line 26">
            <a:extLst>
              <a:ext uri="{FF2B5EF4-FFF2-40B4-BE49-F238E27FC236}">
                <a16:creationId xmlns:a16="http://schemas.microsoft.com/office/drawing/2014/main" id="{B9BA7768-F438-C725-2C0B-D78E11467FA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11839" y="2162697"/>
            <a:ext cx="0" cy="20976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34" descr="右下がり対角線">
            <a:extLst>
              <a:ext uri="{FF2B5EF4-FFF2-40B4-BE49-F238E27FC236}">
                <a16:creationId xmlns:a16="http://schemas.microsoft.com/office/drawing/2014/main" id="{EDC79FBF-72CC-0F6A-085B-42225266FE18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754334" y="2372463"/>
            <a:ext cx="303215" cy="120433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" name="Line 35">
            <a:extLst>
              <a:ext uri="{FF2B5EF4-FFF2-40B4-BE49-F238E27FC236}">
                <a16:creationId xmlns:a16="http://schemas.microsoft.com/office/drawing/2014/main" id="{88AAA1AA-C6E4-3A55-1422-FE0776C4855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4334" y="2372463"/>
            <a:ext cx="30321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" name="Line 94">
            <a:extLst>
              <a:ext uri="{FF2B5EF4-FFF2-40B4-BE49-F238E27FC236}">
                <a16:creationId xmlns:a16="http://schemas.microsoft.com/office/drawing/2014/main" id="{E146D0E9-F9D6-57E2-2D32-B1CC133F170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40152" y="2162695"/>
            <a:ext cx="41837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" name="Line 26">
            <a:extLst>
              <a:ext uri="{FF2B5EF4-FFF2-40B4-BE49-F238E27FC236}">
                <a16:creationId xmlns:a16="http://schemas.microsoft.com/office/drawing/2014/main" id="{300534CD-5501-5182-A94B-582D053DFDF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58527" y="2162697"/>
            <a:ext cx="0" cy="20976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" name="Rectangle 34" descr="右下がり対角線">
            <a:extLst>
              <a:ext uri="{FF2B5EF4-FFF2-40B4-BE49-F238E27FC236}">
                <a16:creationId xmlns:a16="http://schemas.microsoft.com/office/drawing/2014/main" id="{C87A4133-0C14-793F-D908-55083C3F108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201022" y="2372463"/>
            <a:ext cx="303215" cy="120433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2" name="Line 35">
            <a:extLst>
              <a:ext uri="{FF2B5EF4-FFF2-40B4-BE49-F238E27FC236}">
                <a16:creationId xmlns:a16="http://schemas.microsoft.com/office/drawing/2014/main" id="{EB2F149E-B617-EF1B-6D56-D6CCC65BD18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01022" y="2372463"/>
            <a:ext cx="30321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4D9CECBE-DAB7-946A-FD9D-66BE4F9899FF}"/>
              </a:ext>
            </a:extLst>
          </p:cNvPr>
          <p:cNvGrpSpPr/>
          <p:nvPr/>
        </p:nvGrpSpPr>
        <p:grpSpPr>
          <a:xfrm>
            <a:off x="2267744" y="3861048"/>
            <a:ext cx="4011801" cy="2457475"/>
            <a:chOff x="2267744" y="3861048"/>
            <a:chExt cx="4011801" cy="2457475"/>
          </a:xfrm>
        </p:grpSpPr>
        <p:sp>
          <p:nvSpPr>
            <p:cNvPr id="9346" name="Line 42"/>
            <p:cNvSpPr>
              <a:spLocks noChangeShapeType="1"/>
            </p:cNvSpPr>
            <p:nvPr/>
          </p:nvSpPr>
          <p:spPr bwMode="auto">
            <a:xfrm>
              <a:off x="2267744" y="6001022"/>
              <a:ext cx="38877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47" name="Line 43"/>
            <p:cNvSpPr>
              <a:spLocks noChangeShapeType="1"/>
            </p:cNvSpPr>
            <p:nvPr/>
          </p:nvSpPr>
          <p:spPr bwMode="auto">
            <a:xfrm flipV="1">
              <a:off x="3707607" y="4042047"/>
              <a:ext cx="0" cy="19446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48" name="Line 44"/>
            <p:cNvSpPr>
              <a:spLocks noChangeShapeType="1"/>
            </p:cNvSpPr>
            <p:nvPr/>
          </p:nvSpPr>
          <p:spPr bwMode="auto">
            <a:xfrm flipV="1">
              <a:off x="2988469" y="5454922"/>
              <a:ext cx="328613" cy="54610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49" name="Line 45"/>
            <p:cNvSpPr>
              <a:spLocks noChangeShapeType="1"/>
            </p:cNvSpPr>
            <p:nvPr/>
          </p:nvSpPr>
          <p:spPr bwMode="auto">
            <a:xfrm>
              <a:off x="3707607" y="5526360"/>
              <a:ext cx="1944688" cy="474663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50" name="Text Box 46"/>
            <p:cNvSpPr txBox="1">
              <a:spLocks noChangeArrowheads="1"/>
            </p:cNvSpPr>
            <p:nvPr/>
          </p:nvSpPr>
          <p:spPr bwMode="auto">
            <a:xfrm>
              <a:off x="3779912" y="3861048"/>
              <a:ext cx="1524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E</a:t>
              </a:r>
            </a:p>
          </p:txBody>
        </p:sp>
        <p:sp>
          <p:nvSpPr>
            <p:cNvPr id="9351" name="Text Box 47"/>
            <p:cNvSpPr txBox="1">
              <a:spLocks noChangeArrowheads="1"/>
            </p:cNvSpPr>
            <p:nvPr/>
          </p:nvSpPr>
          <p:spPr bwMode="auto">
            <a:xfrm>
              <a:off x="3636169" y="6001022"/>
              <a:ext cx="1143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0</a:t>
              </a:r>
            </a:p>
          </p:txBody>
        </p:sp>
        <p:sp>
          <p:nvSpPr>
            <p:cNvPr id="9352" name="Line 48"/>
            <p:cNvSpPr>
              <a:spLocks noChangeShapeType="1"/>
            </p:cNvSpPr>
            <p:nvPr/>
          </p:nvSpPr>
          <p:spPr bwMode="auto">
            <a:xfrm flipV="1">
              <a:off x="3317082" y="4259535"/>
              <a:ext cx="0" cy="1239838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53" name="Line 49"/>
            <p:cNvSpPr>
              <a:spLocks noChangeShapeType="1"/>
            </p:cNvSpPr>
            <p:nvPr/>
          </p:nvSpPr>
          <p:spPr bwMode="auto">
            <a:xfrm flipV="1">
              <a:off x="3707607" y="4259535"/>
              <a:ext cx="0" cy="1266825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54" name="Line 50"/>
            <p:cNvSpPr>
              <a:spLocks noChangeShapeType="1"/>
            </p:cNvSpPr>
            <p:nvPr/>
          </p:nvSpPr>
          <p:spPr bwMode="auto">
            <a:xfrm>
              <a:off x="3301207" y="4259535"/>
              <a:ext cx="407988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55" name="Text Box 51"/>
            <p:cNvSpPr txBox="1">
              <a:spLocks noChangeArrowheads="1"/>
            </p:cNvSpPr>
            <p:nvPr/>
          </p:nvSpPr>
          <p:spPr bwMode="auto">
            <a:xfrm>
              <a:off x="6012657" y="6043885"/>
              <a:ext cx="1143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x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7" name="テキスト ボックス 166">
                  <a:extLst>
                    <a:ext uri="{FF2B5EF4-FFF2-40B4-BE49-F238E27FC236}">
                      <a16:creationId xmlns:a16="http://schemas.microsoft.com/office/drawing/2014/main" id="{14162104-9767-5E48-9E4E-3CB871F7A603}"/>
                    </a:ext>
                  </a:extLst>
                </p:cNvPr>
                <p:cNvSpPr txBox="1"/>
                <p:nvPr/>
              </p:nvSpPr>
              <p:spPr>
                <a:xfrm>
                  <a:off x="4390421" y="4592414"/>
                  <a:ext cx="1889124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𝑜𝑥</m:t>
                          </m:r>
                        </m:sub>
                      </m:sSub>
                    </m:oMath>
                  </a14:m>
                  <a:r>
                    <a:rPr kumimoji="1" lang="en-US" altLang="ja-JP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rPr>
                    <a:t> ≈ </a:t>
                  </a:r>
                  <a:r>
                    <a:rPr kumimoji="1" lang="en-US" altLang="ja-JP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Cambria Math" panose="02040503050406030204" pitchFamily="18" charset="0"/>
                      <a:cs typeface="+mn-cs"/>
                    </a:rPr>
                    <a:t>3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𝑆𝑖</m:t>
                          </m:r>
                        </m:sub>
                      </m:sSub>
                    </m:oMath>
                  </a14:m>
                  <a:endParaRPr kumimoji="1" lang="ja-JP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7" name="テキスト ボックス 166">
                  <a:extLst>
                    <a:ext uri="{FF2B5EF4-FFF2-40B4-BE49-F238E27FC236}">
                      <a16:creationId xmlns:a16="http://schemas.microsoft.com/office/drawing/2014/main" id="{14162104-9767-5E48-9E4E-3CB871F7A6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90421" y="4592414"/>
                  <a:ext cx="1889124" cy="369332"/>
                </a:xfrm>
                <a:prstGeom prst="rect">
                  <a:avLst/>
                </a:prstGeom>
                <a:blipFill>
                  <a:blip r:embed="rId6"/>
                  <a:stretch>
                    <a:fillRect l="-5333" t="-23333" b="-5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 Box 46">
              <a:extLst>
                <a:ext uri="{FF2B5EF4-FFF2-40B4-BE49-F238E27FC236}">
                  <a16:creationId xmlns:a16="http://schemas.microsoft.com/office/drawing/2014/main" id="{B59BE0D8-CEC0-8890-1F0B-86E9E35AC1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9912" y="4077072"/>
              <a:ext cx="30777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E</a:t>
              </a:r>
              <a:r>
                <a:rPr kumimoji="1" lang="en-US" altLang="ja-JP" sz="18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ox</a:t>
              </a:r>
              <a:endPara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4" name="Text Box 46">
              <a:extLst>
                <a:ext uri="{FF2B5EF4-FFF2-40B4-BE49-F238E27FC236}">
                  <a16:creationId xmlns:a16="http://schemas.microsoft.com/office/drawing/2014/main" id="{A951F227-6B89-16BD-7C03-3F754F863F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2175" y="5301208"/>
              <a:ext cx="2821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E</a:t>
              </a:r>
              <a:r>
                <a:rPr kumimoji="1" lang="en-US" altLang="ja-JP" sz="18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Si</a:t>
              </a:r>
              <a:endPara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AA3AE24-13DC-825A-16B7-B11C4E19DF99}"/>
              </a:ext>
            </a:extLst>
          </p:cNvPr>
          <p:cNvSpPr txBox="1"/>
          <p:nvPr/>
        </p:nvSpPr>
        <p:spPr>
          <a:xfrm>
            <a:off x="5415136" y="-27384"/>
            <a:ext cx="3693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5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5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5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A20D5946-BE54-5094-B4D1-FDD38CB6C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2360" y="980728"/>
            <a:ext cx="2271090" cy="2578246"/>
          </a:xfrm>
          <a:prstGeom prst="rect">
            <a:avLst/>
          </a:prstGeom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835150" y="1197124"/>
            <a:ext cx="433388" cy="358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477963" y="4364186"/>
            <a:ext cx="2662238" cy="1800225"/>
            <a:chOff x="931" y="2704"/>
            <a:chExt cx="1677" cy="1134"/>
          </a:xfrm>
        </p:grpSpPr>
        <p:sp>
          <p:nvSpPr>
            <p:cNvPr id="9377" name="Freeform 4"/>
            <p:cNvSpPr>
              <a:spLocks/>
            </p:cNvSpPr>
            <p:nvPr/>
          </p:nvSpPr>
          <p:spPr bwMode="auto">
            <a:xfrm>
              <a:off x="931" y="2704"/>
              <a:ext cx="1677" cy="1134"/>
            </a:xfrm>
            <a:custGeom>
              <a:avLst/>
              <a:gdLst>
                <a:gd name="T0" fmla="*/ 0 w 1587"/>
                <a:gd name="T1" fmla="*/ 1134 h 1134"/>
                <a:gd name="T2" fmla="*/ 265 w 1587"/>
                <a:gd name="T3" fmla="*/ 817 h 1134"/>
                <a:gd name="T4" fmla="*/ 265 w 1587"/>
                <a:gd name="T5" fmla="*/ 0 h 1134"/>
                <a:gd name="T6" fmla="*/ 667 w 1587"/>
                <a:gd name="T7" fmla="*/ 0 h 1134"/>
                <a:gd name="T8" fmla="*/ 667 w 1587"/>
                <a:gd name="T9" fmla="*/ 817 h 1134"/>
                <a:gd name="T10" fmla="*/ 2334 w 1587"/>
                <a:gd name="T11" fmla="*/ 1134 h 1134"/>
                <a:gd name="T12" fmla="*/ 0 w 1587"/>
                <a:gd name="T13" fmla="*/ 1134 h 1134"/>
                <a:gd name="T14" fmla="*/ 0 w 1587"/>
                <a:gd name="T15" fmla="*/ 1044 h 11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87"/>
                <a:gd name="T25" fmla="*/ 0 h 1134"/>
                <a:gd name="T26" fmla="*/ 1587 w 1587"/>
                <a:gd name="T27" fmla="*/ 1134 h 11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87" h="1134">
                  <a:moveTo>
                    <a:pt x="0" y="1134"/>
                  </a:moveTo>
                  <a:lnTo>
                    <a:pt x="181" y="817"/>
                  </a:lnTo>
                  <a:lnTo>
                    <a:pt x="181" y="0"/>
                  </a:lnTo>
                  <a:lnTo>
                    <a:pt x="453" y="0"/>
                  </a:lnTo>
                  <a:lnTo>
                    <a:pt x="453" y="817"/>
                  </a:lnTo>
                  <a:lnTo>
                    <a:pt x="1587" y="1134"/>
                  </a:lnTo>
                  <a:cubicBezTo>
                    <a:pt x="1058" y="1134"/>
                    <a:pt x="529" y="1134"/>
                    <a:pt x="0" y="1134"/>
                  </a:cubicBezTo>
                  <a:lnTo>
                    <a:pt x="0" y="1044"/>
                  </a:ln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78" name="Text Box 5"/>
            <p:cNvSpPr txBox="1">
              <a:spLocks noChangeArrowheads="1"/>
            </p:cNvSpPr>
            <p:nvPr/>
          </p:nvSpPr>
          <p:spPr bwMode="auto">
            <a:xfrm>
              <a:off x="1111" y="3574"/>
              <a:ext cx="232" cy="1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pitchFamily="50" charset="-128"/>
                  <a:cs typeface="+mn-cs"/>
                </a:rPr>
                <a:t>f</a:t>
              </a:r>
              <a:r>
                <a:rPr kumimoji="1" lang="en-US" altLang="ja-JP" sz="18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bi</a:t>
              </a:r>
              <a:endPara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9220" name="Rectangle 6"/>
          <p:cNvSpPr>
            <a:spLocks noGrp="1" noChangeArrowheads="1"/>
          </p:cNvSpPr>
          <p:nvPr>
            <p:ph type="title"/>
          </p:nvPr>
        </p:nvSpPr>
        <p:spPr>
          <a:xfrm>
            <a:off x="251520" y="187871"/>
            <a:ext cx="8383587" cy="504825"/>
          </a:xfrm>
        </p:spPr>
        <p:txBody>
          <a:bodyPr/>
          <a:lstStyle/>
          <a:p>
            <a:pPr eaLnBrk="1" hangingPunct="1"/>
            <a:r>
              <a:rPr lang="ja-JP" altLang="en-US" sz="3200" b="1">
                <a:latin typeface="Times New Roman" pitchFamily="18" charset="0"/>
              </a:rPr>
              <a:t>電荷密度</a:t>
            </a:r>
            <a:r>
              <a:rPr lang="en-US" altLang="ja-JP" sz="3200" b="1" i="1" dirty="0">
                <a:latin typeface="Symbol" pitchFamily="18" charset="2"/>
              </a:rPr>
              <a:t>r</a:t>
            </a:r>
            <a:r>
              <a:rPr lang="ja-JP" altLang="en-US" sz="3200" b="1">
                <a:latin typeface="Times New Roman" pitchFamily="18" charset="0"/>
              </a:rPr>
              <a:t>，電界</a:t>
            </a:r>
            <a:r>
              <a:rPr lang="en-US" altLang="ja-JP" sz="3200" b="1" i="1" dirty="0">
                <a:latin typeface="Times New Roman" pitchFamily="18" charset="0"/>
              </a:rPr>
              <a:t>E</a:t>
            </a:r>
            <a:r>
              <a:rPr lang="ja-JP" altLang="en-US" sz="3200" b="1">
                <a:latin typeface="Times New Roman" pitchFamily="18" charset="0"/>
              </a:rPr>
              <a:t>，電位</a:t>
            </a:r>
            <a:r>
              <a:rPr lang="en-US" altLang="ja-JP" sz="3200" b="1" i="1" dirty="0">
                <a:solidFill>
                  <a:srgbClr val="000000"/>
                </a:solidFill>
                <a:latin typeface="Symbol" pitchFamily="18" charset="2"/>
              </a:rPr>
              <a:t>f</a:t>
            </a:r>
            <a:r>
              <a:rPr lang="en-US" altLang="ja-JP" sz="3200" b="1" dirty="0">
                <a:solidFill>
                  <a:srgbClr val="000000"/>
                </a:solidFill>
                <a:latin typeface="Symbol" pitchFamily="18" charset="2"/>
              </a:rPr>
              <a:t> </a:t>
            </a:r>
            <a:r>
              <a:rPr lang="en-US" altLang="ja-JP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(2/2)</a:t>
            </a:r>
            <a:endParaRPr lang="en-US" altLang="ja-JP" sz="3200" b="1" dirty="0">
              <a:latin typeface="Symbol" pitchFamily="18" charset="2"/>
            </a:endParaRPr>
          </a:p>
        </p:txBody>
      </p:sp>
      <p:sp>
        <p:nvSpPr>
          <p:cNvPr id="9224" name="Text Box 19"/>
          <p:cNvSpPr txBox="1">
            <a:spLocks noChangeArrowheads="1"/>
          </p:cNvSpPr>
          <p:nvPr/>
        </p:nvSpPr>
        <p:spPr bwMode="auto">
          <a:xfrm>
            <a:off x="2987675" y="1641624"/>
            <a:ext cx="1984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x</a:t>
            </a:r>
            <a:r>
              <a:rPr kumimoji="1" lang="en-US" altLang="ja-JP" sz="18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p</a:t>
            </a:r>
            <a:endParaRPr kumimoji="1" lang="en-US" altLang="ja-JP" sz="1800" b="1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5" name="Text Box 20"/>
          <p:cNvSpPr txBox="1">
            <a:spLocks noChangeArrowheads="1"/>
          </p:cNvSpPr>
          <p:nvPr/>
        </p:nvSpPr>
        <p:spPr bwMode="auto">
          <a:xfrm>
            <a:off x="1619250" y="1628924"/>
            <a:ext cx="1984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x</a:t>
            </a:r>
            <a:r>
              <a:rPr kumimoji="1" lang="en-US" altLang="ja-JP" sz="18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n</a:t>
            </a:r>
            <a:endParaRPr kumimoji="1" lang="en-US" altLang="ja-JP" sz="18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6" name="Rectangle 89"/>
          <p:cNvSpPr>
            <a:spLocks noChangeArrowheads="1"/>
          </p:cNvSpPr>
          <p:nvPr/>
        </p:nvSpPr>
        <p:spPr bwMode="auto">
          <a:xfrm>
            <a:off x="865188" y="1195536"/>
            <a:ext cx="3816350" cy="360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7" name="Text Box 91"/>
          <p:cNvSpPr txBox="1">
            <a:spLocks noChangeArrowheads="1"/>
          </p:cNvSpPr>
          <p:nvPr/>
        </p:nvSpPr>
        <p:spPr bwMode="auto">
          <a:xfrm>
            <a:off x="1792288" y="908199"/>
            <a:ext cx="9064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Oxide</a:t>
            </a:r>
          </a:p>
        </p:txBody>
      </p:sp>
      <p:sp>
        <p:nvSpPr>
          <p:cNvPr id="9228" name="Text Box 101"/>
          <p:cNvSpPr txBox="1">
            <a:spLocks noChangeArrowheads="1"/>
          </p:cNvSpPr>
          <p:nvPr/>
        </p:nvSpPr>
        <p:spPr bwMode="auto">
          <a:xfrm>
            <a:off x="900113" y="1197124"/>
            <a:ext cx="5032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n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-Si</a:t>
            </a:r>
          </a:p>
        </p:txBody>
      </p:sp>
      <p:sp>
        <p:nvSpPr>
          <p:cNvPr id="9231" name="Rectangle 90"/>
          <p:cNvSpPr>
            <a:spLocks noChangeArrowheads="1"/>
          </p:cNvSpPr>
          <p:nvPr/>
        </p:nvSpPr>
        <p:spPr bwMode="auto">
          <a:xfrm>
            <a:off x="1619250" y="1195536"/>
            <a:ext cx="254000" cy="3603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232" name="Rectangle 90"/>
          <p:cNvSpPr>
            <a:spLocks noChangeArrowheads="1"/>
          </p:cNvSpPr>
          <p:nvPr/>
        </p:nvSpPr>
        <p:spPr bwMode="auto">
          <a:xfrm>
            <a:off x="2251075" y="1195536"/>
            <a:ext cx="1889125" cy="3603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233" name="Text Box 92"/>
          <p:cNvSpPr txBox="1">
            <a:spLocks noChangeArrowheads="1"/>
          </p:cNvSpPr>
          <p:nvPr/>
        </p:nvSpPr>
        <p:spPr bwMode="auto">
          <a:xfrm>
            <a:off x="3419475" y="1195536"/>
            <a:ext cx="647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p-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Si</a:t>
            </a:r>
          </a:p>
        </p:txBody>
      </p:sp>
      <p:grpSp>
        <p:nvGrpSpPr>
          <p:cNvPr id="11" name="Group 41"/>
          <p:cNvGrpSpPr>
            <a:grpSpLocks/>
          </p:cNvGrpSpPr>
          <p:nvPr/>
        </p:nvGrpSpPr>
        <p:grpSpPr bwMode="auto">
          <a:xfrm>
            <a:off x="755650" y="4176861"/>
            <a:ext cx="3887788" cy="2276475"/>
            <a:chOff x="476" y="2586"/>
            <a:chExt cx="2449" cy="1434"/>
          </a:xfrm>
        </p:grpSpPr>
        <p:sp>
          <p:nvSpPr>
            <p:cNvPr id="9346" name="Line 42"/>
            <p:cNvSpPr>
              <a:spLocks noChangeShapeType="1"/>
            </p:cNvSpPr>
            <p:nvPr/>
          </p:nvSpPr>
          <p:spPr bwMode="auto">
            <a:xfrm>
              <a:off x="476" y="3820"/>
              <a:ext cx="244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47" name="Line 43"/>
            <p:cNvSpPr>
              <a:spLocks noChangeShapeType="1"/>
            </p:cNvSpPr>
            <p:nvPr/>
          </p:nvSpPr>
          <p:spPr bwMode="auto">
            <a:xfrm flipV="1">
              <a:off x="1383" y="2586"/>
              <a:ext cx="0" cy="12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48" name="Line 44"/>
            <p:cNvSpPr>
              <a:spLocks noChangeShapeType="1"/>
            </p:cNvSpPr>
            <p:nvPr/>
          </p:nvSpPr>
          <p:spPr bwMode="auto">
            <a:xfrm flipV="1">
              <a:off x="930" y="3476"/>
              <a:ext cx="207" cy="344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49" name="Line 45"/>
            <p:cNvSpPr>
              <a:spLocks noChangeShapeType="1"/>
            </p:cNvSpPr>
            <p:nvPr/>
          </p:nvSpPr>
          <p:spPr bwMode="auto">
            <a:xfrm>
              <a:off x="1383" y="3521"/>
              <a:ext cx="1225" cy="299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50" name="Text Box 46"/>
            <p:cNvSpPr txBox="1">
              <a:spLocks noChangeArrowheads="1"/>
            </p:cNvSpPr>
            <p:nvPr/>
          </p:nvSpPr>
          <p:spPr bwMode="auto">
            <a:xfrm>
              <a:off x="1474" y="2660"/>
              <a:ext cx="9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E</a:t>
              </a:r>
            </a:p>
          </p:txBody>
        </p:sp>
        <p:sp>
          <p:nvSpPr>
            <p:cNvPr id="9351" name="Text Box 47"/>
            <p:cNvSpPr txBox="1">
              <a:spLocks noChangeArrowheads="1"/>
            </p:cNvSpPr>
            <p:nvPr/>
          </p:nvSpPr>
          <p:spPr bwMode="auto">
            <a:xfrm>
              <a:off x="1338" y="3820"/>
              <a:ext cx="7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0</a:t>
              </a:r>
            </a:p>
          </p:txBody>
        </p:sp>
        <p:sp>
          <p:nvSpPr>
            <p:cNvPr id="9352" name="Line 48"/>
            <p:cNvSpPr>
              <a:spLocks noChangeShapeType="1"/>
            </p:cNvSpPr>
            <p:nvPr/>
          </p:nvSpPr>
          <p:spPr bwMode="auto">
            <a:xfrm flipV="1">
              <a:off x="1137" y="2723"/>
              <a:ext cx="0" cy="781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53" name="Line 49"/>
            <p:cNvSpPr>
              <a:spLocks noChangeShapeType="1"/>
            </p:cNvSpPr>
            <p:nvPr/>
          </p:nvSpPr>
          <p:spPr bwMode="auto">
            <a:xfrm flipV="1">
              <a:off x="1383" y="2723"/>
              <a:ext cx="0" cy="798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54" name="Line 50"/>
            <p:cNvSpPr>
              <a:spLocks noChangeShapeType="1"/>
            </p:cNvSpPr>
            <p:nvPr/>
          </p:nvSpPr>
          <p:spPr bwMode="auto">
            <a:xfrm>
              <a:off x="1127" y="2723"/>
              <a:ext cx="257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55" name="Text Box 51"/>
            <p:cNvSpPr txBox="1">
              <a:spLocks noChangeArrowheads="1"/>
            </p:cNvSpPr>
            <p:nvPr/>
          </p:nvSpPr>
          <p:spPr bwMode="auto">
            <a:xfrm>
              <a:off x="2835" y="3847"/>
              <a:ext cx="7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x</a:t>
              </a:r>
            </a:p>
          </p:txBody>
        </p:sp>
      </p:grpSp>
      <p:sp>
        <p:nvSpPr>
          <p:cNvPr id="9235" name="Text Box 52"/>
          <p:cNvSpPr txBox="1">
            <a:spLocks noChangeArrowheads="1"/>
          </p:cNvSpPr>
          <p:nvPr/>
        </p:nvSpPr>
        <p:spPr bwMode="auto">
          <a:xfrm>
            <a:off x="250825" y="836761"/>
            <a:ext cx="8651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G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= 0 V</a:t>
            </a:r>
          </a:p>
        </p:txBody>
      </p:sp>
      <p:sp>
        <p:nvSpPr>
          <p:cNvPr id="9237" name="Text Box 69"/>
          <p:cNvSpPr txBox="1">
            <a:spLocks noChangeArrowheads="1"/>
          </p:cNvSpPr>
          <p:nvPr/>
        </p:nvSpPr>
        <p:spPr bwMode="auto">
          <a:xfrm>
            <a:off x="1946275" y="1641624"/>
            <a:ext cx="2180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t</a:t>
            </a:r>
            <a:r>
              <a: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ox</a:t>
            </a:r>
          </a:p>
        </p:txBody>
      </p:sp>
      <p:sp>
        <p:nvSpPr>
          <p:cNvPr id="9238" name="Line 70"/>
          <p:cNvSpPr>
            <a:spLocks noChangeShapeType="1"/>
          </p:cNvSpPr>
          <p:nvPr/>
        </p:nvSpPr>
        <p:spPr bwMode="auto">
          <a:xfrm>
            <a:off x="2251075" y="1627336"/>
            <a:ext cx="1889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39" name="Line 71"/>
          <p:cNvSpPr>
            <a:spLocks noChangeShapeType="1"/>
          </p:cNvSpPr>
          <p:nvPr/>
        </p:nvSpPr>
        <p:spPr bwMode="auto">
          <a:xfrm>
            <a:off x="1890713" y="1627336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40" name="Line 72"/>
          <p:cNvSpPr>
            <a:spLocks noChangeShapeType="1"/>
          </p:cNvSpPr>
          <p:nvPr/>
        </p:nvSpPr>
        <p:spPr bwMode="auto">
          <a:xfrm flipV="1">
            <a:off x="1619250" y="1628924"/>
            <a:ext cx="271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95418" name="AutoShape 154"/>
          <p:cNvSpPr>
            <a:spLocks noChangeArrowheads="1"/>
          </p:cNvSpPr>
          <p:nvPr/>
        </p:nvSpPr>
        <p:spPr bwMode="auto">
          <a:xfrm>
            <a:off x="590550" y="3500586"/>
            <a:ext cx="142875" cy="1368425"/>
          </a:xfrm>
          <a:prstGeom prst="downArrow">
            <a:avLst>
              <a:gd name="adj1" fmla="val 50000"/>
              <a:gd name="adj2" fmla="val 239444"/>
            </a:avLst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95419" name="Text Box 155"/>
          <p:cNvSpPr txBox="1">
            <a:spLocks noChangeArrowheads="1"/>
          </p:cNvSpPr>
          <p:nvPr/>
        </p:nvSpPr>
        <p:spPr bwMode="auto">
          <a:xfrm rot="16200000">
            <a:off x="157956" y="3953818"/>
            <a:ext cx="4603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積分 </a:t>
            </a:r>
          </a:p>
        </p:txBody>
      </p:sp>
      <p:sp>
        <p:nvSpPr>
          <p:cNvPr id="395421" name="Text Box 157"/>
          <p:cNvSpPr txBox="1">
            <a:spLocks noChangeArrowheads="1"/>
          </p:cNvSpPr>
          <p:nvPr/>
        </p:nvSpPr>
        <p:spPr bwMode="auto">
          <a:xfrm>
            <a:off x="4211638" y="4738836"/>
            <a:ext cx="4603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積分 </a:t>
            </a:r>
          </a:p>
        </p:txBody>
      </p:sp>
      <p:sp>
        <p:nvSpPr>
          <p:cNvPr id="395422" name="Text Box 158"/>
          <p:cNvSpPr txBox="1">
            <a:spLocks noChangeArrowheads="1"/>
          </p:cNvSpPr>
          <p:nvPr/>
        </p:nvSpPr>
        <p:spPr bwMode="auto">
          <a:xfrm>
            <a:off x="5867400" y="3846664"/>
            <a:ext cx="19796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f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はバンド図と対応 </a:t>
            </a:r>
          </a:p>
        </p:txBody>
      </p:sp>
      <p:sp>
        <p:nvSpPr>
          <p:cNvPr id="9249" name="Oval 159"/>
          <p:cNvSpPr>
            <a:spLocks noChangeArrowheads="1"/>
          </p:cNvSpPr>
          <p:nvPr/>
        </p:nvSpPr>
        <p:spPr bwMode="auto">
          <a:xfrm rot="17601343">
            <a:off x="6862503" y="956952"/>
            <a:ext cx="792162" cy="647700"/>
          </a:xfrm>
          <a:prstGeom prst="ellipse">
            <a:avLst/>
          </a:prstGeom>
          <a:noFill/>
          <a:ln w="19050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4932364" y="4221088"/>
            <a:ext cx="4243853" cy="1952698"/>
            <a:chOff x="4932364" y="4221088"/>
            <a:chExt cx="4243853" cy="1952698"/>
          </a:xfrm>
        </p:grpSpPr>
        <p:sp>
          <p:nvSpPr>
            <p:cNvPr id="9331" name="Freeform 54"/>
            <p:cNvSpPr>
              <a:spLocks/>
            </p:cNvSpPr>
            <p:nvPr/>
          </p:nvSpPr>
          <p:spPr bwMode="auto">
            <a:xfrm flipH="1">
              <a:off x="5435602" y="5157938"/>
              <a:ext cx="3025775" cy="1008063"/>
            </a:xfrm>
            <a:custGeom>
              <a:avLst/>
              <a:gdLst>
                <a:gd name="T0" fmla="*/ 0 w 408"/>
                <a:gd name="T1" fmla="*/ 1184050 h 181"/>
                <a:gd name="T2" fmla="*/ 11017969 w 408"/>
                <a:gd name="T3" fmla="*/ 889088 h 181"/>
                <a:gd name="T4" fmla="*/ 15394379 w 408"/>
                <a:gd name="T5" fmla="*/ 294496 h 181"/>
                <a:gd name="T6" fmla="*/ 19810875 w 408"/>
                <a:gd name="T7" fmla="*/ 0 h 1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8"/>
                <a:gd name="T13" fmla="*/ 0 h 181"/>
                <a:gd name="T14" fmla="*/ 408 w 408"/>
                <a:gd name="T15" fmla="*/ 181 h 1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8" h="181">
                  <a:moveTo>
                    <a:pt x="0" y="181"/>
                  </a:moveTo>
                  <a:cubicBezTo>
                    <a:pt x="87" y="170"/>
                    <a:pt x="174" y="159"/>
                    <a:pt x="227" y="136"/>
                  </a:cubicBezTo>
                  <a:cubicBezTo>
                    <a:pt x="280" y="113"/>
                    <a:pt x="287" y="68"/>
                    <a:pt x="317" y="45"/>
                  </a:cubicBezTo>
                  <a:cubicBezTo>
                    <a:pt x="347" y="22"/>
                    <a:pt x="400" y="7"/>
                    <a:pt x="408" y="0"/>
                  </a:cubicBezTo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32" name="Line 55"/>
            <p:cNvSpPr>
              <a:spLocks noChangeShapeType="1"/>
            </p:cNvSpPr>
            <p:nvPr/>
          </p:nvSpPr>
          <p:spPr bwMode="auto">
            <a:xfrm flipV="1">
              <a:off x="5219702" y="4638825"/>
              <a:ext cx="577850" cy="1428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34" name="Freeform 57"/>
            <p:cNvSpPr>
              <a:spLocks/>
            </p:cNvSpPr>
            <p:nvPr/>
          </p:nvSpPr>
          <p:spPr bwMode="auto">
            <a:xfrm flipH="1">
              <a:off x="5797550" y="4637239"/>
              <a:ext cx="715959" cy="122236"/>
            </a:xfrm>
            <a:custGeom>
              <a:avLst/>
              <a:gdLst>
                <a:gd name="T0" fmla="*/ 0 w 408"/>
                <a:gd name="T1" fmla="*/ 2 h 181"/>
                <a:gd name="T2" fmla="*/ 481 w 408"/>
                <a:gd name="T3" fmla="*/ 2 h 181"/>
                <a:gd name="T4" fmla="*/ 670 w 408"/>
                <a:gd name="T5" fmla="*/ 1 h 181"/>
                <a:gd name="T6" fmla="*/ 860 w 408"/>
                <a:gd name="T7" fmla="*/ 0 h 1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8"/>
                <a:gd name="T13" fmla="*/ 0 h 181"/>
                <a:gd name="T14" fmla="*/ 408 w 408"/>
                <a:gd name="T15" fmla="*/ 181 h 1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8" h="181">
                  <a:moveTo>
                    <a:pt x="0" y="181"/>
                  </a:moveTo>
                  <a:cubicBezTo>
                    <a:pt x="87" y="170"/>
                    <a:pt x="174" y="159"/>
                    <a:pt x="227" y="136"/>
                  </a:cubicBezTo>
                  <a:cubicBezTo>
                    <a:pt x="280" y="113"/>
                    <a:pt x="287" y="68"/>
                    <a:pt x="317" y="45"/>
                  </a:cubicBezTo>
                  <a:cubicBezTo>
                    <a:pt x="347" y="22"/>
                    <a:pt x="400" y="7"/>
                    <a:pt x="408" y="0"/>
                  </a:cubicBezTo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35" name="Text Box 58"/>
            <p:cNvSpPr txBox="1">
              <a:spLocks noChangeArrowheads="1"/>
            </p:cNvSpPr>
            <p:nvPr/>
          </p:nvSpPr>
          <p:spPr bwMode="auto">
            <a:xfrm>
              <a:off x="6601951" y="4221088"/>
              <a:ext cx="18274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pitchFamily="50" charset="-128"/>
                  <a:cs typeface="+mn-cs"/>
                </a:rPr>
                <a:t>f</a:t>
              </a: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pitchFamily="50" charset="-128"/>
                  <a:cs typeface="+mn-cs"/>
                </a:rPr>
                <a:t> </a:t>
              </a:r>
            </a:p>
          </p:txBody>
        </p:sp>
        <p:grpSp>
          <p:nvGrpSpPr>
            <p:cNvPr id="9337" name="Group 60"/>
            <p:cNvGrpSpPr>
              <a:grpSpLocks/>
            </p:cNvGrpSpPr>
            <p:nvPr/>
          </p:nvGrpSpPr>
          <p:grpSpPr bwMode="auto">
            <a:xfrm>
              <a:off x="4932364" y="4221313"/>
              <a:ext cx="3671888" cy="1930400"/>
              <a:chOff x="3107" y="2568"/>
              <a:chExt cx="2313" cy="1216"/>
            </a:xfrm>
          </p:grpSpPr>
          <p:sp>
            <p:nvSpPr>
              <p:cNvPr id="9341" name="Text Box 62"/>
              <p:cNvSpPr txBox="1">
                <a:spLocks noChangeArrowheads="1"/>
              </p:cNvSpPr>
              <p:nvPr/>
            </p:nvSpPr>
            <p:spPr bwMode="auto">
              <a:xfrm>
                <a:off x="4169" y="3407"/>
                <a:ext cx="7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pitchFamily="50" charset="-128"/>
                    <a:cs typeface="+mn-cs"/>
                  </a:rPr>
                  <a:t>0</a:t>
                </a:r>
              </a:p>
            </p:txBody>
          </p:sp>
          <p:sp>
            <p:nvSpPr>
              <p:cNvPr id="9342" name="Text Box 63"/>
              <p:cNvSpPr txBox="1">
                <a:spLocks noChangeArrowheads="1"/>
              </p:cNvSpPr>
              <p:nvPr/>
            </p:nvSpPr>
            <p:spPr bwMode="auto">
              <a:xfrm>
                <a:off x="5284" y="3393"/>
                <a:ext cx="7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pitchFamily="50" charset="-128"/>
                    <a:cs typeface="+mn-cs"/>
                  </a:rPr>
                  <a:t>x</a:t>
                </a:r>
              </a:p>
            </p:txBody>
          </p:sp>
          <p:sp>
            <p:nvSpPr>
              <p:cNvPr id="9343" name="Rectangle 64"/>
              <p:cNvSpPr>
                <a:spLocks noChangeArrowheads="1"/>
              </p:cNvSpPr>
              <p:nvPr/>
            </p:nvSpPr>
            <p:spPr bwMode="auto">
              <a:xfrm>
                <a:off x="3107" y="3067"/>
                <a:ext cx="998" cy="5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344" name="Rectangle 65"/>
              <p:cNvSpPr>
                <a:spLocks noChangeArrowheads="1"/>
              </p:cNvSpPr>
              <p:nvPr/>
            </p:nvSpPr>
            <p:spPr bwMode="auto">
              <a:xfrm>
                <a:off x="3834" y="2840"/>
                <a:ext cx="317" cy="3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345" name="Line 66"/>
              <p:cNvSpPr>
                <a:spLocks noChangeShapeType="1"/>
              </p:cNvSpPr>
              <p:nvPr/>
            </p:nvSpPr>
            <p:spPr bwMode="auto">
              <a:xfrm flipV="1">
                <a:off x="4105" y="2568"/>
                <a:ext cx="1" cy="12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340" name="Line 61"/>
              <p:cNvSpPr>
                <a:spLocks noChangeShapeType="1"/>
              </p:cNvSpPr>
              <p:nvPr/>
            </p:nvSpPr>
            <p:spPr bwMode="auto">
              <a:xfrm>
                <a:off x="3198" y="3384"/>
                <a:ext cx="2222" cy="3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9338" name="Line 67"/>
            <p:cNvSpPr>
              <a:spLocks noChangeShapeType="1"/>
            </p:cNvSpPr>
            <p:nvPr/>
          </p:nvSpPr>
          <p:spPr bwMode="auto">
            <a:xfrm>
              <a:off x="6084889" y="4726138"/>
              <a:ext cx="431800" cy="10795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39" name="Line 68"/>
            <p:cNvSpPr>
              <a:spLocks noChangeShapeType="1"/>
            </p:cNvSpPr>
            <p:nvPr/>
          </p:nvSpPr>
          <p:spPr bwMode="auto">
            <a:xfrm flipV="1">
              <a:off x="6086477" y="4437213"/>
              <a:ext cx="0" cy="17287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95425" name="Line 161"/>
            <p:cNvSpPr>
              <a:spLocks noChangeShapeType="1"/>
            </p:cNvSpPr>
            <p:nvPr/>
          </p:nvSpPr>
          <p:spPr bwMode="auto">
            <a:xfrm flipH="1" flipV="1">
              <a:off x="5867400" y="5300811"/>
              <a:ext cx="649288" cy="504825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63" name="Text Box 153"/>
            <p:cNvSpPr txBox="1">
              <a:spLocks noChangeArrowheads="1"/>
            </p:cNvSpPr>
            <p:nvPr/>
          </p:nvSpPr>
          <p:spPr bwMode="auto">
            <a:xfrm>
              <a:off x="8793629" y="4581525"/>
              <a:ext cx="38258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panose="020B0600070205080204" pitchFamily="50" charset="-128"/>
                  <a:cs typeface="+mn-cs"/>
                </a:rPr>
                <a:t>f</a:t>
              </a:r>
              <a:r>
                <a:rPr kumimoji="1" lang="en-US" altLang="ja-JP" sz="18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rPr>
                <a:t>bi</a:t>
              </a:r>
              <a:endPara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endParaRPr>
            </a:p>
          </p:txBody>
        </p:sp>
        <p:cxnSp>
          <p:nvCxnSpPr>
            <p:cNvPr id="164" name="直線矢印コネクタ 163"/>
            <p:cNvCxnSpPr/>
            <p:nvPr/>
          </p:nvCxnSpPr>
          <p:spPr>
            <a:xfrm>
              <a:off x="8733967" y="4575173"/>
              <a:ext cx="13562" cy="1598613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5424" name="Oval 160"/>
          <p:cNvSpPr>
            <a:spLocks noChangeArrowheads="1"/>
          </p:cNvSpPr>
          <p:nvPr/>
        </p:nvSpPr>
        <p:spPr bwMode="auto">
          <a:xfrm rot="4048523">
            <a:off x="5603040" y="4927114"/>
            <a:ext cx="1368425" cy="647700"/>
          </a:xfrm>
          <a:prstGeom prst="ellipse">
            <a:avLst/>
          </a:prstGeom>
          <a:noFill/>
          <a:ln w="19050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95420" name="AutoShape 156"/>
          <p:cNvSpPr>
            <a:spLocks noChangeArrowheads="1"/>
          </p:cNvSpPr>
          <p:nvPr/>
        </p:nvSpPr>
        <p:spPr bwMode="auto">
          <a:xfrm rot="16200000" flipH="1">
            <a:off x="4464050" y="4545161"/>
            <a:ext cx="142875" cy="1368425"/>
          </a:xfrm>
          <a:prstGeom prst="downArrow">
            <a:avLst>
              <a:gd name="adj1" fmla="val 50000"/>
              <a:gd name="adj2" fmla="val 239444"/>
            </a:avLst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5" name="テキスト ボックス 29"/>
          <p:cNvSpPr txBox="1"/>
          <p:nvPr/>
        </p:nvSpPr>
        <p:spPr>
          <a:xfrm>
            <a:off x="1763688" y="6404064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5.8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7" name="テキスト ボックス 166">
                <a:extLst>
                  <a:ext uri="{FF2B5EF4-FFF2-40B4-BE49-F238E27FC236}">
                    <a16:creationId xmlns:a16="http://schemas.microsoft.com/office/drawing/2014/main" id="{14162104-9767-5E48-9E4E-3CB871F7A603}"/>
                  </a:ext>
                </a:extLst>
              </p:cNvPr>
              <p:cNvSpPr txBox="1"/>
              <p:nvPr/>
            </p:nvSpPr>
            <p:spPr>
              <a:xfrm>
                <a:off x="2351219" y="4852746"/>
                <a:ext cx="144906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𝑜𝑥</m:t>
                        </m:r>
                      </m:sub>
                    </m:sSub>
                  </m:oMath>
                </a14:m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 ≈ 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3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𝑆𝑖</m:t>
                        </m:r>
                      </m:sub>
                    </m:sSub>
                  </m:oMath>
                </a14:m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167" name="テキスト ボックス 166">
                <a:extLst>
                  <a:ext uri="{FF2B5EF4-FFF2-40B4-BE49-F238E27FC236}">
                    <a16:creationId xmlns:a16="http://schemas.microsoft.com/office/drawing/2014/main" id="{14162104-9767-5E48-9E4E-3CB871F7A6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1219" y="4852746"/>
                <a:ext cx="1449066" cy="276999"/>
              </a:xfrm>
              <a:prstGeom prst="rect">
                <a:avLst/>
              </a:prstGeom>
              <a:blipFill>
                <a:blip r:embed="rId3"/>
                <a:stretch>
                  <a:fillRect l="-5217" t="-31818" b="-5454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Line 93">
            <a:extLst>
              <a:ext uri="{FF2B5EF4-FFF2-40B4-BE49-F238E27FC236}">
                <a16:creationId xmlns:a16="http://schemas.microsoft.com/office/drawing/2014/main" id="{0082E626-1569-0114-ADC8-5D1F49CCA3F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0718" y="1362642"/>
            <a:ext cx="426220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4" name="Line 26">
            <a:extLst>
              <a:ext uri="{FF2B5EF4-FFF2-40B4-BE49-F238E27FC236}">
                <a16:creationId xmlns:a16="http://schemas.microsoft.com/office/drawing/2014/main" id="{B614247C-4C78-D455-EABE-8DEE2A2503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9025" y="1370609"/>
            <a:ext cx="0" cy="20976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5" name="Rectangle 34" descr="右下がり対角線">
            <a:extLst>
              <a:ext uri="{FF2B5EF4-FFF2-40B4-BE49-F238E27FC236}">
                <a16:creationId xmlns:a16="http://schemas.microsoft.com/office/drawing/2014/main" id="{B7780D4A-C6E8-19C3-3609-F310BF7BB11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51520" y="1580375"/>
            <a:ext cx="303215" cy="120433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" name="Line 35">
            <a:extLst>
              <a:ext uri="{FF2B5EF4-FFF2-40B4-BE49-F238E27FC236}">
                <a16:creationId xmlns:a16="http://schemas.microsoft.com/office/drawing/2014/main" id="{DF5CF7BF-A884-2A8A-D2D1-24839725F1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1520" y="1580375"/>
            <a:ext cx="30321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7" name="Line 94">
            <a:extLst>
              <a:ext uri="{FF2B5EF4-FFF2-40B4-BE49-F238E27FC236}">
                <a16:creationId xmlns:a16="http://schemas.microsoft.com/office/drawing/2014/main" id="{19B842FA-4EAF-2D77-D55E-E47AD034F5D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44008" y="1412776"/>
            <a:ext cx="41837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8" name="Line 26">
            <a:extLst>
              <a:ext uri="{FF2B5EF4-FFF2-40B4-BE49-F238E27FC236}">
                <a16:creationId xmlns:a16="http://schemas.microsoft.com/office/drawing/2014/main" id="{FA6F24A4-E297-312D-FD57-D9F4C2C5C75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62383" y="1412778"/>
            <a:ext cx="0" cy="20976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9" name="Rectangle 34" descr="右下がり対角線">
            <a:extLst>
              <a:ext uri="{FF2B5EF4-FFF2-40B4-BE49-F238E27FC236}">
                <a16:creationId xmlns:a16="http://schemas.microsoft.com/office/drawing/2014/main" id="{9CEAFC46-2676-075E-E6C9-02807FC2FA1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4904878" y="1622544"/>
            <a:ext cx="303215" cy="120433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" name="Line 35">
            <a:extLst>
              <a:ext uri="{FF2B5EF4-FFF2-40B4-BE49-F238E27FC236}">
                <a16:creationId xmlns:a16="http://schemas.microsoft.com/office/drawing/2014/main" id="{2CE39AAE-DABB-1C94-1193-94F6AA3473B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04878" y="1622544"/>
            <a:ext cx="30321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7C49252-A453-E002-1F12-7C5EE44CCCB3}"/>
              </a:ext>
            </a:extLst>
          </p:cNvPr>
          <p:cNvGrpSpPr/>
          <p:nvPr/>
        </p:nvGrpSpPr>
        <p:grpSpPr>
          <a:xfrm>
            <a:off x="785813" y="1881336"/>
            <a:ext cx="3930650" cy="2124074"/>
            <a:chOff x="785813" y="1881336"/>
            <a:chExt cx="3930650" cy="2124074"/>
          </a:xfrm>
        </p:grpSpPr>
        <p:sp>
          <p:nvSpPr>
            <p:cNvPr id="9265" name="Text Box 148"/>
            <p:cNvSpPr txBox="1">
              <a:spLocks noChangeArrowheads="1"/>
            </p:cNvSpPr>
            <p:nvPr/>
          </p:nvSpPr>
          <p:spPr bwMode="auto">
            <a:xfrm>
              <a:off x="2346326" y="1881336"/>
              <a:ext cx="1314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pitchFamily="50" charset="-128"/>
                  <a:cs typeface="+mn-cs"/>
                </a:rPr>
                <a:t>r</a:t>
              </a:r>
              <a:endPara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3" name="Rectangle 136"/>
            <p:cNvSpPr>
              <a:spLocks noChangeArrowheads="1"/>
            </p:cNvSpPr>
            <p:nvPr/>
          </p:nvSpPr>
          <p:spPr bwMode="auto">
            <a:xfrm>
              <a:off x="2266951" y="3332310"/>
              <a:ext cx="1944688" cy="385762"/>
            </a:xfrm>
            <a:prstGeom prst="rect">
              <a:avLst/>
            </a:prstGeom>
            <a:solidFill>
              <a:srgbClr val="CC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4" name="Rectangle 137"/>
            <p:cNvSpPr>
              <a:spLocks noChangeArrowheads="1"/>
            </p:cNvSpPr>
            <p:nvPr/>
          </p:nvSpPr>
          <p:spPr bwMode="auto">
            <a:xfrm>
              <a:off x="1619251" y="2349648"/>
              <a:ext cx="246063" cy="98266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5" name="Text Box 138"/>
            <p:cNvSpPr txBox="1">
              <a:spLocks noChangeArrowheads="1"/>
            </p:cNvSpPr>
            <p:nvPr/>
          </p:nvSpPr>
          <p:spPr bwMode="auto">
            <a:xfrm>
              <a:off x="2351088" y="3365648"/>
              <a:ext cx="4206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  <a:r>
                <a:rPr kumimoji="1" lang="en-US" altLang="ja-JP" sz="18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-</a:t>
              </a:r>
            </a:p>
          </p:txBody>
        </p:sp>
        <p:sp>
          <p:nvSpPr>
            <p:cNvPr id="9256" name="Line 139"/>
            <p:cNvSpPr>
              <a:spLocks noChangeShapeType="1"/>
            </p:cNvSpPr>
            <p:nvPr/>
          </p:nvSpPr>
          <p:spPr bwMode="auto">
            <a:xfrm>
              <a:off x="785813" y="3332310"/>
              <a:ext cx="38877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7" name="Line 140"/>
            <p:cNvSpPr>
              <a:spLocks noChangeShapeType="1"/>
            </p:cNvSpPr>
            <p:nvPr/>
          </p:nvSpPr>
          <p:spPr bwMode="auto">
            <a:xfrm flipH="1" flipV="1">
              <a:off x="2268538" y="2060723"/>
              <a:ext cx="0" cy="19446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8" name="Text Box 141"/>
            <p:cNvSpPr txBox="1">
              <a:spLocks noChangeArrowheads="1"/>
            </p:cNvSpPr>
            <p:nvPr/>
          </p:nvSpPr>
          <p:spPr bwMode="auto">
            <a:xfrm>
              <a:off x="1525588" y="2705248"/>
              <a:ext cx="525463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As</a:t>
              </a:r>
              <a:r>
                <a:rPr kumimoji="1" lang="en-US" altLang="ja-JP" sz="1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+</a:t>
              </a:r>
            </a:p>
          </p:txBody>
        </p:sp>
        <p:sp>
          <p:nvSpPr>
            <p:cNvPr id="9259" name="Text Box 142"/>
            <p:cNvSpPr txBox="1">
              <a:spLocks noChangeArrowheads="1"/>
            </p:cNvSpPr>
            <p:nvPr/>
          </p:nvSpPr>
          <p:spPr bwMode="auto">
            <a:xfrm>
              <a:off x="2987824" y="3364060"/>
              <a:ext cx="4206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  <a:r>
                <a:rPr kumimoji="1" lang="en-US" altLang="ja-JP" sz="1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-</a:t>
              </a:r>
            </a:p>
          </p:txBody>
        </p:sp>
        <p:sp>
          <p:nvSpPr>
            <p:cNvPr id="9260" name="Text Box 143"/>
            <p:cNvSpPr txBox="1">
              <a:spLocks noChangeArrowheads="1"/>
            </p:cNvSpPr>
            <p:nvPr/>
          </p:nvSpPr>
          <p:spPr bwMode="auto">
            <a:xfrm>
              <a:off x="3646488" y="3357710"/>
              <a:ext cx="4206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  <a:r>
                <a:rPr kumimoji="1" lang="en-US" altLang="ja-JP" sz="18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-</a:t>
              </a:r>
            </a:p>
          </p:txBody>
        </p:sp>
        <p:sp>
          <p:nvSpPr>
            <p:cNvPr id="9261" name="Text Box 144"/>
            <p:cNvSpPr txBox="1">
              <a:spLocks noChangeArrowheads="1"/>
            </p:cNvSpPr>
            <p:nvPr/>
          </p:nvSpPr>
          <p:spPr bwMode="auto">
            <a:xfrm>
              <a:off x="1525588" y="2995760"/>
              <a:ext cx="525463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As</a:t>
              </a:r>
              <a:r>
                <a:rPr kumimoji="1" lang="en-US" altLang="ja-JP" sz="18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+</a:t>
              </a:r>
            </a:p>
          </p:txBody>
        </p:sp>
        <p:sp>
          <p:nvSpPr>
            <p:cNvPr id="9262" name="Text Box 145"/>
            <p:cNvSpPr txBox="1">
              <a:spLocks noChangeArrowheads="1"/>
            </p:cNvSpPr>
            <p:nvPr/>
          </p:nvSpPr>
          <p:spPr bwMode="auto">
            <a:xfrm>
              <a:off x="1525588" y="2414736"/>
              <a:ext cx="525463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As</a:t>
              </a:r>
              <a:r>
                <a:rPr kumimoji="1" lang="en-US" altLang="ja-JP" sz="1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+</a:t>
              </a:r>
            </a:p>
          </p:txBody>
        </p:sp>
        <p:sp>
          <p:nvSpPr>
            <p:cNvPr id="9263" name="Text Box 146"/>
            <p:cNvSpPr txBox="1">
              <a:spLocks noChangeArrowheads="1"/>
            </p:cNvSpPr>
            <p:nvPr/>
          </p:nvSpPr>
          <p:spPr bwMode="auto">
            <a:xfrm>
              <a:off x="1545043" y="3501008"/>
              <a:ext cx="57868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2" charset="2"/>
                  <a:ea typeface="ＭＳ Ｐゴシック" pitchFamily="50" charset="-128"/>
                  <a:cs typeface="+mn-cs"/>
                </a:rPr>
                <a:t>-</a:t>
              </a:r>
              <a:r>
                <a:rPr kumimoji="1" lang="en-US" altLang="ja-JP" sz="1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qN</a:t>
              </a:r>
              <a:r>
                <a:rPr kumimoji="1" lang="en-US" altLang="ja-JP" sz="18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a</a:t>
              </a:r>
              <a:r>
                <a:rPr kumimoji="1" lang="en-US" altLang="ja-JP" sz="1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-</a:t>
              </a:r>
            </a:p>
          </p:txBody>
        </p:sp>
        <p:sp>
          <p:nvSpPr>
            <p:cNvPr id="9264" name="Text Box 147"/>
            <p:cNvSpPr txBox="1">
              <a:spLocks noChangeArrowheads="1"/>
            </p:cNvSpPr>
            <p:nvPr/>
          </p:nvSpPr>
          <p:spPr bwMode="auto">
            <a:xfrm>
              <a:off x="2438401" y="2138511"/>
              <a:ext cx="64928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qN</a:t>
              </a:r>
              <a:r>
                <a:rPr kumimoji="1" lang="en-US" altLang="ja-JP" sz="18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d</a:t>
              </a:r>
              <a:r>
                <a:rPr kumimoji="1" lang="en-US" altLang="ja-JP" sz="1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+</a:t>
              </a:r>
              <a:endParaRPr kumimoji="1" lang="en-US" altLang="ja-JP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66" name="Text Box 149"/>
            <p:cNvSpPr txBox="1">
              <a:spLocks noChangeArrowheads="1"/>
            </p:cNvSpPr>
            <p:nvPr/>
          </p:nvSpPr>
          <p:spPr bwMode="auto">
            <a:xfrm>
              <a:off x="4602163" y="3397398"/>
              <a:ext cx="11430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x</a:t>
              </a:r>
            </a:p>
          </p:txBody>
        </p:sp>
        <p:sp>
          <p:nvSpPr>
            <p:cNvPr id="9267" name="Text Box 150"/>
            <p:cNvSpPr txBox="1">
              <a:spLocks noChangeArrowheads="1"/>
            </p:cNvSpPr>
            <p:nvPr/>
          </p:nvSpPr>
          <p:spPr bwMode="auto">
            <a:xfrm>
              <a:off x="2081213" y="3325960"/>
              <a:ext cx="11430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0</a:t>
              </a:r>
            </a:p>
          </p:txBody>
        </p:sp>
        <p:sp>
          <p:nvSpPr>
            <p:cNvPr id="9268" name="Line 151"/>
            <p:cNvSpPr>
              <a:spLocks noChangeShapeType="1"/>
            </p:cNvSpPr>
            <p:nvPr/>
          </p:nvSpPr>
          <p:spPr bwMode="auto">
            <a:xfrm>
              <a:off x="2268538" y="2492523"/>
              <a:ext cx="0" cy="144462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69" name="Line 152"/>
            <p:cNvSpPr>
              <a:spLocks noChangeShapeType="1"/>
            </p:cNvSpPr>
            <p:nvPr/>
          </p:nvSpPr>
          <p:spPr bwMode="auto">
            <a:xfrm>
              <a:off x="2268538" y="2779861"/>
              <a:ext cx="0" cy="144462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70" name="Line 153"/>
            <p:cNvSpPr>
              <a:spLocks noChangeShapeType="1"/>
            </p:cNvSpPr>
            <p:nvPr/>
          </p:nvSpPr>
          <p:spPr bwMode="auto">
            <a:xfrm>
              <a:off x="2268538" y="3068785"/>
              <a:ext cx="0" cy="144462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DDA0711C-1E21-644D-A91B-875862421DF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66951" y="2328769"/>
              <a:ext cx="144462" cy="1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32BF849B-4BBE-1F62-9D7B-36B60DC6007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123282" y="3717031"/>
              <a:ext cx="144462" cy="1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CE29B00-364A-6B90-D275-693D054D0830}"/>
              </a:ext>
            </a:extLst>
          </p:cNvPr>
          <p:cNvSpPr txBox="1"/>
          <p:nvPr/>
        </p:nvSpPr>
        <p:spPr>
          <a:xfrm>
            <a:off x="5415136" y="-27384"/>
            <a:ext cx="3693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31351274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5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5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5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5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5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95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5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5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95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5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5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95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95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95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95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5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95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5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418" grpId="0" animBg="1"/>
      <p:bldP spid="395419" grpId="0"/>
      <p:bldP spid="395421" grpId="0"/>
      <p:bldP spid="395422" grpId="0"/>
      <p:bldP spid="395424" grpId="0" animBg="1"/>
      <p:bldP spid="395420" grpId="0" animBg="1"/>
      <p:bldP spid="1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66B7504-8EBF-3467-4A37-D11A83605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758" y="3573016"/>
            <a:ext cx="2318506" cy="2632074"/>
          </a:xfrm>
          <a:prstGeom prst="rect">
            <a:avLst/>
          </a:prstGeom>
        </p:spPr>
      </p:pic>
      <p:sp>
        <p:nvSpPr>
          <p:cNvPr id="10246" name="Text Box 55"/>
          <p:cNvSpPr txBox="1">
            <a:spLocks noChangeArrowheads="1"/>
          </p:cNvSpPr>
          <p:nvPr/>
        </p:nvSpPr>
        <p:spPr bwMode="auto">
          <a:xfrm>
            <a:off x="179512" y="188913"/>
            <a:ext cx="60071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MOS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構造：　</a:t>
            </a:r>
            <a:r>
              <a:rPr lang="ja-JP" altLang="en-US" sz="3200" b="1">
                <a:solidFill>
                  <a:srgbClr val="000000"/>
                </a:solidFill>
                <a:latin typeface="Times New Roman" pitchFamily="18" charset="0"/>
              </a:rPr>
              <a:t>エネルギー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バンド図</a:t>
            </a:r>
          </a:p>
        </p:txBody>
      </p:sp>
      <p:grpSp>
        <p:nvGrpSpPr>
          <p:cNvPr id="11" name="Group 212"/>
          <p:cNvGrpSpPr>
            <a:grpSpLocks/>
          </p:cNvGrpSpPr>
          <p:nvPr/>
        </p:nvGrpSpPr>
        <p:grpSpPr bwMode="auto">
          <a:xfrm>
            <a:off x="2268538" y="4092009"/>
            <a:ext cx="504825" cy="719137"/>
            <a:chOff x="1519" y="2523"/>
            <a:chExt cx="318" cy="453"/>
          </a:xfrm>
        </p:grpSpPr>
        <p:grpSp>
          <p:nvGrpSpPr>
            <p:cNvPr id="10408" name="Group 203"/>
            <p:cNvGrpSpPr>
              <a:grpSpLocks/>
            </p:cNvGrpSpPr>
            <p:nvPr/>
          </p:nvGrpSpPr>
          <p:grpSpPr bwMode="auto">
            <a:xfrm>
              <a:off x="1565" y="2750"/>
              <a:ext cx="181" cy="226"/>
              <a:chOff x="204" y="2614"/>
              <a:chExt cx="181" cy="408"/>
            </a:xfrm>
          </p:grpSpPr>
          <p:sp>
            <p:nvSpPr>
              <p:cNvPr id="10410" name="Line 204"/>
              <p:cNvSpPr>
                <a:spLocks noChangeShapeType="1"/>
              </p:cNvSpPr>
              <p:nvPr/>
            </p:nvSpPr>
            <p:spPr bwMode="auto">
              <a:xfrm flipV="1">
                <a:off x="295" y="2614"/>
                <a:ext cx="0" cy="408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411" name="Line 205"/>
              <p:cNvSpPr>
                <a:spLocks noChangeShapeType="1"/>
              </p:cNvSpPr>
              <p:nvPr/>
            </p:nvSpPr>
            <p:spPr bwMode="auto">
              <a:xfrm>
                <a:off x="204" y="3022"/>
                <a:ext cx="181" cy="0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0409" name="Text Box 206"/>
            <p:cNvSpPr txBox="1">
              <a:spLocks noChangeArrowheads="1"/>
            </p:cNvSpPr>
            <p:nvPr/>
          </p:nvSpPr>
          <p:spPr bwMode="auto">
            <a:xfrm>
              <a:off x="1519" y="2523"/>
              <a:ext cx="31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qV</a:t>
              </a:r>
              <a:r>
                <a:rPr kumimoji="1" lang="en-US" altLang="ja-JP" sz="16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FB</a:t>
              </a:r>
              <a:endParaRPr kumimoji="1" lang="en-US" altLang="ja-JP" sz="16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10252" name="Text Box 54"/>
          <p:cNvSpPr txBox="1">
            <a:spLocks noChangeArrowheads="1"/>
          </p:cNvSpPr>
          <p:nvPr/>
        </p:nvSpPr>
        <p:spPr bwMode="auto">
          <a:xfrm>
            <a:off x="5637870" y="5356448"/>
            <a:ext cx="908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空乏層</a:t>
            </a:r>
            <a:endParaRPr kumimoji="1" lang="ja-JP" altLang="en-US" sz="1400" b="1" i="0" u="none" strike="noStrike" kern="1200" cap="none" spc="0" normalizeH="0" baseline="-2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53" name="Line 201"/>
          <p:cNvSpPr>
            <a:spLocks noChangeShapeType="1"/>
          </p:cNvSpPr>
          <p:nvPr/>
        </p:nvSpPr>
        <p:spPr bwMode="auto">
          <a:xfrm flipV="1">
            <a:off x="5637870" y="5296008"/>
            <a:ext cx="361107" cy="52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42" name="テキスト ボックス 29"/>
          <p:cNvSpPr txBox="1"/>
          <p:nvPr/>
        </p:nvSpPr>
        <p:spPr>
          <a:xfrm>
            <a:off x="4170146" y="626925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5.9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373781" name="Text Box 3">
            <a:extLst>
              <a:ext uri="{FF2B5EF4-FFF2-40B4-BE49-F238E27FC236}">
                <a16:creationId xmlns:a16="http://schemas.microsoft.com/office/drawing/2014/main" id="{1958DFA2-8673-4871-A577-FAD62056DE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163" y="836613"/>
            <a:ext cx="1628775" cy="630942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① 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G 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&lt; 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FB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蓄積</a:t>
            </a:r>
          </a:p>
        </p:txBody>
      </p:sp>
      <p:sp>
        <p:nvSpPr>
          <p:cNvPr id="373782" name="Text Box 34">
            <a:extLst>
              <a:ext uri="{FF2B5EF4-FFF2-40B4-BE49-F238E27FC236}">
                <a16:creationId xmlns:a16="http://schemas.microsoft.com/office/drawing/2014/main" id="{84EAE478-BD07-A6DF-50BC-BE37AB60D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0" y="836613"/>
            <a:ext cx="1687513" cy="630942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③ 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FB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&lt; 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G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&lt; 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th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空乏</a:t>
            </a:r>
          </a:p>
        </p:txBody>
      </p:sp>
      <p:sp>
        <p:nvSpPr>
          <p:cNvPr id="373783" name="Text Box 58">
            <a:extLst>
              <a:ext uri="{FF2B5EF4-FFF2-40B4-BE49-F238E27FC236}">
                <a16:creationId xmlns:a16="http://schemas.microsoft.com/office/drawing/2014/main" id="{C255AA10-443B-2995-DB11-7307098B3E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836613"/>
            <a:ext cx="1628775" cy="630942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④ 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G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&gt; 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th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反転</a:t>
            </a:r>
          </a:p>
        </p:txBody>
      </p:sp>
      <p:sp>
        <p:nvSpPr>
          <p:cNvPr id="373784" name="Text Box 318">
            <a:extLst>
              <a:ext uri="{FF2B5EF4-FFF2-40B4-BE49-F238E27FC236}">
                <a16:creationId xmlns:a16="http://schemas.microsoft.com/office/drawing/2014/main" id="{461C9DF4-BFB4-89E1-0908-9E04996324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836613"/>
            <a:ext cx="1628775" cy="630942"/>
          </a:xfrm>
          <a:prstGeom prst="rect">
            <a:avLst/>
          </a:prstGeom>
          <a:gradFill rotWithShape="0">
            <a:gsLst>
              <a:gs pos="0">
                <a:srgbClr val="0066FF"/>
              </a:gs>
              <a:gs pos="50000">
                <a:schemeClr val="bg1"/>
              </a:gs>
              <a:gs pos="100000">
                <a:srgbClr val="0066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② 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G 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= V</a:t>
            </a:r>
            <a:r>
              <a:rPr kumimoji="1" lang="en-US" altLang="ja-JP" sz="1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FB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フラットバンド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(FB)</a:t>
            </a:r>
          </a:p>
        </p:txBody>
      </p:sp>
      <p:grpSp>
        <p:nvGrpSpPr>
          <p:cNvPr id="373786" name="グループ化 373785">
            <a:extLst>
              <a:ext uri="{FF2B5EF4-FFF2-40B4-BE49-F238E27FC236}">
                <a16:creationId xmlns:a16="http://schemas.microsoft.com/office/drawing/2014/main" id="{1B82901E-A200-7005-6999-3B44DF3CBF59}"/>
              </a:ext>
            </a:extLst>
          </p:cNvPr>
          <p:cNvGrpSpPr/>
          <p:nvPr/>
        </p:nvGrpSpPr>
        <p:grpSpPr>
          <a:xfrm>
            <a:off x="419100" y="1557338"/>
            <a:ext cx="1604963" cy="1869983"/>
            <a:chOff x="419100" y="1557338"/>
            <a:chExt cx="1604963" cy="1869983"/>
          </a:xfrm>
        </p:grpSpPr>
        <p:sp>
          <p:nvSpPr>
            <p:cNvPr id="373787" name="Rectangle 6">
              <a:extLst>
                <a:ext uri="{FF2B5EF4-FFF2-40B4-BE49-F238E27FC236}">
                  <a16:creationId xmlns:a16="http://schemas.microsoft.com/office/drawing/2014/main" id="{E3825D7D-94D6-B1E5-FAFA-7C758F580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325" y="2332038"/>
              <a:ext cx="1531938" cy="80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73788" name="Rectangle 7" descr="10%">
              <a:extLst>
                <a:ext uri="{FF2B5EF4-FFF2-40B4-BE49-F238E27FC236}">
                  <a16:creationId xmlns:a16="http://schemas.microsoft.com/office/drawing/2014/main" id="{EEF19E4C-2159-D8D3-900A-FDD8A8D80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738" y="1838326"/>
              <a:ext cx="1533525" cy="390525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73789" name="Rectangle 8" descr="右上がり対角線 (反転)">
              <a:extLst>
                <a:ext uri="{FF2B5EF4-FFF2-40B4-BE49-F238E27FC236}">
                  <a16:creationId xmlns:a16="http://schemas.microsoft.com/office/drawing/2014/main" id="{58392217-3D47-6235-A4D1-9776163546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738" y="2227263"/>
              <a:ext cx="1533525" cy="1063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73790" name="Oval 14">
              <a:extLst>
                <a:ext uri="{FF2B5EF4-FFF2-40B4-BE49-F238E27FC236}">
                  <a16:creationId xmlns:a16="http://schemas.microsoft.com/office/drawing/2014/main" id="{43FFCC95-A3E6-40F3-5296-142FC5BB9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1575" y="1557338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73791" name="Line 15">
              <a:extLst>
                <a:ext uri="{FF2B5EF4-FFF2-40B4-BE49-F238E27FC236}">
                  <a16:creationId xmlns:a16="http://schemas.microsoft.com/office/drawing/2014/main" id="{76B5B5B3-C3F2-DB37-4532-0D502DBA1C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963" y="1638301"/>
              <a:ext cx="0" cy="200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73793" name="Rectangle 16">
              <a:extLst>
                <a:ext uri="{FF2B5EF4-FFF2-40B4-BE49-F238E27FC236}">
                  <a16:creationId xmlns:a16="http://schemas.microsoft.com/office/drawing/2014/main" id="{270CE8A0-343C-4FCB-FE04-CBA79CF87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00" y="2338388"/>
              <a:ext cx="1557338" cy="207963"/>
            </a:xfrm>
            <a:prstGeom prst="rect">
              <a:avLst/>
            </a:prstGeom>
            <a:gradFill rotWithShape="1">
              <a:gsLst>
                <a:gs pos="0">
                  <a:srgbClr val="185E5E"/>
                </a:gs>
                <a:gs pos="100000">
                  <a:srgbClr val="33CCCC">
                    <a:alpha val="53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73794" name="Text Box 25">
              <a:extLst>
                <a:ext uri="{FF2B5EF4-FFF2-40B4-BE49-F238E27FC236}">
                  <a16:creationId xmlns:a16="http://schemas.microsoft.com/office/drawing/2014/main" id="{0A2F503B-6909-4689-6FD3-51A4C6A898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563563" y="26177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373795" name="Text Box 28">
              <a:extLst>
                <a:ext uri="{FF2B5EF4-FFF2-40B4-BE49-F238E27FC236}">
                  <a16:creationId xmlns:a16="http://schemas.microsoft.com/office/drawing/2014/main" id="{2B0CC47A-3E73-6DC8-AC7F-9D6990A5B1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3563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373796" name="Text Box 29">
              <a:extLst>
                <a:ext uri="{FF2B5EF4-FFF2-40B4-BE49-F238E27FC236}">
                  <a16:creationId xmlns:a16="http://schemas.microsoft.com/office/drawing/2014/main" id="{AE5E02D9-C52F-D031-D6F5-35EF9E0EDB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3925" y="2259013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373797" name="Text Box 30">
              <a:extLst>
                <a:ext uri="{FF2B5EF4-FFF2-40B4-BE49-F238E27FC236}">
                  <a16:creationId xmlns:a16="http://schemas.microsoft.com/office/drawing/2014/main" id="{479D6485-EBEE-141F-639A-93A16E5E3A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1263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373798" name="Text Box 32">
              <a:extLst>
                <a:ext uri="{FF2B5EF4-FFF2-40B4-BE49-F238E27FC236}">
                  <a16:creationId xmlns:a16="http://schemas.microsoft.com/office/drawing/2014/main" id="{D801B666-E9F8-0A77-A23E-8537C3C8D0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4650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373799" name="Text Box 168">
              <a:extLst>
                <a:ext uri="{FF2B5EF4-FFF2-40B4-BE49-F238E27FC236}">
                  <a16:creationId xmlns:a16="http://schemas.microsoft.com/office/drawing/2014/main" id="{DAEED244-201D-F6A0-4B59-4E1A5B7E49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08025" y="24018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373800" name="Text Box 169">
              <a:extLst>
                <a:ext uri="{FF2B5EF4-FFF2-40B4-BE49-F238E27FC236}">
                  <a16:creationId xmlns:a16="http://schemas.microsoft.com/office/drawing/2014/main" id="{2C4FC13B-22AB-3D88-C5D9-D27C889D4A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1211263" y="26177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373801" name="Text Box 170">
              <a:extLst>
                <a:ext uri="{FF2B5EF4-FFF2-40B4-BE49-F238E27FC236}">
                  <a16:creationId xmlns:a16="http://schemas.microsoft.com/office/drawing/2014/main" id="{F8E72576-4996-9EFD-C8AB-4707913256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1355725" y="28336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373802" name="Text Box 171">
              <a:extLst>
                <a:ext uri="{FF2B5EF4-FFF2-40B4-BE49-F238E27FC236}">
                  <a16:creationId xmlns:a16="http://schemas.microsoft.com/office/drawing/2014/main" id="{1A13D5E4-9C21-83D8-6DD1-A60099E047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79463" y="28336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373803" name="Text Box 172">
              <a:extLst>
                <a:ext uri="{FF2B5EF4-FFF2-40B4-BE49-F238E27FC236}">
                  <a16:creationId xmlns:a16="http://schemas.microsoft.com/office/drawing/2014/main" id="{AD568514-2D93-A4A5-C2CA-A2D3C73C52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1355725" y="2330451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373804" name="Text Box 194">
              <a:extLst>
                <a:ext uri="{FF2B5EF4-FFF2-40B4-BE49-F238E27FC236}">
                  <a16:creationId xmlns:a16="http://schemas.microsoft.com/office/drawing/2014/main" id="{DE4C326F-07A2-99A9-C2D4-5EB5E3CAB4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8388" y="2762251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373805" name="Text Box 195">
              <a:extLst>
                <a:ext uri="{FF2B5EF4-FFF2-40B4-BE49-F238E27FC236}">
                  <a16:creationId xmlns:a16="http://schemas.microsoft.com/office/drawing/2014/main" id="{0FB68354-9817-F435-FA06-4EF1731AF9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3925" y="25463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373806" name="Text Box 196">
              <a:extLst>
                <a:ext uri="{FF2B5EF4-FFF2-40B4-BE49-F238E27FC236}">
                  <a16:creationId xmlns:a16="http://schemas.microsoft.com/office/drawing/2014/main" id="{D1A9981F-29F5-5D64-8BC4-189741C803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0188" y="2617788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373807" name="Text Box 199">
              <a:extLst>
                <a:ext uri="{FF2B5EF4-FFF2-40B4-BE49-F238E27FC236}">
                  <a16:creationId xmlns:a16="http://schemas.microsoft.com/office/drawing/2014/main" id="{4FF8A33F-D73A-A2F7-39F0-390E219AC1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6088" y="27622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pic>
          <p:nvPicPr>
            <p:cNvPr id="373808" name="図 373807">
              <a:extLst>
                <a:ext uri="{FF2B5EF4-FFF2-40B4-BE49-F238E27FC236}">
                  <a16:creationId xmlns:a16="http://schemas.microsoft.com/office/drawing/2014/main" id="{9A31C9E5-1D83-F719-E276-25BA767445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9398" y="3140968"/>
              <a:ext cx="304250" cy="286353"/>
            </a:xfrm>
            <a:prstGeom prst="rect">
              <a:avLst/>
            </a:prstGeom>
          </p:spPr>
        </p:pic>
      </p:grpSp>
      <p:grpSp>
        <p:nvGrpSpPr>
          <p:cNvPr id="373809" name="グループ化 373808">
            <a:extLst>
              <a:ext uri="{FF2B5EF4-FFF2-40B4-BE49-F238E27FC236}">
                <a16:creationId xmlns:a16="http://schemas.microsoft.com/office/drawing/2014/main" id="{C5136300-A27E-045F-81A2-E1D23676AF28}"/>
              </a:ext>
            </a:extLst>
          </p:cNvPr>
          <p:cNvGrpSpPr/>
          <p:nvPr/>
        </p:nvGrpSpPr>
        <p:grpSpPr>
          <a:xfrm>
            <a:off x="2611438" y="1557338"/>
            <a:ext cx="1584325" cy="1869983"/>
            <a:chOff x="2611438" y="1557338"/>
            <a:chExt cx="1584325" cy="1869983"/>
          </a:xfrm>
        </p:grpSpPr>
        <p:sp>
          <p:nvSpPr>
            <p:cNvPr id="373810" name="Rectangle 320">
              <a:extLst>
                <a:ext uri="{FF2B5EF4-FFF2-40B4-BE49-F238E27FC236}">
                  <a16:creationId xmlns:a16="http://schemas.microsoft.com/office/drawing/2014/main" id="{DB924542-192D-BBC1-6C89-BBF3B146E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026" y="2332038"/>
              <a:ext cx="1531938" cy="80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73811" name="Rectangle 321" descr="10%">
              <a:extLst>
                <a:ext uri="{FF2B5EF4-FFF2-40B4-BE49-F238E27FC236}">
                  <a16:creationId xmlns:a16="http://schemas.microsoft.com/office/drawing/2014/main" id="{5BBCC04F-580A-0473-C111-0A6FE0D49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1438" y="1838326"/>
              <a:ext cx="1533525" cy="390525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73812" name="Rectangle 322" descr="右上がり対角線 (反転)">
              <a:extLst>
                <a:ext uri="{FF2B5EF4-FFF2-40B4-BE49-F238E27FC236}">
                  <a16:creationId xmlns:a16="http://schemas.microsoft.com/office/drawing/2014/main" id="{A58F8D5A-C01F-D5A6-227B-959C645E4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1438" y="2227263"/>
              <a:ext cx="1533525" cy="1063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73813" name="Oval 328">
              <a:extLst>
                <a:ext uri="{FF2B5EF4-FFF2-40B4-BE49-F238E27FC236}">
                  <a16:creationId xmlns:a16="http://schemas.microsoft.com/office/drawing/2014/main" id="{CCC62EA8-CD91-8A0F-4137-BD2CC43BE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3276" y="1557338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73814" name="Line 329">
              <a:extLst>
                <a:ext uri="{FF2B5EF4-FFF2-40B4-BE49-F238E27FC236}">
                  <a16:creationId xmlns:a16="http://schemas.microsoft.com/office/drawing/2014/main" id="{7C445442-9086-1D4B-A8E2-C11171774B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5663" y="1638301"/>
              <a:ext cx="0" cy="200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73815" name="Text Box 331">
              <a:extLst>
                <a:ext uri="{FF2B5EF4-FFF2-40B4-BE49-F238E27FC236}">
                  <a16:creationId xmlns:a16="http://schemas.microsoft.com/office/drawing/2014/main" id="{90997611-809C-0A4B-C3E4-2A422E3E42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2735263" y="26177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373816" name="Text Box 332">
              <a:extLst>
                <a:ext uri="{FF2B5EF4-FFF2-40B4-BE49-F238E27FC236}">
                  <a16:creationId xmlns:a16="http://schemas.microsoft.com/office/drawing/2014/main" id="{A539F235-F389-7A87-B566-00D56947F4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5263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373817" name="Text Box 334">
              <a:extLst>
                <a:ext uri="{FF2B5EF4-FFF2-40B4-BE49-F238E27FC236}">
                  <a16:creationId xmlns:a16="http://schemas.microsoft.com/office/drawing/2014/main" id="{0632DDAD-BC29-9429-6AA9-6DC988EB12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82963" y="22590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373818" name="Text Box 336">
              <a:extLst>
                <a:ext uri="{FF2B5EF4-FFF2-40B4-BE49-F238E27FC236}">
                  <a16:creationId xmlns:a16="http://schemas.microsoft.com/office/drawing/2014/main" id="{3B0076F7-3546-2BC7-F960-01D224BAA8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2879726" y="24018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373819" name="Text Box 337">
              <a:extLst>
                <a:ext uri="{FF2B5EF4-FFF2-40B4-BE49-F238E27FC236}">
                  <a16:creationId xmlns:a16="http://schemas.microsoft.com/office/drawing/2014/main" id="{4F8BF8A9-A4B2-6A89-2FCE-C9986AAA0D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3382963" y="26177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373820" name="Text Box 338">
              <a:extLst>
                <a:ext uri="{FF2B5EF4-FFF2-40B4-BE49-F238E27FC236}">
                  <a16:creationId xmlns:a16="http://schemas.microsoft.com/office/drawing/2014/main" id="{2C3E8261-BD4D-1714-AA83-B0EFE15202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3527426" y="28336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373821" name="Text Box 339">
              <a:extLst>
                <a:ext uri="{FF2B5EF4-FFF2-40B4-BE49-F238E27FC236}">
                  <a16:creationId xmlns:a16="http://schemas.microsoft.com/office/drawing/2014/main" id="{6B364920-2DC9-EF59-2EE0-BD4F7CB15C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2951163" y="283368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373822" name="Text Box 340">
              <a:extLst>
                <a:ext uri="{FF2B5EF4-FFF2-40B4-BE49-F238E27FC236}">
                  <a16:creationId xmlns:a16="http://schemas.microsoft.com/office/drawing/2014/main" id="{EF04DBE4-2021-7961-4F92-8B945AD43E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3527426" y="2330451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373823" name="Text Box 341">
              <a:extLst>
                <a:ext uri="{FF2B5EF4-FFF2-40B4-BE49-F238E27FC236}">
                  <a16:creationId xmlns:a16="http://schemas.microsoft.com/office/drawing/2014/main" id="{51110F7F-353E-AFB6-B046-3382A6B87D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0088" y="2762251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10482" name="Text Box 342">
              <a:extLst>
                <a:ext uri="{FF2B5EF4-FFF2-40B4-BE49-F238E27FC236}">
                  <a16:creationId xmlns:a16="http://schemas.microsoft.com/office/drawing/2014/main" id="{9F81964C-BE15-7F82-C6B9-FF9119AD4B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5626" y="25463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10483" name="Text Box 343">
              <a:extLst>
                <a:ext uri="{FF2B5EF4-FFF2-40B4-BE49-F238E27FC236}">
                  <a16:creationId xmlns:a16="http://schemas.microsoft.com/office/drawing/2014/main" id="{69499936-C630-577D-D2DD-078E87DF06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71888" y="2617788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10484" name="Text Box 344">
              <a:extLst>
                <a:ext uri="{FF2B5EF4-FFF2-40B4-BE49-F238E27FC236}">
                  <a16:creationId xmlns:a16="http://schemas.microsoft.com/office/drawing/2014/main" id="{D60BBC5A-F38E-8505-79E6-0993064AB5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7788" y="27622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pic>
          <p:nvPicPr>
            <p:cNvPr id="10485" name="図 10484">
              <a:extLst>
                <a:ext uri="{FF2B5EF4-FFF2-40B4-BE49-F238E27FC236}">
                  <a16:creationId xmlns:a16="http://schemas.microsoft.com/office/drawing/2014/main" id="{8430C9A9-584B-C7D3-B811-C05F7C04B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75856" y="3140968"/>
              <a:ext cx="304250" cy="286353"/>
            </a:xfrm>
            <a:prstGeom prst="rect">
              <a:avLst/>
            </a:prstGeom>
          </p:spPr>
        </p:pic>
      </p:grpSp>
      <p:grpSp>
        <p:nvGrpSpPr>
          <p:cNvPr id="10486" name="グループ化 10485">
            <a:extLst>
              <a:ext uri="{FF2B5EF4-FFF2-40B4-BE49-F238E27FC236}">
                <a16:creationId xmlns:a16="http://schemas.microsoft.com/office/drawing/2014/main" id="{BAE770B7-6C51-4D1E-05A2-DFF90FECA3E5}"/>
              </a:ext>
            </a:extLst>
          </p:cNvPr>
          <p:cNvGrpSpPr/>
          <p:nvPr/>
        </p:nvGrpSpPr>
        <p:grpSpPr>
          <a:xfrm>
            <a:off x="4859338" y="1557338"/>
            <a:ext cx="1557337" cy="1871662"/>
            <a:chOff x="4859338" y="1557338"/>
            <a:chExt cx="1557337" cy="1871662"/>
          </a:xfrm>
        </p:grpSpPr>
        <p:sp>
          <p:nvSpPr>
            <p:cNvPr id="10487" name="Rectangle 431">
              <a:extLst>
                <a:ext uri="{FF2B5EF4-FFF2-40B4-BE49-F238E27FC236}">
                  <a16:creationId xmlns:a16="http://schemas.microsoft.com/office/drawing/2014/main" id="{3F066B95-E4F0-74D8-3AFD-34662053B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9338" y="2276476"/>
              <a:ext cx="1557337" cy="360363"/>
            </a:xfrm>
            <a:prstGeom prst="rect">
              <a:avLst/>
            </a:prstGeom>
            <a:gradFill rotWithShape="1">
              <a:gsLst>
                <a:gs pos="0">
                  <a:srgbClr val="765E00"/>
                </a:gs>
                <a:gs pos="100000">
                  <a:srgbClr val="FFCC00">
                    <a:alpha val="53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88" name="Rectangle 37">
              <a:extLst>
                <a:ext uri="{FF2B5EF4-FFF2-40B4-BE49-F238E27FC236}">
                  <a16:creationId xmlns:a16="http://schemas.microsoft.com/office/drawing/2014/main" id="{9A999A55-2DD5-6423-30CE-712D56F7D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4101" y="2332038"/>
              <a:ext cx="1531938" cy="80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89" name="Rectangle 38" descr="10%">
              <a:extLst>
                <a:ext uri="{FF2B5EF4-FFF2-40B4-BE49-F238E27FC236}">
                  <a16:creationId xmlns:a16="http://schemas.microsoft.com/office/drawing/2014/main" id="{EC6630BD-C882-342C-EF95-08B6BA4343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2513" y="1838326"/>
              <a:ext cx="1533525" cy="390525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90" name="Rectangle 39" descr="右上がり対角線 (反転)">
              <a:extLst>
                <a:ext uri="{FF2B5EF4-FFF2-40B4-BE49-F238E27FC236}">
                  <a16:creationId xmlns:a16="http://schemas.microsoft.com/office/drawing/2014/main" id="{558695B6-721A-F96B-1123-81B96CF41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2513" y="2227263"/>
              <a:ext cx="1533525" cy="1063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91" name="Oval 45">
              <a:extLst>
                <a:ext uri="{FF2B5EF4-FFF2-40B4-BE49-F238E27FC236}">
                  <a16:creationId xmlns:a16="http://schemas.microsoft.com/office/drawing/2014/main" id="{C59069E2-C8F2-34F8-1564-5373C7587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4351" y="1557338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92" name="Line 46">
              <a:extLst>
                <a:ext uri="{FF2B5EF4-FFF2-40B4-BE49-F238E27FC236}">
                  <a16:creationId xmlns:a16="http://schemas.microsoft.com/office/drawing/2014/main" id="{A0A70D88-88E1-B105-B591-5FEE103283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46738" y="1638301"/>
              <a:ext cx="0" cy="200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93" name="Text Box 178">
              <a:extLst>
                <a:ext uri="{FF2B5EF4-FFF2-40B4-BE49-F238E27FC236}">
                  <a16:creationId xmlns:a16="http://schemas.microsoft.com/office/drawing/2014/main" id="{869350BD-15BA-74FA-81DD-BA2900A18F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5075238" y="2339976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10494" name="Text Box 182">
              <a:extLst>
                <a:ext uri="{FF2B5EF4-FFF2-40B4-BE49-F238E27FC236}">
                  <a16:creationId xmlns:a16="http://schemas.microsoft.com/office/drawing/2014/main" id="{EE729C57-C376-B7FF-4BF8-0041E8DAC9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5651500" y="2339976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10495" name="Text Box 218">
              <a:extLst>
                <a:ext uri="{FF2B5EF4-FFF2-40B4-BE49-F238E27FC236}">
                  <a16:creationId xmlns:a16="http://schemas.microsoft.com/office/drawing/2014/main" id="{60C01B2A-B0A3-AFFD-37DE-79AE4EE2D9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4911725" y="2627313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192" name="Text Box 219">
              <a:extLst>
                <a:ext uri="{FF2B5EF4-FFF2-40B4-BE49-F238E27FC236}">
                  <a16:creationId xmlns:a16="http://schemas.microsoft.com/office/drawing/2014/main" id="{0B801932-A622-E631-280D-483CA46EA8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5559425" y="2627313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193" name="Text Box 220">
              <a:extLst>
                <a:ext uri="{FF2B5EF4-FFF2-40B4-BE49-F238E27FC236}">
                  <a16:creationId xmlns:a16="http://schemas.microsoft.com/office/drawing/2014/main" id="{7B97F12B-9918-FFEF-7102-74B7E33223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5703888" y="2843213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194" name="Text Box 221">
              <a:extLst>
                <a:ext uri="{FF2B5EF4-FFF2-40B4-BE49-F238E27FC236}">
                  <a16:creationId xmlns:a16="http://schemas.microsoft.com/office/drawing/2014/main" id="{988FC0E3-9C41-F46A-2098-3E2FED0441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5127625" y="2843213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195" name="Text Box 222">
              <a:extLst>
                <a:ext uri="{FF2B5EF4-FFF2-40B4-BE49-F238E27FC236}">
                  <a16:creationId xmlns:a16="http://schemas.microsoft.com/office/drawing/2014/main" id="{E4EFE1F6-86BA-0FAD-0346-84A36A8F36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6550" y="2771776"/>
              <a:ext cx="306387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196" name="Text Box 223">
              <a:extLst>
                <a:ext uri="{FF2B5EF4-FFF2-40B4-BE49-F238E27FC236}">
                  <a16:creationId xmlns:a16="http://schemas.microsoft.com/office/drawing/2014/main" id="{E8FC5546-796C-64D5-454C-F3305F395A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8350" y="262731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197" name="Text Box 224">
              <a:extLst>
                <a:ext uri="{FF2B5EF4-FFF2-40B4-BE49-F238E27FC236}">
                  <a16:creationId xmlns:a16="http://schemas.microsoft.com/office/drawing/2014/main" id="{48AFCC10-0512-9FAA-7277-DBE57E1196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64250" y="2771776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198" name="Text Box 232">
              <a:extLst>
                <a:ext uri="{FF2B5EF4-FFF2-40B4-BE49-F238E27FC236}">
                  <a16:creationId xmlns:a16="http://schemas.microsoft.com/office/drawing/2014/main" id="{BB0A1C66-CD6B-78E3-0B30-6092765BC3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72088" y="2555876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pic>
          <p:nvPicPr>
            <p:cNvPr id="199" name="図 198">
              <a:extLst>
                <a:ext uri="{FF2B5EF4-FFF2-40B4-BE49-F238E27FC236}">
                  <a16:creationId xmlns:a16="http://schemas.microsoft.com/office/drawing/2014/main" id="{BFC18B19-DE0C-5B21-E076-FABFCB65CA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08104" y="3142647"/>
              <a:ext cx="304250" cy="286353"/>
            </a:xfrm>
            <a:prstGeom prst="rect">
              <a:avLst/>
            </a:prstGeom>
          </p:spPr>
        </p:pic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48F56970-2491-68E6-D4A9-4F767461E9B7}"/>
              </a:ext>
            </a:extLst>
          </p:cNvPr>
          <p:cNvGrpSpPr/>
          <p:nvPr/>
        </p:nvGrpSpPr>
        <p:grpSpPr>
          <a:xfrm>
            <a:off x="7092950" y="1557338"/>
            <a:ext cx="1538288" cy="1869983"/>
            <a:chOff x="7092950" y="1557338"/>
            <a:chExt cx="1538288" cy="1869983"/>
          </a:xfrm>
        </p:grpSpPr>
        <p:sp>
          <p:nvSpPr>
            <p:cNvPr id="201" name="Rectangle 431">
              <a:extLst>
                <a:ext uri="{FF2B5EF4-FFF2-40B4-BE49-F238E27FC236}">
                  <a16:creationId xmlns:a16="http://schemas.microsoft.com/office/drawing/2014/main" id="{0A6CE3FB-CE24-6E08-7EE8-C82C65A2B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2950" y="2349501"/>
              <a:ext cx="1511300" cy="503238"/>
            </a:xfrm>
            <a:prstGeom prst="rect">
              <a:avLst/>
            </a:prstGeom>
            <a:gradFill rotWithShape="1">
              <a:gsLst>
                <a:gs pos="0">
                  <a:srgbClr val="765E00"/>
                </a:gs>
                <a:gs pos="100000">
                  <a:srgbClr val="FFCC00">
                    <a:alpha val="53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02" name="Rectangle 61">
              <a:extLst>
                <a:ext uri="{FF2B5EF4-FFF2-40B4-BE49-F238E27FC236}">
                  <a16:creationId xmlns:a16="http://schemas.microsoft.com/office/drawing/2014/main" id="{B2F9BA55-D695-44A6-0693-64F0A4FEE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4538" y="2332038"/>
              <a:ext cx="1531938" cy="80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03" name="Rectangle 62" descr="10%">
              <a:extLst>
                <a:ext uri="{FF2B5EF4-FFF2-40B4-BE49-F238E27FC236}">
                  <a16:creationId xmlns:a16="http://schemas.microsoft.com/office/drawing/2014/main" id="{7894C95C-FF7F-536B-F68D-51256EC83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2950" y="1838326"/>
              <a:ext cx="1533525" cy="390525"/>
            </a:xfrm>
            <a:prstGeom prst="rect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04" name="Rectangle 63" descr="右上がり対角線 (反転)">
              <a:extLst>
                <a:ext uri="{FF2B5EF4-FFF2-40B4-BE49-F238E27FC236}">
                  <a16:creationId xmlns:a16="http://schemas.microsoft.com/office/drawing/2014/main" id="{F23E7403-4081-8767-CE79-4856FAB1E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2950" y="2227263"/>
              <a:ext cx="1533525" cy="1063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05" name="Oval 69">
              <a:extLst>
                <a:ext uri="{FF2B5EF4-FFF2-40B4-BE49-F238E27FC236}">
                  <a16:creationId xmlns:a16="http://schemas.microsoft.com/office/drawing/2014/main" id="{C6A139F5-7614-9560-6FF1-93DE952F1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4788" y="1557338"/>
              <a:ext cx="88900" cy="889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06" name="Line 70">
              <a:extLst>
                <a:ext uri="{FF2B5EF4-FFF2-40B4-BE49-F238E27FC236}">
                  <a16:creationId xmlns:a16="http://schemas.microsoft.com/office/drawing/2014/main" id="{9543777F-3657-AA29-EB71-D021715048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7175" y="1638301"/>
              <a:ext cx="0" cy="200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07" name="Rectangle 71">
              <a:extLst>
                <a:ext uri="{FF2B5EF4-FFF2-40B4-BE49-F238E27FC236}">
                  <a16:creationId xmlns:a16="http://schemas.microsoft.com/office/drawing/2014/main" id="{956B4F2D-9C9E-CA43-A9AB-875AFC144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4063" y="2336801"/>
              <a:ext cx="1522413" cy="157163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08" name="Text Box 184">
              <a:extLst>
                <a:ext uri="{FF2B5EF4-FFF2-40B4-BE49-F238E27FC236}">
                  <a16:creationId xmlns:a16="http://schemas.microsoft.com/office/drawing/2014/main" id="{B5EB13CA-3B4C-1307-FFB4-DC77BA2D78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2175" y="22288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e</a:t>
              </a:r>
            </a:p>
          </p:txBody>
        </p:sp>
        <p:sp>
          <p:nvSpPr>
            <p:cNvPr id="209" name="Text Box 185">
              <a:extLst>
                <a:ext uri="{FF2B5EF4-FFF2-40B4-BE49-F238E27FC236}">
                  <a16:creationId xmlns:a16="http://schemas.microsoft.com/office/drawing/2014/main" id="{8CEA1949-0E6B-1CD5-7099-3CB67C0C42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02538" y="2228851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e</a:t>
              </a:r>
            </a:p>
          </p:txBody>
        </p:sp>
        <p:sp>
          <p:nvSpPr>
            <p:cNvPr id="210" name="Text Box 186">
              <a:extLst>
                <a:ext uri="{FF2B5EF4-FFF2-40B4-BE49-F238E27FC236}">
                  <a16:creationId xmlns:a16="http://schemas.microsoft.com/office/drawing/2014/main" id="{A0D247E6-1BF5-3F95-8E72-E6FA5DFCA3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89875" y="22288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e</a:t>
              </a:r>
            </a:p>
          </p:txBody>
        </p:sp>
        <p:sp>
          <p:nvSpPr>
            <p:cNvPr id="211" name="Text Box 187">
              <a:extLst>
                <a:ext uri="{FF2B5EF4-FFF2-40B4-BE49-F238E27FC236}">
                  <a16:creationId xmlns:a16="http://schemas.microsoft.com/office/drawing/2014/main" id="{136298FA-887F-2751-A87D-9EA6DCE8D7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23263" y="2228851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e</a:t>
              </a:r>
            </a:p>
          </p:txBody>
        </p:sp>
        <p:sp>
          <p:nvSpPr>
            <p:cNvPr id="212" name="Text Box 188">
              <a:extLst>
                <a:ext uri="{FF2B5EF4-FFF2-40B4-BE49-F238E27FC236}">
                  <a16:creationId xmlns:a16="http://schemas.microsoft.com/office/drawing/2014/main" id="{B3AF1730-58AE-449B-1E8B-68131E894D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308850" y="2349501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213" name="Text Box 192">
              <a:extLst>
                <a:ext uri="{FF2B5EF4-FFF2-40B4-BE49-F238E27FC236}">
                  <a16:creationId xmlns:a16="http://schemas.microsoft.com/office/drawing/2014/main" id="{2F7810A2-A5E9-D384-EA82-15F3EB4AAD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8027988" y="2349501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214" name="Text Box 225">
              <a:extLst>
                <a:ext uri="{FF2B5EF4-FFF2-40B4-BE49-F238E27FC236}">
                  <a16:creationId xmlns:a16="http://schemas.microsoft.com/office/drawing/2014/main" id="{DA992868-3F87-7BB6-2371-6F1689037A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164388" y="2565401"/>
              <a:ext cx="4318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215" name="Text Box 226">
              <a:extLst>
                <a:ext uri="{FF2B5EF4-FFF2-40B4-BE49-F238E27FC236}">
                  <a16:creationId xmlns:a16="http://schemas.microsoft.com/office/drawing/2014/main" id="{377A4231-9E43-096E-908E-331DE87BE1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818438" y="259873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216" name="Text Box 227">
              <a:extLst>
                <a:ext uri="{FF2B5EF4-FFF2-40B4-BE49-F238E27FC236}">
                  <a16:creationId xmlns:a16="http://schemas.microsoft.com/office/drawing/2014/main" id="{3CA218B7-3136-91DB-15D3-974914232A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962900" y="281463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217" name="Text Box 228">
              <a:extLst>
                <a:ext uri="{FF2B5EF4-FFF2-40B4-BE49-F238E27FC236}">
                  <a16:creationId xmlns:a16="http://schemas.microsoft.com/office/drawing/2014/main" id="{3D45EEDD-D450-00F6-45C7-4978403ED5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386638" y="2814638"/>
              <a:ext cx="501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B</a:t>
              </a:r>
              <a:r>
                <a:rPr kumimoji="1" lang="ja-JP" altLang="en-US" sz="16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ｰ</a:t>
              </a:r>
            </a:p>
          </p:txBody>
        </p:sp>
        <p:sp>
          <p:nvSpPr>
            <p:cNvPr id="218" name="Text Box 229">
              <a:extLst>
                <a:ext uri="{FF2B5EF4-FFF2-40B4-BE49-F238E27FC236}">
                  <a16:creationId xmlns:a16="http://schemas.microsoft.com/office/drawing/2014/main" id="{5FD31390-3D10-8086-A896-F764E60FD3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75563" y="2743201"/>
              <a:ext cx="306388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sp>
          <p:nvSpPr>
            <p:cNvPr id="219" name="Text Box 231">
              <a:extLst>
                <a:ext uri="{FF2B5EF4-FFF2-40B4-BE49-F238E27FC236}">
                  <a16:creationId xmlns:a16="http://schemas.microsoft.com/office/drawing/2014/main" id="{5F736280-2013-E730-8EE1-A04F1DD37F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6913" y="2709863"/>
              <a:ext cx="3079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7620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HGPｺﾞｼｯｸE" pitchFamily="50" charset="-128"/>
                  <a:cs typeface="+mn-cs"/>
                </a:rPr>
                <a:t>h</a:t>
              </a:r>
            </a:p>
          </p:txBody>
        </p:sp>
        <p:pic>
          <p:nvPicPr>
            <p:cNvPr id="220" name="図 219">
              <a:extLst>
                <a:ext uri="{FF2B5EF4-FFF2-40B4-BE49-F238E27FC236}">
                  <a16:creationId xmlns:a16="http://schemas.microsoft.com/office/drawing/2014/main" id="{25A3F037-641D-7529-7325-2D0FE36C88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40352" y="3140968"/>
              <a:ext cx="304250" cy="286353"/>
            </a:xfrm>
            <a:prstGeom prst="rect">
              <a:avLst/>
            </a:prstGeom>
          </p:spPr>
        </p:pic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22C92AD0-4B5A-21F1-C9BA-029983C05256}"/>
              </a:ext>
            </a:extLst>
          </p:cNvPr>
          <p:cNvGrpSpPr/>
          <p:nvPr/>
        </p:nvGrpSpPr>
        <p:grpSpPr>
          <a:xfrm>
            <a:off x="323850" y="3585596"/>
            <a:ext cx="1914751" cy="2449513"/>
            <a:chOff x="323850" y="3585596"/>
            <a:chExt cx="1914751" cy="2449513"/>
          </a:xfrm>
        </p:grpSpPr>
        <p:sp>
          <p:nvSpPr>
            <p:cNvPr id="10457" name="Line 45"/>
            <p:cNvSpPr>
              <a:spLocks noChangeShapeType="1"/>
            </p:cNvSpPr>
            <p:nvPr/>
          </p:nvSpPr>
          <p:spPr bwMode="auto">
            <a:xfrm>
              <a:off x="1262063" y="4809559"/>
              <a:ext cx="6477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58" name="Arc 46"/>
            <p:cNvSpPr>
              <a:spLocks/>
            </p:cNvSpPr>
            <p:nvPr/>
          </p:nvSpPr>
          <p:spPr bwMode="auto">
            <a:xfrm flipH="1" flipV="1">
              <a:off x="1120775" y="4277746"/>
              <a:ext cx="139700" cy="10001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59" name="Text Box 56"/>
            <p:cNvSpPr txBox="1">
              <a:spLocks noChangeArrowheads="1"/>
            </p:cNvSpPr>
            <p:nvPr/>
          </p:nvSpPr>
          <p:spPr bwMode="auto">
            <a:xfrm>
              <a:off x="1189038" y="5039746"/>
              <a:ext cx="193675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h</a:t>
              </a:r>
            </a:p>
          </p:txBody>
        </p:sp>
        <p:sp>
          <p:nvSpPr>
            <p:cNvPr id="10460" name="Line 116"/>
            <p:cNvSpPr>
              <a:spLocks noChangeShapeType="1"/>
            </p:cNvSpPr>
            <p:nvPr/>
          </p:nvSpPr>
          <p:spPr bwMode="auto">
            <a:xfrm>
              <a:off x="1260475" y="5025459"/>
              <a:ext cx="6127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61" name="Line 119"/>
            <p:cNvSpPr>
              <a:spLocks noChangeShapeType="1"/>
            </p:cNvSpPr>
            <p:nvPr/>
          </p:nvSpPr>
          <p:spPr bwMode="auto">
            <a:xfrm>
              <a:off x="1304925" y="4653984"/>
              <a:ext cx="60483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62" name="Line 120"/>
            <p:cNvSpPr>
              <a:spLocks noChangeShapeType="1"/>
            </p:cNvSpPr>
            <p:nvPr/>
          </p:nvSpPr>
          <p:spPr bwMode="auto">
            <a:xfrm flipV="1">
              <a:off x="1262063" y="4377759"/>
              <a:ext cx="6477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63" name="Arc 122"/>
            <p:cNvSpPr>
              <a:spLocks/>
            </p:cNvSpPr>
            <p:nvPr/>
          </p:nvSpPr>
          <p:spPr bwMode="auto">
            <a:xfrm flipH="1" flipV="1">
              <a:off x="1116013" y="4566671"/>
              <a:ext cx="139700" cy="10001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64" name="Arc 123"/>
            <p:cNvSpPr>
              <a:spLocks/>
            </p:cNvSpPr>
            <p:nvPr/>
          </p:nvSpPr>
          <p:spPr bwMode="auto">
            <a:xfrm flipH="1" flipV="1">
              <a:off x="1116013" y="4925446"/>
              <a:ext cx="139700" cy="10001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65" name="Line 124"/>
            <p:cNvSpPr>
              <a:spLocks noChangeShapeType="1"/>
            </p:cNvSpPr>
            <p:nvPr/>
          </p:nvSpPr>
          <p:spPr bwMode="auto">
            <a:xfrm>
              <a:off x="900113" y="3585596"/>
              <a:ext cx="0" cy="19446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66" name="Line 125"/>
            <p:cNvSpPr>
              <a:spLocks noChangeShapeType="1"/>
            </p:cNvSpPr>
            <p:nvPr/>
          </p:nvSpPr>
          <p:spPr bwMode="auto">
            <a:xfrm>
              <a:off x="1116013" y="4090421"/>
              <a:ext cx="0" cy="19446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67" name="Line 126"/>
            <p:cNvSpPr>
              <a:spLocks noChangeShapeType="1"/>
            </p:cNvSpPr>
            <p:nvPr/>
          </p:nvSpPr>
          <p:spPr bwMode="auto">
            <a:xfrm flipH="1" flipV="1">
              <a:off x="901700" y="3585596"/>
              <a:ext cx="215900" cy="503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68" name="Line 127"/>
            <p:cNvSpPr>
              <a:spLocks noChangeShapeType="1"/>
            </p:cNvSpPr>
            <p:nvPr/>
          </p:nvSpPr>
          <p:spPr bwMode="auto">
            <a:xfrm flipH="1" flipV="1">
              <a:off x="900113" y="5531871"/>
              <a:ext cx="215900" cy="503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69" name="Line 128"/>
            <p:cNvSpPr>
              <a:spLocks noChangeShapeType="1"/>
            </p:cNvSpPr>
            <p:nvPr/>
          </p:nvSpPr>
          <p:spPr bwMode="auto">
            <a:xfrm flipV="1">
              <a:off x="323850" y="4742884"/>
              <a:ext cx="5048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70" name="Line 129"/>
            <p:cNvSpPr>
              <a:spLocks noChangeShapeType="1"/>
            </p:cNvSpPr>
            <p:nvPr/>
          </p:nvSpPr>
          <p:spPr bwMode="auto">
            <a:xfrm>
              <a:off x="323850" y="4455546"/>
              <a:ext cx="5762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71" name="Line 130"/>
            <p:cNvSpPr>
              <a:spLocks noChangeShapeType="1"/>
            </p:cNvSpPr>
            <p:nvPr/>
          </p:nvSpPr>
          <p:spPr bwMode="auto">
            <a:xfrm>
              <a:off x="325438" y="4093596"/>
              <a:ext cx="5381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72" name="Line 131"/>
            <p:cNvSpPr>
              <a:spLocks noChangeShapeType="1"/>
            </p:cNvSpPr>
            <p:nvPr/>
          </p:nvSpPr>
          <p:spPr bwMode="auto">
            <a:xfrm>
              <a:off x="325438" y="4165034"/>
              <a:ext cx="4905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73" name="Arc 132"/>
            <p:cNvSpPr>
              <a:spLocks/>
            </p:cNvSpPr>
            <p:nvPr/>
          </p:nvSpPr>
          <p:spPr bwMode="auto">
            <a:xfrm>
              <a:off x="827088" y="4739709"/>
              <a:ext cx="73025" cy="730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74" name="Arc 133"/>
            <p:cNvSpPr>
              <a:spLocks/>
            </p:cNvSpPr>
            <p:nvPr/>
          </p:nvSpPr>
          <p:spPr bwMode="auto">
            <a:xfrm>
              <a:off x="828675" y="4088834"/>
              <a:ext cx="73025" cy="730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pic>
          <p:nvPicPr>
            <p:cNvPr id="227" name="図 226">
              <a:extLst>
                <a:ext uri="{FF2B5EF4-FFF2-40B4-BE49-F238E27FC236}">
                  <a16:creationId xmlns:a16="http://schemas.microsoft.com/office/drawing/2014/main" id="{39B00C6A-5D4C-6FC8-299C-66CFFC3E66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41709" y="4801592"/>
              <a:ext cx="296892" cy="296892"/>
            </a:xfrm>
            <a:prstGeom prst="rect">
              <a:avLst/>
            </a:prstGeom>
          </p:spPr>
        </p:pic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04105A65-69F8-8055-C4B1-BB9E1948748A}"/>
              </a:ext>
            </a:extLst>
          </p:cNvPr>
          <p:cNvGrpSpPr/>
          <p:nvPr/>
        </p:nvGrpSpPr>
        <p:grpSpPr>
          <a:xfrm>
            <a:off x="6946900" y="3874521"/>
            <a:ext cx="2138362" cy="2593976"/>
            <a:chOff x="6946900" y="3874521"/>
            <a:chExt cx="2138362" cy="2593976"/>
          </a:xfrm>
        </p:grpSpPr>
        <p:sp>
          <p:nvSpPr>
            <p:cNvPr id="10412" name="Text Box 74"/>
            <p:cNvSpPr txBox="1">
              <a:spLocks noChangeArrowheads="1"/>
            </p:cNvSpPr>
            <p:nvPr/>
          </p:nvSpPr>
          <p:spPr bwMode="auto">
            <a:xfrm>
              <a:off x="7794625" y="4233296"/>
              <a:ext cx="200025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e</a:t>
              </a:r>
            </a:p>
          </p:txBody>
        </p:sp>
        <p:sp>
          <p:nvSpPr>
            <p:cNvPr id="10413" name="Line 91"/>
            <p:cNvSpPr>
              <a:spLocks noChangeShapeType="1"/>
            </p:cNvSpPr>
            <p:nvPr/>
          </p:nvSpPr>
          <p:spPr bwMode="auto">
            <a:xfrm flipV="1">
              <a:off x="8170863" y="5025459"/>
              <a:ext cx="5762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14" name="Line 92"/>
            <p:cNvSpPr>
              <a:spLocks noChangeShapeType="1"/>
            </p:cNvSpPr>
            <p:nvPr/>
          </p:nvSpPr>
          <p:spPr bwMode="auto">
            <a:xfrm flipV="1">
              <a:off x="8026400" y="4809559"/>
              <a:ext cx="7921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15" name="Line 93"/>
            <p:cNvSpPr>
              <a:spLocks noChangeShapeType="1"/>
            </p:cNvSpPr>
            <p:nvPr/>
          </p:nvSpPr>
          <p:spPr bwMode="auto">
            <a:xfrm flipV="1">
              <a:off x="8207375" y="4665096"/>
              <a:ext cx="539750" cy="15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16" name="Line 94"/>
            <p:cNvSpPr>
              <a:spLocks noChangeShapeType="1"/>
            </p:cNvSpPr>
            <p:nvPr/>
          </p:nvSpPr>
          <p:spPr bwMode="auto">
            <a:xfrm>
              <a:off x="8221663" y="4377759"/>
              <a:ext cx="5254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17" name="Arc 95"/>
            <p:cNvSpPr>
              <a:spLocks/>
            </p:cNvSpPr>
            <p:nvPr/>
          </p:nvSpPr>
          <p:spPr bwMode="auto">
            <a:xfrm flipH="1">
              <a:off x="7739063" y="5022284"/>
              <a:ext cx="482600" cy="43497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18" name="Line 96"/>
            <p:cNvSpPr>
              <a:spLocks noChangeShapeType="1"/>
            </p:cNvSpPr>
            <p:nvPr/>
          </p:nvSpPr>
          <p:spPr bwMode="auto">
            <a:xfrm flipV="1">
              <a:off x="6946900" y="5746184"/>
              <a:ext cx="5048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19" name="Line 97"/>
            <p:cNvSpPr>
              <a:spLocks noChangeShapeType="1"/>
            </p:cNvSpPr>
            <p:nvPr/>
          </p:nvSpPr>
          <p:spPr bwMode="auto">
            <a:xfrm>
              <a:off x="6946900" y="5458846"/>
              <a:ext cx="5762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20" name="Line 98"/>
            <p:cNvSpPr>
              <a:spLocks noChangeShapeType="1"/>
            </p:cNvSpPr>
            <p:nvPr/>
          </p:nvSpPr>
          <p:spPr bwMode="auto">
            <a:xfrm>
              <a:off x="6946900" y="5098484"/>
              <a:ext cx="5381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21" name="Line 99"/>
            <p:cNvSpPr>
              <a:spLocks noChangeShapeType="1"/>
            </p:cNvSpPr>
            <p:nvPr/>
          </p:nvSpPr>
          <p:spPr bwMode="auto">
            <a:xfrm>
              <a:off x="6946900" y="5169921"/>
              <a:ext cx="4905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22" name="Line 100"/>
            <p:cNvSpPr>
              <a:spLocks noChangeShapeType="1"/>
            </p:cNvSpPr>
            <p:nvPr/>
          </p:nvSpPr>
          <p:spPr bwMode="auto">
            <a:xfrm>
              <a:off x="7523163" y="4522221"/>
              <a:ext cx="0" cy="19446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23" name="Line 101"/>
            <p:cNvSpPr>
              <a:spLocks noChangeShapeType="1"/>
            </p:cNvSpPr>
            <p:nvPr/>
          </p:nvSpPr>
          <p:spPr bwMode="auto">
            <a:xfrm>
              <a:off x="7739063" y="3874521"/>
              <a:ext cx="0" cy="19446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24" name="Line 102"/>
            <p:cNvSpPr>
              <a:spLocks noChangeShapeType="1"/>
            </p:cNvSpPr>
            <p:nvPr/>
          </p:nvSpPr>
          <p:spPr bwMode="auto">
            <a:xfrm flipV="1">
              <a:off x="7524750" y="3874521"/>
              <a:ext cx="214313" cy="649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25" name="Arc 103"/>
            <p:cNvSpPr>
              <a:spLocks/>
            </p:cNvSpPr>
            <p:nvPr/>
          </p:nvSpPr>
          <p:spPr bwMode="auto">
            <a:xfrm flipV="1">
              <a:off x="7450138" y="5673159"/>
              <a:ext cx="73025" cy="730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26" name="Arc 104"/>
            <p:cNvSpPr>
              <a:spLocks/>
            </p:cNvSpPr>
            <p:nvPr/>
          </p:nvSpPr>
          <p:spPr bwMode="auto">
            <a:xfrm flipV="1">
              <a:off x="7450138" y="5023871"/>
              <a:ext cx="73025" cy="730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27" name="Arc 105"/>
            <p:cNvSpPr>
              <a:spLocks/>
            </p:cNvSpPr>
            <p:nvPr/>
          </p:nvSpPr>
          <p:spPr bwMode="auto">
            <a:xfrm flipH="1">
              <a:off x="7739063" y="4666684"/>
              <a:ext cx="482600" cy="43497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28" name="Arc 106"/>
            <p:cNvSpPr>
              <a:spLocks/>
            </p:cNvSpPr>
            <p:nvPr/>
          </p:nvSpPr>
          <p:spPr bwMode="auto">
            <a:xfrm flipH="1">
              <a:off x="7739063" y="4377759"/>
              <a:ext cx="482600" cy="43497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30" name="Line 156"/>
            <p:cNvSpPr>
              <a:spLocks noChangeShapeType="1"/>
            </p:cNvSpPr>
            <p:nvPr/>
          </p:nvSpPr>
          <p:spPr bwMode="auto">
            <a:xfrm flipV="1">
              <a:off x="7524750" y="5819209"/>
              <a:ext cx="214313" cy="649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31" name="Text Box 202"/>
            <p:cNvSpPr txBox="1">
              <a:spLocks noChangeArrowheads="1"/>
            </p:cNvSpPr>
            <p:nvPr/>
          </p:nvSpPr>
          <p:spPr bwMode="auto">
            <a:xfrm>
              <a:off x="7740650" y="3876109"/>
              <a:ext cx="9080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rPr>
                <a:t>反転層</a:t>
              </a:r>
              <a:endParaRPr kumimoji="1" lang="ja-JP" altLang="en-US" sz="1400" b="1" i="0" u="none" strike="noStrike" kern="1200" cap="none" spc="0" normalizeH="0" baseline="-2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pic>
          <p:nvPicPr>
            <p:cNvPr id="228" name="図 227">
              <a:extLst>
                <a:ext uri="{FF2B5EF4-FFF2-40B4-BE49-F238E27FC236}">
                  <a16:creationId xmlns:a16="http://schemas.microsoft.com/office/drawing/2014/main" id="{2C444C97-522C-0211-FA7B-C3FC02DEA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88370" y="4809559"/>
              <a:ext cx="296892" cy="296892"/>
            </a:xfrm>
            <a:prstGeom prst="rect">
              <a:avLst/>
            </a:prstGeom>
          </p:spPr>
        </p:pic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831C6F74-C1D7-D493-B36E-BA7734A5491F}"/>
              </a:ext>
            </a:extLst>
          </p:cNvPr>
          <p:cNvGrpSpPr/>
          <p:nvPr/>
        </p:nvGrpSpPr>
        <p:grpSpPr>
          <a:xfrm>
            <a:off x="2643188" y="3587184"/>
            <a:ext cx="1890707" cy="2233612"/>
            <a:chOff x="2643188" y="3587184"/>
            <a:chExt cx="1890707" cy="2233612"/>
          </a:xfrm>
        </p:grpSpPr>
        <p:sp>
          <p:nvSpPr>
            <p:cNvPr id="10438" name="Line 182"/>
            <p:cNvSpPr>
              <a:spLocks noChangeShapeType="1"/>
            </p:cNvSpPr>
            <p:nvPr/>
          </p:nvSpPr>
          <p:spPr bwMode="auto">
            <a:xfrm>
              <a:off x="3581401" y="4811146"/>
              <a:ext cx="6477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39" name="Line 183"/>
            <p:cNvSpPr>
              <a:spLocks noChangeShapeType="1"/>
            </p:cNvSpPr>
            <p:nvPr/>
          </p:nvSpPr>
          <p:spPr bwMode="auto">
            <a:xfrm>
              <a:off x="3419476" y="5027046"/>
              <a:ext cx="77311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40" name="Line 184"/>
            <p:cNvSpPr>
              <a:spLocks noChangeShapeType="1"/>
            </p:cNvSpPr>
            <p:nvPr/>
          </p:nvSpPr>
          <p:spPr bwMode="auto">
            <a:xfrm flipV="1">
              <a:off x="3492501" y="4668271"/>
              <a:ext cx="736600" cy="127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41" name="Line 185"/>
            <p:cNvSpPr>
              <a:spLocks noChangeShapeType="1"/>
            </p:cNvSpPr>
            <p:nvPr/>
          </p:nvSpPr>
          <p:spPr bwMode="auto">
            <a:xfrm flipV="1">
              <a:off x="3419476" y="4379346"/>
              <a:ext cx="8096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42" name="Line 186"/>
            <p:cNvSpPr>
              <a:spLocks noChangeShapeType="1"/>
            </p:cNvSpPr>
            <p:nvPr/>
          </p:nvSpPr>
          <p:spPr bwMode="auto">
            <a:xfrm>
              <a:off x="3419476" y="3587184"/>
              <a:ext cx="1588" cy="22336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43" name="Line 187"/>
            <p:cNvSpPr>
              <a:spLocks noChangeShapeType="1"/>
            </p:cNvSpPr>
            <p:nvPr/>
          </p:nvSpPr>
          <p:spPr bwMode="auto">
            <a:xfrm flipH="1" flipV="1">
              <a:off x="3205163" y="3587184"/>
              <a:ext cx="19843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44" name="Line 188"/>
            <p:cNvSpPr>
              <a:spLocks noChangeShapeType="1"/>
            </p:cNvSpPr>
            <p:nvPr/>
          </p:nvSpPr>
          <p:spPr bwMode="auto">
            <a:xfrm flipV="1">
              <a:off x="2643188" y="5022284"/>
              <a:ext cx="560388" cy="476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45" name="Line 189"/>
            <p:cNvSpPr>
              <a:spLocks noChangeShapeType="1"/>
            </p:cNvSpPr>
            <p:nvPr/>
          </p:nvSpPr>
          <p:spPr bwMode="auto">
            <a:xfrm>
              <a:off x="2643188" y="4668271"/>
              <a:ext cx="5762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46" name="Line 190"/>
            <p:cNvSpPr>
              <a:spLocks noChangeShapeType="1"/>
            </p:cNvSpPr>
            <p:nvPr/>
          </p:nvSpPr>
          <p:spPr bwMode="auto">
            <a:xfrm flipV="1">
              <a:off x="2644776" y="4374584"/>
              <a:ext cx="558800" cy="31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47" name="Line 191"/>
            <p:cNvSpPr>
              <a:spLocks noChangeShapeType="1"/>
            </p:cNvSpPr>
            <p:nvPr/>
          </p:nvSpPr>
          <p:spPr bwMode="auto">
            <a:xfrm>
              <a:off x="2644776" y="4449196"/>
              <a:ext cx="4905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49" name="Line 199"/>
            <p:cNvSpPr>
              <a:spLocks noChangeShapeType="1"/>
            </p:cNvSpPr>
            <p:nvPr/>
          </p:nvSpPr>
          <p:spPr bwMode="auto">
            <a:xfrm>
              <a:off x="3203576" y="3587184"/>
              <a:ext cx="1588" cy="22336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450" name="Line 200"/>
            <p:cNvSpPr>
              <a:spLocks noChangeShapeType="1"/>
            </p:cNvSpPr>
            <p:nvPr/>
          </p:nvSpPr>
          <p:spPr bwMode="auto">
            <a:xfrm flipH="1" flipV="1">
              <a:off x="3203576" y="5820796"/>
              <a:ext cx="2174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pic>
          <p:nvPicPr>
            <p:cNvPr id="229" name="図 228">
              <a:extLst>
                <a:ext uri="{FF2B5EF4-FFF2-40B4-BE49-F238E27FC236}">
                  <a16:creationId xmlns:a16="http://schemas.microsoft.com/office/drawing/2014/main" id="{A75C70DD-8369-FF2A-EA9A-2BFF8C31A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37003" y="4801592"/>
              <a:ext cx="296892" cy="296892"/>
            </a:xfrm>
            <a:prstGeom prst="rect">
              <a:avLst/>
            </a:prstGeom>
          </p:spPr>
        </p:pic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62C03ED-26EA-A056-8648-C9802C9D6DE5}"/>
              </a:ext>
            </a:extLst>
          </p:cNvPr>
          <p:cNvSpPr txBox="1"/>
          <p:nvPr/>
        </p:nvSpPr>
        <p:spPr>
          <a:xfrm>
            <a:off x="5415136" y="-27384"/>
            <a:ext cx="3693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2927</TotalTime>
  <Words>707</Words>
  <Application>Microsoft Macintosh PowerPoint</Application>
  <PresentationFormat>画面に合わせる (4:3)</PresentationFormat>
  <Paragraphs>330</Paragraphs>
  <Slides>14</Slides>
  <Notes>6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4" baseType="lpstr">
      <vt:lpstr>HGP創英角ｺﾞｼｯｸUB</vt:lpstr>
      <vt:lpstr>ＭＳ Ｐゴシック</vt:lpstr>
      <vt:lpstr>Arial</vt:lpstr>
      <vt:lpstr>Cambria Math</vt:lpstr>
      <vt:lpstr>Helvetica</vt:lpstr>
      <vt:lpstr>Symbol</vt:lpstr>
      <vt:lpstr>Times New Roman</vt:lpstr>
      <vt:lpstr>Toshiba PowerPoint</vt:lpstr>
      <vt:lpstr>1_Toshiba PowerPoint</vt:lpstr>
      <vt:lpstr>数式</vt:lpstr>
      <vt:lpstr>5. MOSキャパシタ</vt:lpstr>
      <vt:lpstr>MOSキャパシタの構造</vt:lpstr>
      <vt:lpstr>MOSキャパシタ： C-V特性</vt:lpstr>
      <vt:lpstr>PowerPoint プレゼンテーション</vt:lpstr>
      <vt:lpstr>5. MOSキャパシタ</vt:lpstr>
      <vt:lpstr>PowerPoint プレゼンテーション</vt:lpstr>
      <vt:lpstr>電荷密度r，電界E，電位f (1/2)</vt:lpstr>
      <vt:lpstr>電荷密度r，電界E，電位f (2/2)</vt:lpstr>
      <vt:lpstr>PowerPoint プレゼンテーション</vt:lpstr>
      <vt:lpstr>電荷密度r</vt:lpstr>
      <vt:lpstr>5. MOSキャパシタ</vt:lpstr>
      <vt:lpstr>5.3 C-V特性の周波数依存性(1/2)</vt:lpstr>
      <vt:lpstr>5.3 C-V特性の周波数依存性(2/2)</vt:lpstr>
      <vt:lpstr>演習</vt:lpstr>
    </vt:vector>
  </TitlesOfParts>
  <Company>（株）東芝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（半IT）新組織体制</dc:title>
  <dc:creator>Administrator</dc:creator>
  <cp:lastModifiedBy>直之 執行</cp:lastModifiedBy>
  <cp:revision>496</cp:revision>
  <dcterms:created xsi:type="dcterms:W3CDTF">2009-05-13T02:43:30Z</dcterms:created>
  <dcterms:modified xsi:type="dcterms:W3CDTF">2025-08-25T01:31:42Z</dcterms:modified>
</cp:coreProperties>
</file>