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5" r:id="rId2"/>
    <p:sldMasterId id="2147483737" r:id="rId3"/>
  </p:sldMasterIdLst>
  <p:notesMasterIdLst>
    <p:notesMasterId r:id="rId16"/>
  </p:notesMasterIdLst>
  <p:handoutMasterIdLst>
    <p:handoutMasterId r:id="rId17"/>
  </p:handoutMasterIdLst>
  <p:sldIdLst>
    <p:sldId id="822" r:id="rId4"/>
    <p:sldId id="876" r:id="rId5"/>
    <p:sldId id="823" r:id="rId6"/>
    <p:sldId id="879" r:id="rId7"/>
    <p:sldId id="880" r:id="rId8"/>
    <p:sldId id="883" r:id="rId9"/>
    <p:sldId id="884" r:id="rId10"/>
    <p:sldId id="882" r:id="rId11"/>
    <p:sldId id="877" r:id="rId12"/>
    <p:sldId id="878" r:id="rId13"/>
    <p:sldId id="827" r:id="rId14"/>
    <p:sldId id="828" r:id="rId15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ＭＳ ゴシック" panose="020B0609070205080204" pitchFamily="49" charset="-128"/>
        <a:ea typeface="ＭＳ ゴシック" panose="020B0609070205080204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99"/>
    <a:srgbClr val="FF0066"/>
    <a:srgbClr val="DD98E4"/>
    <a:srgbClr val="C0FEF9"/>
    <a:srgbClr val="FFA27C"/>
    <a:srgbClr val="FCD1C1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733"/>
    <p:restoredTop sz="94660"/>
  </p:normalViewPr>
  <p:slideViewPr>
    <p:cSldViewPr>
      <p:cViewPr varScale="1">
        <p:scale>
          <a:sx n="78" d="100"/>
          <a:sy n="78" d="100"/>
        </p:scale>
        <p:origin x="296" y="184"/>
      </p:cViewPr>
      <p:guideLst>
        <p:guide orient="horz" pos="37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926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algn="r"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algn="r" defTabSz="923925">
              <a:spcBef>
                <a:spcPct val="0"/>
              </a:spcBef>
              <a:defRPr sz="1000" i="1"/>
            </a:lvl1pPr>
          </a:lstStyle>
          <a:p>
            <a:pPr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11532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defTabSz="771525" eaLnBrk="1" hangingPunct="1">
              <a:spcBef>
                <a:spcPct val="0"/>
              </a:spcBef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t" anchorCtr="0" compatLnSpc="1">
            <a:prstTxWarp prst="textNoShape">
              <a:avLst/>
            </a:prstTxWarp>
          </a:bodyPr>
          <a:lstStyle>
            <a:lvl1pPr algn="r" defTabSz="771525" eaLnBrk="1" hangingPunct="1">
              <a:spcBef>
                <a:spcPct val="0"/>
              </a:spcBef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defTabSz="771525" eaLnBrk="1" hangingPunct="1">
              <a:spcBef>
                <a:spcPct val="0"/>
              </a:spcBef>
              <a:defRPr sz="1000" i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49" tIns="0" rIns="19249" bIns="0" numCol="1" anchor="b" anchorCtr="0" compatLnSpc="1">
            <a:prstTxWarp prst="textNoShape">
              <a:avLst/>
            </a:prstTxWarp>
          </a:bodyPr>
          <a:lstStyle>
            <a:lvl1pPr algn="r" defTabSz="771525" eaLnBrk="1" hangingPunct="1">
              <a:spcBef>
                <a:spcPct val="0"/>
              </a:spcBef>
              <a:defRPr sz="1000" i="1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BC20532-6C4D-4C63-875E-D0B768944D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078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4538"/>
            <a:ext cx="4926013" cy="36941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99000"/>
            <a:ext cx="4941887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9899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ＭＳ ゴシック" pitchFamily="49" charset="-128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5C63A-8F96-42CC-86D6-3C1B18667C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5218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E874A-75F3-4010-B63D-A69233BA20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433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38350" cy="6477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0"/>
            <a:ext cx="5962650" cy="6477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B6A36-6984-48BD-8DBD-B269EA2DCA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1022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5C63A-8F96-42CC-86D6-3C1B18667C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7262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8096E-8101-43DA-8E97-4196DFF07C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8269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C2AFA-BE2E-4C53-88FF-2BDCEAFFBD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8290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03E28-D3CF-49CE-BFCD-5375FDC9A6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702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D87-38C3-482B-A631-5EFB28E149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2828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7365-A4E5-4E2D-8398-08AE23107C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8409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6234810" y="-99392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E38D-0361-417E-8EFB-008033FF59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432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32D5-9B5D-478E-9AC3-409DB9160E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168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8096E-8101-43DA-8E97-4196DFF07C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9644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EC5C-CF30-40AB-B21C-A4B1D75ED9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6951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E874A-75F3-4010-B63D-A69233BA20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6574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38350" cy="6477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0"/>
            <a:ext cx="5962650" cy="6477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B6A36-6984-48BD-8DBD-B269EA2DCA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6700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5C63A-8F96-42CC-86D6-3C1B18667C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73765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8096E-8101-43DA-8E97-4196DFF07C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8065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C2AFA-BE2E-4C53-88FF-2BDCEAFFBD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50199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03E28-D3CF-49CE-BFCD-5375FDC9A6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01883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D87-38C3-482B-A631-5EFB28E149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73182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7365-A4E5-4E2D-8398-08AE23107C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7685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E38D-0361-417E-8EFB-008033FF59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330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C2AFA-BE2E-4C53-88FF-2BDCEAFFBDB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35055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32D5-9B5D-478E-9AC3-409DB9160E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262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EC5C-CF30-40AB-B21C-A4B1D75ED9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5984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E874A-75F3-4010-B63D-A69233BA20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3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038350" cy="6477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0"/>
            <a:ext cx="5962650" cy="6477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B6A36-6984-48BD-8DBD-B269EA2DCA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95740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 bwMode="hidden">
          <a:xfrm>
            <a:off x="0" y="6477000"/>
            <a:ext cx="1066800" cy="381000"/>
          </a:xfrm>
          <a:extLst>
            <a:ext uri="{909E8E84-426E-40DD-AFC4-6F175D3DCCD1}">
              <a14:hiddenFill xmlns:a14="http://schemas.microsoft.com/office/drawing/2010/main">
                <a:solidFill>
                  <a:srgbClr val="CCCCCC"/>
                </a:solidFill>
              </a14:hiddenFill>
            </a:ext>
          </a:extLst>
        </p:spPr>
        <p:txBody>
          <a:bodyPr wrap="square" lIns="0" tIns="0" rIns="0" bIns="0"/>
          <a:lstStyle>
            <a:lvl1pPr algn="ctr" eaLnBrk="0" hangingPunct="0">
              <a:defRPr kumimoji="0" sz="1100" smtClean="0">
                <a:solidFill>
                  <a:srgbClr val="CCCCCC"/>
                </a:solidFill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935DB70E-18A7-4E9E-9A7E-B99F2E383E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4807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609600" y="0"/>
            <a:ext cx="8153400" cy="6477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3832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2500" y="11430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03E28-D3CF-49CE-BFCD-5375FDC9A6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20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D87-38C3-482B-A631-5EFB28E149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761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9472"/>
            <a:ext cx="7772400" cy="990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6214222" y="-99392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7365-A4E5-4E2D-8398-08AE23107C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790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6156176" y="0"/>
            <a:ext cx="2895600" cy="26064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E38D-0361-417E-8EFB-008033FF59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6452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432D5-9B5D-478E-9AC3-409DB9160E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8800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5EC5C-CF30-40AB-B21C-A4B1D75ED9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031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1F96555-7B64-4F67-979A-84F6BD6AD6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ja-JP" altLang="en-US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1F96555-7B64-4F67-979A-84F6BD6AD6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ja-JP" altLang="en-US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0856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1F96555-7B64-4F67-979A-84F6BD6AD6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113" y="914400"/>
            <a:ext cx="9132887" cy="76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ja-JP" altLang="en-US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マスタータイトルの書式設定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53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569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5pPr>
      <a:lvl6pPr marL="4572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6pPr>
      <a:lvl7pPr marL="9144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7pPr>
      <a:lvl8pPr marL="13716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8pPr>
      <a:lvl9pPr marL="1828800" algn="ctr" rtl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ＭＳ ゴシック" pitchFamily="49" charset="-128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»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anose="02040602050305030304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hangingPunct="0">
        <a:spcBef>
          <a:spcPct val="15000"/>
        </a:spcBef>
        <a:spcAft>
          <a:spcPct val="0"/>
        </a:spcAft>
        <a:buClr>
          <a:schemeClr val="tx1"/>
        </a:buClr>
        <a:buFont typeface="Book Antiqua" pitchFamily="18" charset="0"/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sanosemi.com/history_of_Kirby01.htm" TargetMode="Externa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260647"/>
            <a:ext cx="7639000" cy="779839"/>
          </a:xfrm>
        </p:spPr>
        <p:txBody>
          <a:bodyPr/>
          <a:lstStyle/>
          <a:p>
            <a:pPr algn="l" eaLnBrk="1" hangingPunct="1"/>
            <a:r>
              <a:rPr lang="en-US" altLang="ja-JP" sz="36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 </a:t>
            </a:r>
            <a:r>
              <a:rPr lang="ja-JP" altLang="en-US" sz="36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半導体と</a:t>
            </a:r>
            <a:r>
              <a:rPr lang="en-US" altLang="ja-JP" sz="36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MOS</a:t>
            </a:r>
            <a:r>
              <a:rPr lang="ja-JP" altLang="en-US" sz="36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B8E38D-0361-417E-8EFB-008033FF5919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4FDB7F-D3AE-AB0F-63A3-D4C1CD32D6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  <p:sp>
        <p:nvSpPr>
          <p:cNvPr id="6" name="Text Box 90">
            <a:extLst>
              <a:ext uri="{FF2B5EF4-FFF2-40B4-BE49-F238E27FC236}">
                <a16:creationId xmlns:a16="http://schemas.microsoft.com/office/drawing/2014/main" id="{9E4C5F5C-2995-BA56-0736-76F607D8D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964994"/>
            <a:ext cx="7488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MOS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： 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Metal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（金属）－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 Oxide 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（酸化膜）－</a:t>
            </a:r>
            <a:r>
              <a:rPr lang="en-US" altLang="ja-JP" sz="2000" b="1" dirty="0">
                <a:solidFill>
                  <a:srgbClr val="000000"/>
                </a:solidFill>
                <a:latin typeface="Times New Roman" pitchFamily="18" charset="0"/>
              </a:rPr>
              <a:t> Semiconductor</a:t>
            </a:r>
            <a:r>
              <a:rPr lang="ja-JP" altLang="en-US" sz="2000" b="1" dirty="0">
                <a:solidFill>
                  <a:srgbClr val="000000"/>
                </a:solidFill>
                <a:latin typeface="Times New Roman" pitchFamily="18" charset="0"/>
              </a:rPr>
              <a:t>（半導体）</a:t>
            </a:r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id="{6FD457A3-7B75-D8B1-4867-9C0E2E50B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402087"/>
            <a:ext cx="6624736" cy="16456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ct val="50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3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8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»"/>
              <a:defRPr kumimoji="1" sz="24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1.1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半導体の歴史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1.2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半導体の概説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1.3 MOS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67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70432" y="285508"/>
            <a:ext cx="842461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トランジスタ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電子の流れ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11" y="1700808"/>
            <a:ext cx="3240360" cy="3037019"/>
          </a:xfrm>
          <a:prstGeom prst="rect">
            <a:avLst/>
          </a:prstGeom>
        </p:spPr>
      </p:pic>
      <p:sp>
        <p:nvSpPr>
          <p:cNvPr id="10" name="テキスト ボックス 29"/>
          <p:cNvSpPr txBox="1"/>
          <p:nvPr/>
        </p:nvSpPr>
        <p:spPr>
          <a:xfrm>
            <a:off x="1475656" y="571156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1.2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D45CF6-5E8F-F949-BED8-F8C072A7EDD4}"/>
              </a:ext>
            </a:extLst>
          </p:cNvPr>
          <p:cNvGrpSpPr/>
          <p:nvPr/>
        </p:nvGrpSpPr>
        <p:grpSpPr>
          <a:xfrm>
            <a:off x="3924300" y="1242829"/>
            <a:ext cx="5219700" cy="4868844"/>
            <a:chOff x="3620189" y="1162758"/>
            <a:chExt cx="5219700" cy="4868844"/>
          </a:xfrm>
        </p:grpSpPr>
        <p:sp>
          <p:nvSpPr>
            <p:cNvPr id="25" name="テキスト ボックス 29"/>
            <p:cNvSpPr txBox="1"/>
            <p:nvPr/>
          </p:nvSpPr>
          <p:spPr>
            <a:xfrm>
              <a:off x="5364088" y="5631492"/>
              <a:ext cx="7617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/>
                  <a:cs typeface="Times New Roman" panose="02020603050405020304" pitchFamily="18" charset="0"/>
                </a:rPr>
                <a:t>図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/>
                  <a:cs typeface="Times New Roman" panose="02020603050405020304" pitchFamily="18" charset="0"/>
                </a:rPr>
                <a:t>1.4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endParaRP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CD89541A-47BF-1A42-82A0-C567945B1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0189" y="1162758"/>
              <a:ext cx="5219700" cy="4457700"/>
            </a:xfrm>
            <a:prstGeom prst="rect">
              <a:avLst/>
            </a:prstGeom>
          </p:spPr>
        </p:pic>
      </p:grp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C9C033-9A7A-5A46-9045-4580D9C568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810FCC-8AAF-711B-D328-C8077DE4EC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3334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86008" y="294649"/>
            <a:ext cx="836335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トランジスタ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増幅機能</a:t>
            </a:r>
          </a:p>
        </p:txBody>
      </p:sp>
      <p:sp>
        <p:nvSpPr>
          <p:cNvPr id="17" name="テキスト ボックス 29"/>
          <p:cNvSpPr txBox="1"/>
          <p:nvPr/>
        </p:nvSpPr>
        <p:spPr>
          <a:xfrm>
            <a:off x="7872325" y="589718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1.5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2FE8315-B17C-044B-DF90-D1D010CFA167}"/>
              </a:ext>
            </a:extLst>
          </p:cNvPr>
          <p:cNvGrpSpPr/>
          <p:nvPr/>
        </p:nvGrpSpPr>
        <p:grpSpPr>
          <a:xfrm>
            <a:off x="2121695" y="3032018"/>
            <a:ext cx="5707205" cy="3581012"/>
            <a:chOff x="1763688" y="1844824"/>
            <a:chExt cx="5707205" cy="3581012"/>
          </a:xfrm>
        </p:grpSpPr>
        <p:sp>
          <p:nvSpPr>
            <p:cNvPr id="20" name="Line 90"/>
            <p:cNvSpPr>
              <a:spLocks noChangeShapeType="1"/>
            </p:cNvSpPr>
            <p:nvPr/>
          </p:nvSpPr>
          <p:spPr bwMode="auto">
            <a:xfrm flipH="1">
              <a:off x="3522695" y="1955883"/>
              <a:ext cx="8466" cy="78697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1" name="Line 90"/>
            <p:cNvSpPr>
              <a:spLocks noChangeShapeType="1"/>
            </p:cNvSpPr>
            <p:nvPr/>
          </p:nvSpPr>
          <p:spPr bwMode="auto">
            <a:xfrm flipH="1" flipV="1">
              <a:off x="2231765" y="4397128"/>
              <a:ext cx="5760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2" name="Line 90"/>
            <p:cNvSpPr>
              <a:spLocks noChangeShapeType="1"/>
            </p:cNvSpPr>
            <p:nvPr/>
          </p:nvSpPr>
          <p:spPr bwMode="auto">
            <a:xfrm>
              <a:off x="3531161" y="4273708"/>
              <a:ext cx="8467" cy="9894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422884" y="4562421"/>
              <a:ext cx="177883" cy="526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24" name="Line 90"/>
            <p:cNvSpPr>
              <a:spLocks noChangeShapeType="1"/>
            </p:cNvSpPr>
            <p:nvPr/>
          </p:nvSpPr>
          <p:spPr bwMode="auto">
            <a:xfrm flipH="1" flipV="1">
              <a:off x="2511825" y="4989242"/>
              <a:ext cx="4112850" cy="147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5" name="Line 90"/>
            <p:cNvSpPr>
              <a:spLocks noChangeShapeType="1"/>
            </p:cNvSpPr>
            <p:nvPr/>
          </p:nvSpPr>
          <p:spPr bwMode="auto">
            <a:xfrm flipH="1">
              <a:off x="3522694" y="1950769"/>
              <a:ext cx="309147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6" name="Line 90"/>
            <p:cNvSpPr>
              <a:spLocks noChangeShapeType="1"/>
            </p:cNvSpPr>
            <p:nvPr/>
          </p:nvSpPr>
          <p:spPr bwMode="auto">
            <a:xfrm flipH="1">
              <a:off x="6921190" y="2310810"/>
              <a:ext cx="0" cy="122782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7" name="Line 90"/>
            <p:cNvSpPr>
              <a:spLocks noChangeShapeType="1"/>
            </p:cNvSpPr>
            <p:nvPr/>
          </p:nvSpPr>
          <p:spPr bwMode="auto">
            <a:xfrm>
              <a:off x="6612099" y="1962856"/>
              <a:ext cx="6285" cy="4386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2298559" y="3750970"/>
              <a:ext cx="439119" cy="40091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/>
                  <a:cs typeface="Times New Roman" panose="02020603050405020304" pitchFamily="18" charset="0"/>
                </a:rPr>
                <a:t>～</a:t>
              </a:r>
            </a:p>
          </p:txBody>
        </p:sp>
        <p:sp>
          <p:nvSpPr>
            <p:cNvPr id="29" name="Line 90"/>
            <p:cNvSpPr>
              <a:spLocks noChangeShapeType="1"/>
            </p:cNvSpPr>
            <p:nvPr/>
          </p:nvSpPr>
          <p:spPr bwMode="auto">
            <a:xfrm flipH="1">
              <a:off x="6619037" y="4754286"/>
              <a:ext cx="0" cy="24234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0" name="Rectangle 37" descr="右上がり対角線 (太)"/>
            <p:cNvSpPr>
              <a:spLocks noChangeArrowheads="1"/>
            </p:cNvSpPr>
            <p:nvPr/>
          </p:nvSpPr>
          <p:spPr bwMode="auto">
            <a:xfrm>
              <a:off x="3239877" y="5263137"/>
              <a:ext cx="576064" cy="162699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Line 90"/>
            <p:cNvSpPr>
              <a:spLocks noChangeShapeType="1"/>
            </p:cNvSpPr>
            <p:nvPr/>
          </p:nvSpPr>
          <p:spPr bwMode="auto">
            <a:xfrm flipH="1">
              <a:off x="3239877" y="5265051"/>
              <a:ext cx="5760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2" name="Line 90"/>
            <p:cNvSpPr>
              <a:spLocks noChangeShapeType="1"/>
            </p:cNvSpPr>
            <p:nvPr/>
          </p:nvSpPr>
          <p:spPr bwMode="auto">
            <a:xfrm flipH="1">
              <a:off x="3522695" y="4273708"/>
              <a:ext cx="20764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3" name="Line 90"/>
            <p:cNvSpPr>
              <a:spLocks noChangeShapeType="1"/>
            </p:cNvSpPr>
            <p:nvPr/>
          </p:nvSpPr>
          <p:spPr bwMode="auto">
            <a:xfrm flipH="1">
              <a:off x="3522695" y="2742857"/>
              <a:ext cx="20764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4" name="Line 90"/>
            <p:cNvSpPr>
              <a:spLocks noChangeShapeType="1"/>
            </p:cNvSpPr>
            <p:nvPr/>
          </p:nvSpPr>
          <p:spPr bwMode="auto">
            <a:xfrm flipH="1" flipV="1">
              <a:off x="2511822" y="3504449"/>
              <a:ext cx="608944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5" name="Line 90"/>
            <p:cNvSpPr>
              <a:spLocks noChangeShapeType="1"/>
            </p:cNvSpPr>
            <p:nvPr/>
          </p:nvSpPr>
          <p:spPr bwMode="auto">
            <a:xfrm flipH="1">
              <a:off x="2514583" y="3504453"/>
              <a:ext cx="5214" cy="2465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6" name="Line 90"/>
            <p:cNvSpPr>
              <a:spLocks noChangeShapeType="1"/>
            </p:cNvSpPr>
            <p:nvPr/>
          </p:nvSpPr>
          <p:spPr bwMode="auto">
            <a:xfrm flipH="1">
              <a:off x="2519797" y="4151882"/>
              <a:ext cx="0" cy="277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7" name="Line 90"/>
            <p:cNvSpPr>
              <a:spLocks noChangeShapeType="1"/>
            </p:cNvSpPr>
            <p:nvPr/>
          </p:nvSpPr>
          <p:spPr bwMode="auto">
            <a:xfrm flipH="1">
              <a:off x="2511825" y="4615067"/>
              <a:ext cx="7972" cy="37872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8" name="Line 90"/>
            <p:cNvSpPr>
              <a:spLocks noChangeShapeType="1"/>
            </p:cNvSpPr>
            <p:nvPr/>
          </p:nvSpPr>
          <p:spPr bwMode="auto">
            <a:xfrm flipH="1" flipV="1">
              <a:off x="6336221" y="4500271"/>
              <a:ext cx="5760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527340" y="4665564"/>
              <a:ext cx="177883" cy="526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40" name="Line 90"/>
            <p:cNvSpPr>
              <a:spLocks noChangeShapeType="1"/>
            </p:cNvSpPr>
            <p:nvPr/>
          </p:nvSpPr>
          <p:spPr bwMode="auto">
            <a:xfrm>
              <a:off x="6619037" y="3545715"/>
              <a:ext cx="5638" cy="4777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1" name="Line 90"/>
            <p:cNvSpPr>
              <a:spLocks noChangeShapeType="1"/>
            </p:cNvSpPr>
            <p:nvPr/>
          </p:nvSpPr>
          <p:spPr bwMode="auto">
            <a:xfrm flipH="1" flipV="1">
              <a:off x="6336221" y="3996215"/>
              <a:ext cx="5760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6527340" y="4161508"/>
              <a:ext cx="177883" cy="526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43" name="Line 90"/>
            <p:cNvSpPr>
              <a:spLocks noChangeShapeType="1"/>
            </p:cNvSpPr>
            <p:nvPr/>
          </p:nvSpPr>
          <p:spPr bwMode="auto">
            <a:xfrm flipH="1">
              <a:off x="6619039" y="4224924"/>
              <a:ext cx="0" cy="277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4" name="Text Box 4"/>
            <p:cNvSpPr txBox="1">
              <a:spLocks noChangeArrowheads="1"/>
            </p:cNvSpPr>
            <p:nvPr/>
          </p:nvSpPr>
          <p:spPr bwMode="auto">
            <a:xfrm>
              <a:off x="1763688" y="3612339"/>
              <a:ext cx="35747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in</a:t>
              </a:r>
            </a:p>
          </p:txBody>
        </p:sp>
        <p:sp>
          <p:nvSpPr>
            <p:cNvPr id="45" name="Text Box 4"/>
            <p:cNvSpPr txBox="1">
              <a:spLocks noChangeArrowheads="1"/>
            </p:cNvSpPr>
            <p:nvPr/>
          </p:nvSpPr>
          <p:spPr bwMode="auto">
            <a:xfrm>
              <a:off x="6993198" y="2745645"/>
              <a:ext cx="47769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v</a:t>
              </a:r>
              <a:r>
                <a:rPr kumimoji="1" lang="en-US" altLang="ja-JP" sz="28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out</a:t>
              </a:r>
              <a:endPara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46" name="Freeform 89"/>
            <p:cNvSpPr>
              <a:spLocks/>
            </p:cNvSpPr>
            <p:nvPr/>
          </p:nvSpPr>
          <p:spPr bwMode="auto">
            <a:xfrm>
              <a:off x="3510976" y="4961530"/>
              <a:ext cx="88941" cy="85583"/>
            </a:xfrm>
            <a:custGeom>
              <a:avLst/>
              <a:gdLst>
                <a:gd name="T0" fmla="*/ 1 w 203"/>
                <a:gd name="T1" fmla="*/ 0 h 197"/>
                <a:gd name="T2" fmla="*/ 1 w 203"/>
                <a:gd name="T3" fmla="*/ 1 h 197"/>
                <a:gd name="T4" fmla="*/ 1 w 203"/>
                <a:gd name="T5" fmla="*/ 1 h 197"/>
                <a:gd name="T6" fmla="*/ 1 w 203"/>
                <a:gd name="T7" fmla="*/ 1 h 197"/>
                <a:gd name="T8" fmla="*/ 1 w 203"/>
                <a:gd name="T9" fmla="*/ 1 h 197"/>
                <a:gd name="T10" fmla="*/ 1 w 203"/>
                <a:gd name="T11" fmla="*/ 1 h 197"/>
                <a:gd name="T12" fmla="*/ 1 w 203"/>
                <a:gd name="T13" fmla="*/ 1 h 197"/>
                <a:gd name="T14" fmla="*/ 0 w 203"/>
                <a:gd name="T15" fmla="*/ 1 h 197"/>
                <a:gd name="T16" fmla="*/ 0 w 203"/>
                <a:gd name="T17" fmla="*/ 1 h 197"/>
                <a:gd name="T18" fmla="*/ 1 w 203"/>
                <a:gd name="T19" fmla="*/ 1 h 197"/>
                <a:gd name="T20" fmla="*/ 1 w 203"/>
                <a:gd name="T21" fmla="*/ 1 h 197"/>
                <a:gd name="T22" fmla="*/ 1 w 203"/>
                <a:gd name="T23" fmla="*/ 1 h 197"/>
                <a:gd name="T24" fmla="*/ 1 w 203"/>
                <a:gd name="T25" fmla="*/ 1 h 197"/>
                <a:gd name="T26" fmla="*/ 1 w 203"/>
                <a:gd name="T27" fmla="*/ 1 h 197"/>
                <a:gd name="T28" fmla="*/ 1 w 203"/>
                <a:gd name="T29" fmla="*/ 1 h 197"/>
                <a:gd name="T30" fmla="*/ 1 w 203"/>
                <a:gd name="T31" fmla="*/ 1 h 197"/>
                <a:gd name="T32" fmla="*/ 1 w 203"/>
                <a:gd name="T33" fmla="*/ 1 h 197"/>
                <a:gd name="T34" fmla="*/ 1 w 203"/>
                <a:gd name="T35" fmla="*/ 1 h 197"/>
                <a:gd name="T36" fmla="*/ 1 w 203"/>
                <a:gd name="T37" fmla="*/ 1 h 197"/>
                <a:gd name="T38" fmla="*/ 1 w 203"/>
                <a:gd name="T39" fmla="*/ 1 h 197"/>
                <a:gd name="T40" fmla="*/ 1 w 203"/>
                <a:gd name="T41" fmla="*/ 1 h 197"/>
                <a:gd name="T42" fmla="*/ 1 w 203"/>
                <a:gd name="T43" fmla="*/ 1 h 197"/>
                <a:gd name="T44" fmla="*/ 1 w 203"/>
                <a:gd name="T45" fmla="*/ 1 h 197"/>
                <a:gd name="T46" fmla="*/ 1 w 203"/>
                <a:gd name="T47" fmla="*/ 1 h 197"/>
                <a:gd name="T48" fmla="*/ 1 w 203"/>
                <a:gd name="T49" fmla="*/ 1 h 197"/>
                <a:gd name="T50" fmla="*/ 1 w 203"/>
                <a:gd name="T51" fmla="*/ 1 h 197"/>
                <a:gd name="T52" fmla="*/ 1 w 203"/>
                <a:gd name="T53" fmla="*/ 1 h 197"/>
                <a:gd name="T54" fmla="*/ 1 w 203"/>
                <a:gd name="T55" fmla="*/ 1 h 197"/>
                <a:gd name="T56" fmla="*/ 1 w 203"/>
                <a:gd name="T57" fmla="*/ 1 h 197"/>
                <a:gd name="T58" fmla="*/ 1 w 203"/>
                <a:gd name="T59" fmla="*/ 1 h 197"/>
                <a:gd name="T60" fmla="*/ 1 w 203"/>
                <a:gd name="T61" fmla="*/ 1 h 197"/>
                <a:gd name="T62" fmla="*/ 1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solidFill>
              <a:schemeClr val="tx1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7" name="Line 90"/>
            <p:cNvSpPr>
              <a:spLocks noChangeShapeType="1"/>
            </p:cNvSpPr>
            <p:nvPr/>
          </p:nvSpPr>
          <p:spPr bwMode="auto">
            <a:xfrm>
              <a:off x="4824053" y="3528162"/>
              <a:ext cx="0" cy="1226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8" name="Line 90"/>
            <p:cNvSpPr>
              <a:spLocks noChangeShapeType="1"/>
            </p:cNvSpPr>
            <p:nvPr/>
          </p:nvSpPr>
          <p:spPr bwMode="auto">
            <a:xfrm flipH="1">
              <a:off x="4410977" y="3545713"/>
              <a:ext cx="41307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9" name="Line 90"/>
            <p:cNvSpPr>
              <a:spLocks noChangeShapeType="1"/>
            </p:cNvSpPr>
            <p:nvPr/>
          </p:nvSpPr>
          <p:spPr bwMode="auto">
            <a:xfrm flipH="1">
              <a:off x="3555446" y="4759081"/>
              <a:ext cx="126860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50" name="Freeform 89"/>
            <p:cNvSpPr>
              <a:spLocks/>
            </p:cNvSpPr>
            <p:nvPr/>
          </p:nvSpPr>
          <p:spPr bwMode="auto">
            <a:xfrm>
              <a:off x="3510976" y="4745506"/>
              <a:ext cx="88941" cy="85583"/>
            </a:xfrm>
            <a:custGeom>
              <a:avLst/>
              <a:gdLst>
                <a:gd name="T0" fmla="*/ 1 w 203"/>
                <a:gd name="T1" fmla="*/ 0 h 197"/>
                <a:gd name="T2" fmla="*/ 1 w 203"/>
                <a:gd name="T3" fmla="*/ 1 h 197"/>
                <a:gd name="T4" fmla="*/ 1 w 203"/>
                <a:gd name="T5" fmla="*/ 1 h 197"/>
                <a:gd name="T6" fmla="*/ 1 w 203"/>
                <a:gd name="T7" fmla="*/ 1 h 197"/>
                <a:gd name="T8" fmla="*/ 1 w 203"/>
                <a:gd name="T9" fmla="*/ 1 h 197"/>
                <a:gd name="T10" fmla="*/ 1 w 203"/>
                <a:gd name="T11" fmla="*/ 1 h 197"/>
                <a:gd name="T12" fmla="*/ 1 w 203"/>
                <a:gd name="T13" fmla="*/ 1 h 197"/>
                <a:gd name="T14" fmla="*/ 0 w 203"/>
                <a:gd name="T15" fmla="*/ 1 h 197"/>
                <a:gd name="T16" fmla="*/ 0 w 203"/>
                <a:gd name="T17" fmla="*/ 1 h 197"/>
                <a:gd name="T18" fmla="*/ 1 w 203"/>
                <a:gd name="T19" fmla="*/ 1 h 197"/>
                <a:gd name="T20" fmla="*/ 1 w 203"/>
                <a:gd name="T21" fmla="*/ 1 h 197"/>
                <a:gd name="T22" fmla="*/ 1 w 203"/>
                <a:gd name="T23" fmla="*/ 1 h 197"/>
                <a:gd name="T24" fmla="*/ 1 w 203"/>
                <a:gd name="T25" fmla="*/ 1 h 197"/>
                <a:gd name="T26" fmla="*/ 1 w 203"/>
                <a:gd name="T27" fmla="*/ 1 h 197"/>
                <a:gd name="T28" fmla="*/ 1 w 203"/>
                <a:gd name="T29" fmla="*/ 1 h 197"/>
                <a:gd name="T30" fmla="*/ 1 w 203"/>
                <a:gd name="T31" fmla="*/ 1 h 197"/>
                <a:gd name="T32" fmla="*/ 1 w 203"/>
                <a:gd name="T33" fmla="*/ 1 h 197"/>
                <a:gd name="T34" fmla="*/ 1 w 203"/>
                <a:gd name="T35" fmla="*/ 1 h 197"/>
                <a:gd name="T36" fmla="*/ 1 w 203"/>
                <a:gd name="T37" fmla="*/ 1 h 197"/>
                <a:gd name="T38" fmla="*/ 1 w 203"/>
                <a:gd name="T39" fmla="*/ 1 h 197"/>
                <a:gd name="T40" fmla="*/ 1 w 203"/>
                <a:gd name="T41" fmla="*/ 1 h 197"/>
                <a:gd name="T42" fmla="*/ 1 w 203"/>
                <a:gd name="T43" fmla="*/ 1 h 197"/>
                <a:gd name="T44" fmla="*/ 1 w 203"/>
                <a:gd name="T45" fmla="*/ 1 h 197"/>
                <a:gd name="T46" fmla="*/ 1 w 203"/>
                <a:gd name="T47" fmla="*/ 1 h 197"/>
                <a:gd name="T48" fmla="*/ 1 w 203"/>
                <a:gd name="T49" fmla="*/ 1 h 197"/>
                <a:gd name="T50" fmla="*/ 1 w 203"/>
                <a:gd name="T51" fmla="*/ 1 h 197"/>
                <a:gd name="T52" fmla="*/ 1 w 203"/>
                <a:gd name="T53" fmla="*/ 1 h 197"/>
                <a:gd name="T54" fmla="*/ 1 w 203"/>
                <a:gd name="T55" fmla="*/ 1 h 197"/>
                <a:gd name="T56" fmla="*/ 1 w 203"/>
                <a:gd name="T57" fmla="*/ 1 h 197"/>
                <a:gd name="T58" fmla="*/ 1 w 203"/>
                <a:gd name="T59" fmla="*/ 1 h 197"/>
                <a:gd name="T60" fmla="*/ 1 w 203"/>
                <a:gd name="T61" fmla="*/ 1 h 197"/>
                <a:gd name="T62" fmla="*/ 1 w 203"/>
                <a:gd name="T63" fmla="*/ 0 h 1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3"/>
                <a:gd name="T97" fmla="*/ 0 h 197"/>
                <a:gd name="T98" fmla="*/ 203 w 203"/>
                <a:gd name="T99" fmla="*/ 197 h 1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3" h="197">
                  <a:moveTo>
                    <a:pt x="101" y="0"/>
                  </a:moveTo>
                  <a:lnTo>
                    <a:pt x="90" y="0"/>
                  </a:lnTo>
                  <a:lnTo>
                    <a:pt x="81" y="1"/>
                  </a:lnTo>
                  <a:lnTo>
                    <a:pt x="70" y="3"/>
                  </a:lnTo>
                  <a:lnTo>
                    <a:pt x="61" y="7"/>
                  </a:lnTo>
                  <a:lnTo>
                    <a:pt x="52" y="10"/>
                  </a:lnTo>
                  <a:lnTo>
                    <a:pt x="45" y="16"/>
                  </a:lnTo>
                  <a:lnTo>
                    <a:pt x="36" y="21"/>
                  </a:lnTo>
                  <a:lnTo>
                    <a:pt x="29" y="29"/>
                  </a:lnTo>
                  <a:lnTo>
                    <a:pt x="23" y="36"/>
                  </a:lnTo>
                  <a:lnTo>
                    <a:pt x="16" y="43"/>
                  </a:lnTo>
                  <a:lnTo>
                    <a:pt x="12" y="50"/>
                  </a:lnTo>
                  <a:lnTo>
                    <a:pt x="7" y="59"/>
                  </a:lnTo>
                  <a:lnTo>
                    <a:pt x="3" y="68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7"/>
                  </a:lnTo>
                  <a:lnTo>
                    <a:pt x="3" y="128"/>
                  </a:lnTo>
                  <a:lnTo>
                    <a:pt x="7" y="137"/>
                  </a:lnTo>
                  <a:lnTo>
                    <a:pt x="12" y="145"/>
                  </a:lnTo>
                  <a:lnTo>
                    <a:pt x="16" y="154"/>
                  </a:lnTo>
                  <a:lnTo>
                    <a:pt x="23" y="161"/>
                  </a:lnTo>
                  <a:lnTo>
                    <a:pt x="29" y="168"/>
                  </a:lnTo>
                  <a:lnTo>
                    <a:pt x="36" y="176"/>
                  </a:lnTo>
                  <a:lnTo>
                    <a:pt x="45" y="181"/>
                  </a:lnTo>
                  <a:lnTo>
                    <a:pt x="52" y="185"/>
                  </a:lnTo>
                  <a:lnTo>
                    <a:pt x="61" y="190"/>
                  </a:lnTo>
                  <a:lnTo>
                    <a:pt x="70" y="194"/>
                  </a:lnTo>
                  <a:lnTo>
                    <a:pt x="81" y="195"/>
                  </a:lnTo>
                  <a:lnTo>
                    <a:pt x="90" y="197"/>
                  </a:lnTo>
                  <a:lnTo>
                    <a:pt x="101" y="197"/>
                  </a:lnTo>
                  <a:lnTo>
                    <a:pt x="112" y="197"/>
                  </a:lnTo>
                  <a:lnTo>
                    <a:pt x="121" y="195"/>
                  </a:lnTo>
                  <a:lnTo>
                    <a:pt x="132" y="194"/>
                  </a:lnTo>
                  <a:lnTo>
                    <a:pt x="141" y="190"/>
                  </a:lnTo>
                  <a:lnTo>
                    <a:pt x="150" y="185"/>
                  </a:lnTo>
                  <a:lnTo>
                    <a:pt x="158" y="181"/>
                  </a:lnTo>
                  <a:lnTo>
                    <a:pt x="167" y="176"/>
                  </a:lnTo>
                  <a:lnTo>
                    <a:pt x="174" y="168"/>
                  </a:lnTo>
                  <a:lnTo>
                    <a:pt x="179" y="161"/>
                  </a:lnTo>
                  <a:lnTo>
                    <a:pt x="187" y="154"/>
                  </a:lnTo>
                  <a:lnTo>
                    <a:pt x="190" y="145"/>
                  </a:lnTo>
                  <a:lnTo>
                    <a:pt x="196" y="137"/>
                  </a:lnTo>
                  <a:lnTo>
                    <a:pt x="199" y="128"/>
                  </a:lnTo>
                  <a:lnTo>
                    <a:pt x="201" y="117"/>
                  </a:lnTo>
                  <a:lnTo>
                    <a:pt x="203" y="108"/>
                  </a:lnTo>
                  <a:lnTo>
                    <a:pt x="203" y="98"/>
                  </a:lnTo>
                  <a:lnTo>
                    <a:pt x="203" y="88"/>
                  </a:lnTo>
                  <a:lnTo>
                    <a:pt x="201" y="78"/>
                  </a:lnTo>
                  <a:lnTo>
                    <a:pt x="199" y="68"/>
                  </a:lnTo>
                  <a:lnTo>
                    <a:pt x="196" y="59"/>
                  </a:lnTo>
                  <a:lnTo>
                    <a:pt x="190" y="50"/>
                  </a:lnTo>
                  <a:lnTo>
                    <a:pt x="187" y="43"/>
                  </a:lnTo>
                  <a:lnTo>
                    <a:pt x="179" y="36"/>
                  </a:lnTo>
                  <a:lnTo>
                    <a:pt x="174" y="29"/>
                  </a:lnTo>
                  <a:lnTo>
                    <a:pt x="167" y="21"/>
                  </a:lnTo>
                  <a:lnTo>
                    <a:pt x="158" y="16"/>
                  </a:lnTo>
                  <a:lnTo>
                    <a:pt x="150" y="10"/>
                  </a:lnTo>
                  <a:lnTo>
                    <a:pt x="141" y="7"/>
                  </a:lnTo>
                  <a:lnTo>
                    <a:pt x="132" y="3"/>
                  </a:lnTo>
                  <a:lnTo>
                    <a:pt x="121" y="1"/>
                  </a:lnTo>
                  <a:lnTo>
                    <a:pt x="112" y="0"/>
                  </a:lnTo>
                  <a:lnTo>
                    <a:pt x="101" y="0"/>
                  </a:lnTo>
                </a:path>
              </a:pathLst>
            </a:custGeom>
            <a:solidFill>
              <a:schemeClr val="tx1"/>
            </a:solidFill>
            <a:ln w="238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51" name="Text Box 4"/>
            <p:cNvSpPr txBox="1">
              <a:spLocks noChangeArrowheads="1"/>
            </p:cNvSpPr>
            <p:nvPr/>
          </p:nvSpPr>
          <p:spPr bwMode="auto">
            <a:xfrm>
              <a:off x="5934044" y="2690693"/>
              <a:ext cx="38472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R</a:t>
              </a:r>
              <a:r>
                <a:rPr kumimoji="1" lang="en-US" altLang="ja-JP" sz="2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L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467687" y="1844824"/>
              <a:ext cx="570833" cy="526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53" name="円弧 52"/>
            <p:cNvSpPr/>
            <p:nvPr/>
          </p:nvSpPr>
          <p:spPr>
            <a:xfrm rot="4836830">
              <a:off x="4763190" y="2233493"/>
              <a:ext cx="914400" cy="914400"/>
            </a:xfrm>
            <a:prstGeom prst="arc">
              <a:avLst>
                <a:gd name="adj1" fmla="val 5685819"/>
                <a:gd name="adj2" fmla="val 0"/>
              </a:avLst>
            </a:prstGeom>
            <a:ln w="28575">
              <a:solidFill>
                <a:schemeClr val="tx2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5129895" y="2473508"/>
              <a:ext cx="31258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I</a:t>
              </a:r>
              <a:r>
                <a:rPr kumimoji="1" lang="en-US" altLang="ja-JP" sz="28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D</a:t>
              </a:r>
            </a:p>
          </p:txBody>
        </p:sp>
        <p:grpSp>
          <p:nvGrpSpPr>
            <p:cNvPr id="55" name="グループ化 54"/>
            <p:cNvGrpSpPr/>
            <p:nvPr/>
          </p:nvGrpSpPr>
          <p:grpSpPr>
            <a:xfrm rot="5400000" flipV="1">
              <a:off x="6023263" y="2824106"/>
              <a:ext cx="1186036" cy="288032"/>
              <a:chOff x="6404035" y="1628801"/>
              <a:chExt cx="1186036" cy="288032"/>
            </a:xfrm>
          </p:grpSpPr>
          <p:sp>
            <p:nvSpPr>
              <p:cNvPr id="57" name="Line 90"/>
              <p:cNvSpPr>
                <a:spLocks noChangeShapeType="1"/>
              </p:cNvSpPr>
              <p:nvPr/>
            </p:nvSpPr>
            <p:spPr bwMode="auto">
              <a:xfrm rot="16200000">
                <a:off x="7468234" y="1764544"/>
                <a:ext cx="117744" cy="125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58" name="Line 90"/>
              <p:cNvSpPr>
                <a:spLocks noChangeShapeType="1"/>
              </p:cNvSpPr>
              <p:nvPr/>
            </p:nvSpPr>
            <p:spPr bwMode="auto">
              <a:xfrm rot="16200000">
                <a:off x="7048815" y="1656624"/>
                <a:ext cx="283821" cy="22817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59" name="Line 90"/>
              <p:cNvSpPr>
                <a:spLocks noChangeShapeType="1"/>
              </p:cNvSpPr>
              <p:nvPr/>
            </p:nvSpPr>
            <p:spPr bwMode="auto">
              <a:xfrm rot="16200000" flipH="1">
                <a:off x="7236217" y="169105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60" name="Line 90"/>
              <p:cNvSpPr>
                <a:spLocks noChangeShapeType="1"/>
              </p:cNvSpPr>
              <p:nvPr/>
            </p:nvSpPr>
            <p:spPr bwMode="auto">
              <a:xfrm rot="16200000">
                <a:off x="6664244" y="1660834"/>
                <a:ext cx="283821" cy="22817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61" name="Line 90"/>
              <p:cNvSpPr>
                <a:spLocks noChangeShapeType="1"/>
              </p:cNvSpPr>
              <p:nvPr/>
            </p:nvSpPr>
            <p:spPr bwMode="auto">
              <a:xfrm rot="16200000" flipH="1">
                <a:off x="6851646" y="169526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62" name="Line 90"/>
              <p:cNvSpPr>
                <a:spLocks noChangeShapeType="1"/>
              </p:cNvSpPr>
              <p:nvPr/>
            </p:nvSpPr>
            <p:spPr bwMode="auto">
              <a:xfrm rot="16200000">
                <a:off x="6390364" y="1646682"/>
                <a:ext cx="156048" cy="1287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63" name="Line 90"/>
              <p:cNvSpPr>
                <a:spLocks noChangeShapeType="1"/>
              </p:cNvSpPr>
              <p:nvPr/>
            </p:nvSpPr>
            <p:spPr bwMode="auto">
              <a:xfrm rot="16200000" flipH="1">
                <a:off x="6470494" y="1695260"/>
                <a:ext cx="283820" cy="15932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  <p:sp>
            <p:nvSpPr>
              <p:cNvPr id="64" name="Line 90"/>
              <p:cNvSpPr>
                <a:spLocks noChangeShapeType="1"/>
              </p:cNvSpPr>
              <p:nvPr/>
            </p:nvSpPr>
            <p:spPr bwMode="auto">
              <a:xfrm rot="16200000">
                <a:off x="7439374" y="1784966"/>
                <a:ext cx="117744" cy="12593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</p:grpSp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2756795" y="2852409"/>
              <a:ext cx="2002961" cy="1291530"/>
            </a:xfrm>
            <a:prstGeom prst="rect">
              <a:avLst/>
            </a:prstGeom>
          </p:spPr>
        </p:pic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E040CAA-78C1-6B45-9647-4086C618E8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3FAA37C-7419-CCBC-ABF3-1042F48DC5BC}"/>
                  </a:ext>
                </a:extLst>
              </p:cNvPr>
              <p:cNvSpPr txBox="1"/>
              <p:nvPr/>
            </p:nvSpPr>
            <p:spPr>
              <a:xfrm>
                <a:off x="494185" y="1020901"/>
                <a:ext cx="4531206" cy="688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rPr>
                  <a:t>例えば，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kumimoji="1" lang="en-US" altLang="ja-JP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𝑜𝑢𝑡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kumimoji="1" lang="en-US" altLang="ja-JP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 </m:t>
                                </m:r>
                                <m:r>
                                  <a:rPr kumimoji="1" lang="en-US" altLang="ja-JP" sz="2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kumimoji="1" lang="en-US" altLang="ja-JP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1 </m:t>
                        </m:r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num>
                      <m:den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0.01 </m:t>
                        </m:r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den>
                    </m:f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=100</m:t>
                    </m:r>
                  </m:oMath>
                </a14:m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D3FAA37C-7419-CCBC-ABF3-1042F48DC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185" y="1020901"/>
                <a:ext cx="4531206" cy="688843"/>
              </a:xfrm>
              <a:prstGeom prst="rect">
                <a:avLst/>
              </a:prstGeom>
              <a:blipFill>
                <a:blip r:embed="rId3"/>
                <a:stretch>
                  <a:fillRect l="-1955" b="-10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2" name="図 71">
            <a:extLst>
              <a:ext uri="{FF2B5EF4-FFF2-40B4-BE49-F238E27FC236}">
                <a16:creationId xmlns:a16="http://schemas.microsoft.com/office/drawing/2014/main" id="{62291AF4-5F83-5B34-F892-61DEC387B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207" y="1643657"/>
            <a:ext cx="3419581" cy="1573784"/>
          </a:xfrm>
          <a:prstGeom prst="rect">
            <a:avLst/>
          </a:prstGeom>
        </p:spPr>
      </p:pic>
      <p:sp>
        <p:nvSpPr>
          <p:cNvPr id="74" name="Text Box 4">
            <a:extLst>
              <a:ext uri="{FF2B5EF4-FFF2-40B4-BE49-F238E27FC236}">
                <a16:creationId xmlns:a16="http://schemas.microsoft.com/office/drawing/2014/main" id="{16AA8E42-1AFB-D870-3E13-14707C5A3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940" y="1823677"/>
            <a:ext cx="40438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v</a:t>
            </a:r>
            <a:r>
              <a:rPr kumimoji="1" lang="en-US" altLang="ja-JP" sz="28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in</a:t>
            </a: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42B3D169-6CD8-592C-367A-2C827AAF2C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1023" y="493086"/>
            <a:ext cx="3481047" cy="2705327"/>
          </a:xfrm>
          <a:prstGeom prst="rect">
            <a:avLst/>
          </a:prstGeom>
        </p:spPr>
      </p:pic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40F4839B-7A5F-48C5-DD0E-F76315B64A63}"/>
              </a:ext>
            </a:extLst>
          </p:cNvPr>
          <p:cNvCxnSpPr/>
          <p:nvPr/>
        </p:nvCxnSpPr>
        <p:spPr bwMode="auto">
          <a:xfrm flipH="1">
            <a:off x="1701197" y="2146787"/>
            <a:ext cx="341628" cy="2248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7DACCF2-D03E-E047-4D9D-4AA04503D6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230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532489"/>
            <a:ext cx="3443815" cy="2847503"/>
          </a:xfrm>
          <a:prstGeom prst="rect">
            <a:avLst/>
          </a:prstGeom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51520" y="439837"/>
            <a:ext cx="8575524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トランジスタ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ダイオードと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キャパシタ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2952550" y="2812866"/>
            <a:ext cx="2284600" cy="2632358"/>
            <a:chOff x="552570" y="2564904"/>
            <a:chExt cx="2284600" cy="2632358"/>
          </a:xfrm>
        </p:grpSpPr>
        <p:sp>
          <p:nvSpPr>
            <p:cNvPr id="7" name="正方形/長方形 6"/>
            <p:cNvSpPr/>
            <p:nvPr/>
          </p:nvSpPr>
          <p:spPr>
            <a:xfrm>
              <a:off x="683568" y="2564904"/>
              <a:ext cx="432048" cy="1137246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552570" y="4797152"/>
              <a:ext cx="2284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anose="020B0609070205080204" pitchFamily="49" charset="-128"/>
                  <a:cs typeface="+mn-cs"/>
                </a:rPr>
                <a:t>pn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anose="020B0609070205080204" pitchFamily="49" charset="-128"/>
                  <a:cs typeface="+mn-cs"/>
                </a:rPr>
                <a:t>接合ダイオード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6" name="直線矢印コネクタ 5"/>
            <p:cNvCxnSpPr/>
            <p:nvPr/>
          </p:nvCxnSpPr>
          <p:spPr>
            <a:xfrm>
              <a:off x="899592" y="3717032"/>
              <a:ext cx="360040" cy="108012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10"/>
          <p:cNvGrpSpPr/>
          <p:nvPr/>
        </p:nvGrpSpPr>
        <p:grpSpPr>
          <a:xfrm>
            <a:off x="3979097" y="1948770"/>
            <a:ext cx="2427434" cy="2984266"/>
            <a:chOff x="1763688" y="1700808"/>
            <a:chExt cx="2427434" cy="2984266"/>
          </a:xfrm>
        </p:grpSpPr>
        <p:sp>
          <p:nvSpPr>
            <p:cNvPr id="2" name="正方形/長方形 1"/>
            <p:cNvSpPr/>
            <p:nvPr/>
          </p:nvSpPr>
          <p:spPr>
            <a:xfrm>
              <a:off x="1763688" y="1700808"/>
              <a:ext cx="576064" cy="2016224"/>
            </a:xfrm>
            <a:prstGeom prst="rect">
              <a:avLst/>
            </a:prstGeom>
            <a:noFill/>
            <a:ln>
              <a:solidFill>
                <a:srgbClr val="FF00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2283227" y="4284964"/>
              <a:ext cx="19078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anose="020B0609070205080204" pitchFamily="49" charset="-128"/>
                  <a:cs typeface="+mn-cs"/>
                </a:rPr>
                <a:t>MOS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ゴシック" panose="020B0609070205080204" pitchFamily="49" charset="-128"/>
                  <a:cs typeface="+mn-cs"/>
                </a:rPr>
                <a:t>キャパシタ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cxnSp>
          <p:nvCxnSpPr>
            <p:cNvPr id="12" name="直線矢印コネクタ 11"/>
            <p:cNvCxnSpPr/>
            <p:nvPr/>
          </p:nvCxnSpPr>
          <p:spPr>
            <a:xfrm>
              <a:off x="2214171" y="3752453"/>
              <a:ext cx="269597" cy="554438"/>
            </a:xfrm>
            <a:prstGeom prst="straightConnector1">
              <a:avLst/>
            </a:prstGeom>
            <a:ln w="19050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テキスト ボックス 29"/>
          <p:cNvSpPr txBox="1"/>
          <p:nvPr/>
        </p:nvSpPr>
        <p:spPr>
          <a:xfrm>
            <a:off x="4117762" y="573543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1.6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40B9B7-6897-9E4E-9F97-4F87746A45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32BA5A-601C-79EF-27F9-944BFB9C70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3865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49887"/>
            <a:ext cx="7639000" cy="990600"/>
          </a:xfrm>
        </p:spPr>
        <p:txBody>
          <a:bodyPr/>
          <a:lstStyle/>
          <a:p>
            <a:pPr algn="l" eaLnBrk="1" hangingPunct="1"/>
            <a:r>
              <a:rPr lang="ja-JP" altLang="en-US" sz="3600" b="1">
                <a:latin typeface="Times New Roman" pitchFamily="18" charset="0"/>
              </a:rPr>
              <a:t>半導体</a:t>
            </a:r>
            <a:r>
              <a:rPr lang="ja-JP" altLang="en-US" sz="3600" b="1" dirty="0">
                <a:latin typeface="Times New Roman" pitchFamily="18" charset="0"/>
              </a:rPr>
              <a:t>の代表</a:t>
            </a:r>
            <a:r>
              <a:rPr lang="en-US" altLang="ja-JP" sz="3600" b="1" dirty="0">
                <a:latin typeface="Times New Roman" pitchFamily="18" charset="0"/>
              </a:rPr>
              <a:t>: </a:t>
            </a:r>
            <a:r>
              <a:rPr lang="ja-JP" altLang="en-US" sz="3600" b="1" dirty="0">
                <a:latin typeface="Times New Roman" pitchFamily="18" charset="0"/>
              </a:rPr>
              <a:t>シリコン </a:t>
            </a:r>
            <a:r>
              <a:rPr lang="en-US" altLang="ja-JP" sz="3600" b="1" dirty="0">
                <a:latin typeface="Times New Roman" pitchFamily="18" charset="0"/>
              </a:rPr>
              <a:t>Si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95536" y="1124744"/>
            <a:ext cx="8388424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Si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（ケイ素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） は，地球の地殻の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岩石や土などに多く存在．</a:t>
            </a:r>
            <a:b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質量比率で酸素の約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50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％に次いで，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Si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は約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25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％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．</a:t>
            </a:r>
            <a:b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</a:b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Si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は，酸素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と強く結びついた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石英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（二酸化ケイ素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SiO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2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）などとして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存在．とくに，無色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透明なものは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水晶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．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0A07A37-B6F8-6715-F479-E5C5F7497D45}"/>
              </a:ext>
            </a:extLst>
          </p:cNvPr>
          <p:cNvGrpSpPr/>
          <p:nvPr/>
        </p:nvGrpSpPr>
        <p:grpSpPr>
          <a:xfrm>
            <a:off x="1872315" y="3573016"/>
            <a:ext cx="5356558" cy="2773079"/>
            <a:chOff x="2013490" y="3534741"/>
            <a:chExt cx="5356558" cy="2773079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2013490" y="3584538"/>
              <a:ext cx="186781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地殻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（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30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～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60 km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）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569829" y="5846155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rPr>
                <a:t>地球</a:t>
              </a:r>
            </a:p>
          </p:txBody>
        </p:sp>
        <p:sp>
          <p:nvSpPr>
            <p:cNvPr id="5" name="円/楕円 4">
              <a:extLst>
                <a:ext uri="{FF2B5EF4-FFF2-40B4-BE49-F238E27FC236}">
                  <a16:creationId xmlns:a16="http://schemas.microsoft.com/office/drawing/2014/main" id="{65886AFA-C851-3F5D-879E-58B1BB1AFA78}"/>
                </a:ext>
              </a:extLst>
            </p:cNvPr>
            <p:cNvSpPr/>
            <p:nvPr/>
          </p:nvSpPr>
          <p:spPr bwMode="auto">
            <a:xfrm>
              <a:off x="3797206" y="3534741"/>
              <a:ext cx="2664296" cy="249191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619440A1-63C8-15D0-8299-65A38090FD78}"/>
                </a:ext>
              </a:extLst>
            </p:cNvPr>
            <p:cNvSpPr/>
            <p:nvPr/>
          </p:nvSpPr>
          <p:spPr bwMode="auto">
            <a:xfrm>
              <a:off x="4067944" y="3789040"/>
              <a:ext cx="2095626" cy="197410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30" name="直線矢印コネクタ 29"/>
            <p:cNvCxnSpPr>
              <a:cxnSpLocks/>
            </p:cNvCxnSpPr>
            <p:nvPr/>
          </p:nvCxnSpPr>
          <p:spPr bwMode="auto">
            <a:xfrm>
              <a:off x="3450913" y="3865645"/>
              <a:ext cx="686198" cy="349105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40" name="直線矢印コネクタ 39"/>
            <p:cNvCxnSpPr>
              <a:cxnSpLocks/>
            </p:cNvCxnSpPr>
            <p:nvPr/>
          </p:nvCxnSpPr>
          <p:spPr bwMode="auto">
            <a:xfrm>
              <a:off x="6081327" y="5709298"/>
              <a:ext cx="488502" cy="273715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02CB23F-CADE-92AD-D928-90C4106F83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83106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/楕円 8"/>
          <p:cNvSpPr/>
          <p:nvPr/>
        </p:nvSpPr>
        <p:spPr>
          <a:xfrm>
            <a:off x="3898050" y="4383851"/>
            <a:ext cx="360040" cy="3600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ゴシック"/>
              <a:ea typeface="ＭＳ ゴシック"/>
              <a:cs typeface="+mn-cs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ja-JP" altLang="en-US" sz="3600" b="1" dirty="0">
                <a:latin typeface="Times New Roman" pitchFamily="18" charset="0"/>
              </a:rPr>
              <a:t>半導体の歴史 </a:t>
            </a:r>
            <a:r>
              <a:rPr lang="en-US" altLang="ja-JP" sz="3600" b="1" dirty="0">
                <a:latin typeface="Times New Roman" pitchFamily="18" charset="0"/>
              </a:rPr>
              <a:t>(1/2)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09825" y="2411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179513" y="1218230"/>
          <a:ext cx="8595974" cy="18507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4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71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4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Year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Name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Contents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1787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ラボアジェ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石英が未発見の物質の酸化物であることを指摘（</a:t>
                      </a:r>
                      <a:r>
                        <a:rPr kumimoji="1" lang="en-US" altLang="ja-JP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kumimoji="1" lang="en-US" altLang="ja-JP" sz="1800" b="1" kern="1200" baseline="-250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1823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ベルツェリウス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石英から</a:t>
                      </a:r>
                      <a:r>
                        <a:rPr lang="en-US" altLang="ja-JP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を単体元素として初めて分離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5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1874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ブラウン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整流特性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を発見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2940870" y="5897662"/>
            <a:ext cx="6175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ダイオード 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(diode) 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←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di + electrode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66622" y="3297131"/>
            <a:ext cx="147508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ダイオード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5340378" y="3276622"/>
            <a:ext cx="2735934" cy="2150687"/>
            <a:chOff x="5340378" y="3276622"/>
            <a:chExt cx="2735934" cy="2150687"/>
          </a:xfrm>
        </p:grpSpPr>
        <p:sp>
          <p:nvSpPr>
            <p:cNvPr id="22" name="円/楕円 21"/>
            <p:cNvSpPr/>
            <p:nvPr/>
          </p:nvSpPr>
          <p:spPr>
            <a:xfrm>
              <a:off x="7697222" y="4375224"/>
              <a:ext cx="360040" cy="3600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ゴシック"/>
                <a:ea typeface="ＭＳ ゴシック"/>
                <a:cs typeface="+mn-cs"/>
              </a:endParaRPr>
            </a:p>
          </p:txBody>
        </p:sp>
        <p:pic>
          <p:nvPicPr>
            <p:cNvPr id="17" name="図 16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7228" y="3436670"/>
              <a:ext cx="2609084" cy="19906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868144" y="3276622"/>
              <a:ext cx="147508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ダイオード</a:t>
              </a:r>
            </a:p>
          </p:txBody>
        </p:sp>
        <p:sp>
          <p:nvSpPr>
            <p:cNvPr id="2" name="円/楕円 1"/>
            <p:cNvSpPr/>
            <p:nvPr/>
          </p:nvSpPr>
          <p:spPr bwMode="auto">
            <a:xfrm>
              <a:off x="5340378" y="4316903"/>
              <a:ext cx="856530" cy="49393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cxnSp>
          <p:nvCxnSpPr>
            <p:cNvPr id="4" name="直線コネクタ 3"/>
            <p:cNvCxnSpPr/>
            <p:nvPr/>
          </p:nvCxnSpPr>
          <p:spPr bwMode="auto">
            <a:xfrm flipH="1">
              <a:off x="6788989" y="4509120"/>
              <a:ext cx="15259" cy="11122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正方形/長方形 6"/>
            <p:cNvSpPr/>
            <p:nvPr/>
          </p:nvSpPr>
          <p:spPr bwMode="auto">
            <a:xfrm>
              <a:off x="6444208" y="4375224"/>
              <a:ext cx="648072" cy="368667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6365142" y="434378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I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= 0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29"/>
          <p:cNvSpPr txBox="1"/>
          <p:nvPr/>
        </p:nvSpPr>
        <p:spPr>
          <a:xfrm>
            <a:off x="4499992" y="5497552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1.1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7F9CC42-7C5A-574F-AF71-D2150751D8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5DEBD00-E84E-9DFC-2784-1C89B4887320}"/>
              </a:ext>
            </a:extLst>
          </p:cNvPr>
          <p:cNvGrpSpPr/>
          <p:nvPr/>
        </p:nvGrpSpPr>
        <p:grpSpPr>
          <a:xfrm>
            <a:off x="1524000" y="3436670"/>
            <a:ext cx="2833740" cy="2016224"/>
            <a:chOff x="1524000" y="3436670"/>
            <a:chExt cx="2833740" cy="2016224"/>
          </a:xfrm>
        </p:grpSpPr>
        <p:pic>
          <p:nvPicPr>
            <p:cNvPr id="16" name="図 15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3436670"/>
              <a:ext cx="2833740" cy="2016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3BA20B0-8510-7AE6-D171-5D838B9E2989}"/>
                </a:ext>
              </a:extLst>
            </p:cNvPr>
            <p:cNvSpPr txBox="1"/>
            <p:nvPr/>
          </p:nvSpPr>
          <p:spPr>
            <a:xfrm>
              <a:off x="2699792" y="4365104"/>
              <a:ext cx="34817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I 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フッター プレースホルダー 13">
            <a:extLst>
              <a:ext uri="{FF2B5EF4-FFF2-40B4-BE49-F238E27FC236}">
                <a16:creationId xmlns:a16="http://schemas.microsoft.com/office/drawing/2014/main" id="{F8EB7621-E69A-724D-E22B-BC62D33AFC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764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ja-JP" altLang="en-US" sz="3600" b="1" dirty="0">
                <a:latin typeface="Times New Roman" pitchFamily="18" charset="0"/>
              </a:rPr>
              <a:t>半導体の歴史</a:t>
            </a:r>
            <a:r>
              <a:rPr lang="en-US" altLang="ja-JP" sz="3600" b="1" dirty="0">
                <a:latin typeface="Times New Roman" pitchFamily="18" charset="0"/>
              </a:rPr>
              <a:t> (2/2)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09825" y="2411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107504" y="1052736"/>
          <a:ext cx="8928992" cy="408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08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Year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Name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1933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リリエンフェルト</a:t>
                      </a:r>
                      <a:endParaRPr lang="en-US" altLang="ja-JP" sz="1800" b="1" kern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en-US" altLang="ja-JP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MOS</a:t>
                      </a:r>
                      <a:r>
                        <a:rPr kumimoji="1" lang="ja-JP" altLang="en-US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トランジスタ 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の基本特許を取得</a:t>
                      </a:r>
                      <a:endParaRPr lang="ja-JP" sz="1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1938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ベル研究所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固体物理の基礎研究グループを発足</a:t>
                      </a:r>
                      <a:endParaRPr kumimoji="1" 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1942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ker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ペンシルバニア大学，</a:t>
                      </a:r>
                      <a:endParaRPr kumimoji="1" lang="en-US" alt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ker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ベル研究所</a:t>
                      </a:r>
                      <a:endParaRPr kumimoji="1" lang="ja-JP" altLang="ja-JP" sz="1800" b="1" ker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en-US" altLang="ja-JP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kumimoji="1" lang="ja-JP" altLang="en-US" sz="1800" b="1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の抵抗がボロン</a:t>
                      </a:r>
                      <a:r>
                        <a:rPr kumimoji="1" lang="en-US" altLang="ja-JP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(B)</a:t>
                      </a:r>
                      <a:r>
                        <a:rPr kumimoji="1" lang="ja-JP" altLang="en-US" sz="1800" b="1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の添加で大幅に低下することを発見</a:t>
                      </a:r>
                      <a:endParaRPr kumimoji="1" lang="ja-JP" sz="1800" b="1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960145"/>
                  </a:ext>
                </a:extLst>
              </a:tr>
              <a:tr h="211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1947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1800" b="1" ker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バーディ</a:t>
                      </a:r>
                      <a:r>
                        <a:rPr lang="ja-JP" altLang="en-US" sz="1800" b="1" ker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ー</a:t>
                      </a:r>
                      <a:r>
                        <a:rPr kumimoji="1" lang="ja-JP" altLang="en-US" sz="1800" b="1" ker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ン</a:t>
                      </a:r>
                      <a:r>
                        <a:rPr kumimoji="1" lang="ja-JP" altLang="en-US" sz="1800" b="1" kern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とブラッテン</a:t>
                      </a:r>
                      <a:endParaRPr kumimoji="1" 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点接触</a:t>
                      </a:r>
                      <a:r>
                        <a:rPr kumimoji="1" lang="ja-JP" altLang="en-US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バイポーラトランジスタ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を発明</a:t>
                      </a:r>
                      <a:endParaRPr kumimoji="1" lang="ja-JP" sz="1800" b="1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1948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ショックレー</a:t>
                      </a:r>
                      <a:endParaRPr lang="en-US" altLang="ja-JP" sz="1800" b="1" kern="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面接触</a:t>
                      </a:r>
                      <a:r>
                        <a:rPr kumimoji="1" lang="en-US" altLang="ja-JP" sz="1800" b="1" i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pn</a:t>
                      </a: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接合型バイポーラトランジスタを発明</a:t>
                      </a:r>
                      <a:endParaRPr kumimoji="1" lang="ja-JP" altLang="ja-JP" sz="18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1954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Texas Instruments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バイポーラトランジスタを応用して初の</a:t>
                      </a:r>
                      <a:r>
                        <a:rPr lang="ja-JP" altLang="en-US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ラジオ</a:t>
                      </a: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を開発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1955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ソニー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トランジスタ・ラジオの販売を開始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1956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ショックレー</a:t>
                      </a:r>
                      <a:r>
                        <a:rPr lang="ja-JP" altLang="en-US" sz="1800" b="1" ker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，バーディーン</a:t>
                      </a:r>
                      <a:r>
                        <a:rPr lang="ja-JP" altLang="en-US" sz="18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，ブラッテン</a:t>
                      </a:r>
                      <a:endParaRPr kumimoji="1" lang="ja-JP" alt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ja-JP" altLang="en-US" sz="1800" b="1" kern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ノーベル賞を受賞</a:t>
                      </a:r>
                      <a:endParaRPr kumimoji="1" lang="ja-JP" sz="1800" b="1" kern="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1958</a:t>
                      </a:r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キルビー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ja-JP" sz="18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集積回路</a:t>
                      </a:r>
                      <a:r>
                        <a:rPr kumimoji="1" lang="en-US" altLang="ja-JP" sz="18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1" lang="en-US" altLang="ja-JP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Invention of integrated circuits </a:t>
                      </a:r>
                      <a:r>
                        <a:rPr lang="en-US" altLang="ja-JP" sz="1800" b="1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ja-JP" sz="18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1965</a:t>
                      </a:r>
                      <a:endParaRPr lang="ja-JP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1800" b="1" ker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カーン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</a:t>
                      </a:r>
                      <a:r>
                        <a:rPr lang="ja-JP" altLang="en-US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トランジスタを実用化</a:t>
                      </a:r>
                      <a:endParaRPr lang="ja-JP" altLang="ja-JP" sz="18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sz="1600" b="1" kern="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2000</a:t>
                      </a:r>
                      <a:endParaRPr kumimoji="1" lang="ja-JP" sz="1600" b="1" kern="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キルビー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1" lang="ja-JP" altLang="en-US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ノーベル賞を受賞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879804" y="5612467"/>
            <a:ext cx="572464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トランジスタ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(transistor)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　　←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transfer + resistor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入力信号を伝達（</a:t>
            </a:r>
            <a:r>
              <a:rPr kumimoji="1" lang="en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transfer</a:t>
            </a:r>
            <a:r>
              <a:rPr kumimoji="1" lang="ja-JP" altLang="e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）</a:t>
            </a: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して抵抗（</a:t>
            </a:r>
            <a:r>
              <a:rPr kumimoji="1" lang="en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resistor</a:t>
            </a:r>
            <a:r>
              <a:rPr kumimoji="1" lang="ja-JP" altLang="e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）</a:t>
            </a: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を変化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Text Box 90"/>
          <p:cNvSpPr txBox="1">
            <a:spLocks noChangeArrowheads="1"/>
          </p:cNvSpPr>
          <p:nvPr/>
        </p:nvSpPr>
        <p:spPr bwMode="auto">
          <a:xfrm>
            <a:off x="2627784" y="5229200"/>
            <a:ext cx="61206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：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Metal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（金属）－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Oxide 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（酸化膜）－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Semiconductor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（半導体）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5229200"/>
            <a:ext cx="2473105" cy="1584176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E56F1EA-D7A2-C34A-960B-F65E08D5C1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948488" y="6356176"/>
            <a:ext cx="19050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CC03FBE-47D5-3A53-3512-A47E992C0C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34810" y="19472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355432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134144"/>
            <a:ext cx="7639000" cy="990600"/>
          </a:xfrm>
        </p:spPr>
        <p:txBody>
          <a:bodyPr/>
          <a:lstStyle/>
          <a:p>
            <a:pPr algn="l">
              <a:spcBef>
                <a:spcPct val="0"/>
              </a:spcBef>
              <a:buClrTx/>
              <a:buNone/>
            </a:pPr>
            <a:r>
              <a:rPr lang="en-US" altLang="ja-JP" sz="32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 </a:t>
            </a:r>
            <a:r>
              <a:rPr lang="ja-JP" altLang="en-US" sz="32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半導体と</a:t>
            </a:r>
            <a:r>
              <a:rPr lang="en-US" altLang="ja-JP" sz="32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MOS</a:t>
            </a:r>
            <a:r>
              <a:rPr lang="ja-JP" altLang="en-US" sz="32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lang="en-US" altLang="ja-JP" sz="36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id="{D11A12A4-BEB8-03AE-DAE9-6842D525A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556792"/>
            <a:ext cx="6624736" cy="16456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ct val="50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3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8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»"/>
              <a:defRPr kumimoji="1" sz="24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1.1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半導体の歴史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1.2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半導体の概説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1.3 MOS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E95C73-F689-6316-C933-D8A7CF2E4C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34810" y="-5253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74058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49887"/>
            <a:ext cx="7639000" cy="990600"/>
          </a:xfrm>
        </p:spPr>
        <p:txBody>
          <a:bodyPr/>
          <a:lstStyle/>
          <a:p>
            <a:pPr algn="l" eaLnBrk="1" hangingPunct="1"/>
            <a:r>
              <a:rPr lang="ja-JP" altLang="en-US" sz="3600" b="1">
                <a:latin typeface="Times New Roman" pitchFamily="18" charset="0"/>
              </a:rPr>
              <a:t>半導体の概説（</a:t>
            </a:r>
            <a:r>
              <a:rPr lang="en-US" altLang="ja-JP" sz="3600" b="1" dirty="0">
                <a:latin typeface="Times New Roman" pitchFamily="18" charset="0"/>
              </a:rPr>
              <a:t>1/2</a:t>
            </a:r>
            <a:r>
              <a:rPr lang="ja-JP" altLang="en-US" sz="3600" b="1">
                <a:latin typeface="Times New Roman" pitchFamily="18" charset="0"/>
              </a:rPr>
              <a:t>）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93815" y="1432632"/>
            <a:ext cx="4601244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Si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の価電子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*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の数は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個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5D0558AD-F7EA-2FA9-208F-DF639C5D5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29" y="3211953"/>
            <a:ext cx="4499644" cy="138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Si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結晶では，隣の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Si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と電子を共有（共有結合）</a:t>
            </a:r>
            <a:b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←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価電子が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8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個で安定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8EB948CE-3A77-7211-F5EF-AAC3CD0B1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6031" y="1031391"/>
            <a:ext cx="2618457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2.2.4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で詳しく説明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482" name="テキスト ボックス 29">
            <a:extLst>
              <a:ext uri="{FF2B5EF4-FFF2-40B4-BE49-F238E27FC236}">
                <a16:creationId xmlns:a16="http://schemas.microsoft.com/office/drawing/2014/main" id="{B8B195F3-7DE7-BC12-40A4-C9F5ED7E5E49}"/>
              </a:ext>
            </a:extLst>
          </p:cNvPr>
          <p:cNvSpPr txBox="1"/>
          <p:nvPr/>
        </p:nvSpPr>
        <p:spPr>
          <a:xfrm>
            <a:off x="6562333" y="6281612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2.17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grpSp>
        <p:nvGrpSpPr>
          <p:cNvPr id="19483" name="グループ化 19482">
            <a:extLst>
              <a:ext uri="{FF2B5EF4-FFF2-40B4-BE49-F238E27FC236}">
                <a16:creationId xmlns:a16="http://schemas.microsoft.com/office/drawing/2014/main" id="{93D12797-1106-8EFA-1D68-0A148B0208E8}"/>
              </a:ext>
            </a:extLst>
          </p:cNvPr>
          <p:cNvGrpSpPr/>
          <p:nvPr/>
        </p:nvGrpSpPr>
        <p:grpSpPr>
          <a:xfrm>
            <a:off x="4968081" y="1843529"/>
            <a:ext cx="3816350" cy="4046538"/>
            <a:chOff x="2555875" y="2046758"/>
            <a:chExt cx="3816350" cy="4046538"/>
          </a:xfrm>
        </p:grpSpPr>
        <p:sp>
          <p:nvSpPr>
            <p:cNvPr id="19484" name="Text Box 43">
              <a:extLst>
                <a:ext uri="{FF2B5EF4-FFF2-40B4-BE49-F238E27FC236}">
                  <a16:creationId xmlns:a16="http://schemas.microsoft.com/office/drawing/2014/main" id="{075A5DCF-C93B-5FFE-0C09-CFB50F6201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0425" y="3289771"/>
              <a:ext cx="296863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485" name="Line 44">
              <a:extLst>
                <a:ext uri="{FF2B5EF4-FFF2-40B4-BE49-F238E27FC236}">
                  <a16:creationId xmlns:a16="http://schemas.microsoft.com/office/drawing/2014/main" id="{04081341-8C6F-AD69-B3B2-34803348EF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73450" y="2708746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86" name="Line 45">
              <a:extLst>
                <a:ext uri="{FF2B5EF4-FFF2-40B4-BE49-F238E27FC236}">
                  <a16:creationId xmlns:a16="http://schemas.microsoft.com/office/drawing/2014/main" id="{B7139012-9BCE-3F8F-53EE-D9E4D050FA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7288" y="2708746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87" name="Line 46">
              <a:extLst>
                <a:ext uri="{FF2B5EF4-FFF2-40B4-BE49-F238E27FC236}">
                  <a16:creationId xmlns:a16="http://schemas.microsoft.com/office/drawing/2014/main" id="{BC37DCCD-29B0-1A7B-0494-40DBFC3D4C0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32138" y="32707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88" name="Line 47">
              <a:extLst>
                <a:ext uri="{FF2B5EF4-FFF2-40B4-BE49-F238E27FC236}">
                  <a16:creationId xmlns:a16="http://schemas.microsoft.com/office/drawing/2014/main" id="{31D82FF8-D49C-9221-0F2A-2F6E772C238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32138" y="349138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89" name="Text Box 49">
              <a:extLst>
                <a:ext uri="{FF2B5EF4-FFF2-40B4-BE49-F238E27FC236}">
                  <a16:creationId xmlns:a16="http://schemas.microsoft.com/office/drawing/2014/main" id="{10723CB7-A754-646E-0C86-5E2ECAFE63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0425" y="4504208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490" name="Line 50">
              <a:extLst>
                <a:ext uri="{FF2B5EF4-FFF2-40B4-BE49-F238E27FC236}">
                  <a16:creationId xmlns:a16="http://schemas.microsoft.com/office/drawing/2014/main" id="{036878B9-70C8-7CA2-00A3-4D67553058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73450" y="3932708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1" name="Line 51">
              <a:extLst>
                <a:ext uri="{FF2B5EF4-FFF2-40B4-BE49-F238E27FC236}">
                  <a16:creationId xmlns:a16="http://schemas.microsoft.com/office/drawing/2014/main" id="{233A6562-5F71-5441-0333-F73B79F754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7288" y="3932708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2" name="Line 52">
              <a:extLst>
                <a:ext uri="{FF2B5EF4-FFF2-40B4-BE49-F238E27FC236}">
                  <a16:creationId xmlns:a16="http://schemas.microsoft.com/office/drawing/2014/main" id="{C5962DFD-FA2D-B498-44C4-29172304679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32138" y="4499445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3" name="Line 53">
              <a:extLst>
                <a:ext uri="{FF2B5EF4-FFF2-40B4-BE49-F238E27FC236}">
                  <a16:creationId xmlns:a16="http://schemas.microsoft.com/office/drawing/2014/main" id="{FB3061EF-FDB9-2F60-7F80-047190C9DD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32138" y="4715345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4" name="Text Box 55">
              <a:extLst>
                <a:ext uri="{FF2B5EF4-FFF2-40B4-BE49-F238E27FC236}">
                  <a16:creationId xmlns:a16="http://schemas.microsoft.com/office/drawing/2014/main" id="{966CAC3B-1C3E-E315-B4BF-B59426DBB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950" y="5666258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495" name="Line 56">
              <a:extLst>
                <a:ext uri="{FF2B5EF4-FFF2-40B4-BE49-F238E27FC236}">
                  <a16:creationId xmlns:a16="http://schemas.microsoft.com/office/drawing/2014/main" id="{8AD13CD0-2630-ED9E-E80D-FB85FF3927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82975" y="5085233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6" name="Line 57">
              <a:extLst>
                <a:ext uri="{FF2B5EF4-FFF2-40B4-BE49-F238E27FC236}">
                  <a16:creationId xmlns:a16="http://schemas.microsoft.com/office/drawing/2014/main" id="{E897AE83-B8B3-3C74-A9BE-1990B2CA1F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6813" y="5085233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7" name="Line 58">
              <a:extLst>
                <a:ext uri="{FF2B5EF4-FFF2-40B4-BE49-F238E27FC236}">
                  <a16:creationId xmlns:a16="http://schemas.microsoft.com/office/drawing/2014/main" id="{05B81DAA-2354-E9DC-974C-6C27D2A426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41663" y="565197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8" name="Line 59">
              <a:extLst>
                <a:ext uri="{FF2B5EF4-FFF2-40B4-BE49-F238E27FC236}">
                  <a16:creationId xmlns:a16="http://schemas.microsoft.com/office/drawing/2014/main" id="{3F3E77B4-F13C-0C05-E225-5F5BAA5F1B2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41663" y="587898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499" name="Text Box 61">
              <a:extLst>
                <a:ext uri="{FF2B5EF4-FFF2-40B4-BE49-F238E27FC236}">
                  <a16:creationId xmlns:a16="http://schemas.microsoft.com/office/drawing/2014/main" id="{740854C7-F0B2-44EF-8ED3-5D870F35D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9950" y="2056283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00" name="Line 64">
              <a:extLst>
                <a:ext uri="{FF2B5EF4-FFF2-40B4-BE49-F238E27FC236}">
                  <a16:creationId xmlns:a16="http://schemas.microsoft.com/office/drawing/2014/main" id="{05386247-BD67-47AE-324A-CF85D581CE9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41663" y="20515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01" name="Line 65">
              <a:extLst>
                <a:ext uri="{FF2B5EF4-FFF2-40B4-BE49-F238E27FC236}">
                  <a16:creationId xmlns:a16="http://schemas.microsoft.com/office/drawing/2014/main" id="{DB6B7971-9726-887B-6E95-990EBE196D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41663" y="22674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02" name="Text Box 72">
              <a:extLst>
                <a:ext uri="{FF2B5EF4-FFF2-40B4-BE49-F238E27FC236}">
                  <a16:creationId xmlns:a16="http://schemas.microsoft.com/office/drawing/2014/main" id="{84D196A3-1655-8809-1425-6D388FB132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5875" y="3289771"/>
              <a:ext cx="296863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03" name="Line 73">
              <a:extLst>
                <a:ext uri="{FF2B5EF4-FFF2-40B4-BE49-F238E27FC236}">
                  <a16:creationId xmlns:a16="http://schemas.microsoft.com/office/drawing/2014/main" id="{6F1CF10B-1154-294B-D042-CE7E77FCDF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28900" y="2708746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04" name="Line 74">
              <a:extLst>
                <a:ext uri="{FF2B5EF4-FFF2-40B4-BE49-F238E27FC236}">
                  <a16:creationId xmlns:a16="http://schemas.microsoft.com/office/drawing/2014/main" id="{B52C2C37-43B6-3496-7AD6-0A07500E1E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2738" y="2708746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05" name="Text Box 75">
              <a:extLst>
                <a:ext uri="{FF2B5EF4-FFF2-40B4-BE49-F238E27FC236}">
                  <a16:creationId xmlns:a16="http://schemas.microsoft.com/office/drawing/2014/main" id="{EC7EAC93-5305-8C7B-6298-3D8B5F24CB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5875" y="4504208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06" name="Line 76">
              <a:extLst>
                <a:ext uri="{FF2B5EF4-FFF2-40B4-BE49-F238E27FC236}">
                  <a16:creationId xmlns:a16="http://schemas.microsoft.com/office/drawing/2014/main" id="{F1C1239D-3B99-0904-53B8-FACF52B77A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28900" y="3932708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07" name="Line 77">
              <a:extLst>
                <a:ext uri="{FF2B5EF4-FFF2-40B4-BE49-F238E27FC236}">
                  <a16:creationId xmlns:a16="http://schemas.microsoft.com/office/drawing/2014/main" id="{42B80C3B-14F9-2403-2F02-A36662230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2738" y="3932708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08" name="Text Box 78">
              <a:extLst>
                <a:ext uri="{FF2B5EF4-FFF2-40B4-BE49-F238E27FC236}">
                  <a16:creationId xmlns:a16="http://schemas.microsoft.com/office/drawing/2014/main" id="{37D00792-91FC-F5D9-39BB-0715CA3E3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5400" y="5666258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09" name="Line 79">
              <a:extLst>
                <a:ext uri="{FF2B5EF4-FFF2-40B4-BE49-F238E27FC236}">
                  <a16:creationId xmlns:a16="http://schemas.microsoft.com/office/drawing/2014/main" id="{62167198-E384-EC8A-5156-73D883D27A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38425" y="5085233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0" name="Line 80">
              <a:extLst>
                <a:ext uri="{FF2B5EF4-FFF2-40B4-BE49-F238E27FC236}">
                  <a16:creationId xmlns:a16="http://schemas.microsoft.com/office/drawing/2014/main" id="{0C785423-868A-4070-3D8D-AC28AF3DAE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2263" y="5085233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1" name="Text Box 81">
              <a:extLst>
                <a:ext uri="{FF2B5EF4-FFF2-40B4-BE49-F238E27FC236}">
                  <a16:creationId xmlns:a16="http://schemas.microsoft.com/office/drawing/2014/main" id="{E348C999-4EF2-D26C-EEA6-0BA79101C4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5400" y="2056283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12" name="Text Box 82">
              <a:extLst>
                <a:ext uri="{FF2B5EF4-FFF2-40B4-BE49-F238E27FC236}">
                  <a16:creationId xmlns:a16="http://schemas.microsoft.com/office/drawing/2014/main" id="{64BC6BE5-9760-CB4B-C8D8-F20EFF75F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5138" y="3285008"/>
              <a:ext cx="296862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13" name="Line 83">
              <a:extLst>
                <a:ext uri="{FF2B5EF4-FFF2-40B4-BE49-F238E27FC236}">
                  <a16:creationId xmlns:a16="http://schemas.microsoft.com/office/drawing/2014/main" id="{87890CCC-416B-BDA0-0C2A-F6EBE59ED8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48163" y="2703983"/>
              <a:ext cx="7937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4" name="Line 84">
              <a:extLst>
                <a:ext uri="{FF2B5EF4-FFF2-40B4-BE49-F238E27FC236}">
                  <a16:creationId xmlns:a16="http://schemas.microsoft.com/office/drawing/2014/main" id="{1D0CB199-1239-9473-DA87-8013829A48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2703983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5" name="Line 85">
              <a:extLst>
                <a:ext uri="{FF2B5EF4-FFF2-40B4-BE49-F238E27FC236}">
                  <a16:creationId xmlns:a16="http://schemas.microsoft.com/office/drawing/2014/main" id="{C75FA673-61A0-C6E1-1099-807B2C8AC7A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68763" y="327548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6" name="Line 86">
              <a:extLst>
                <a:ext uri="{FF2B5EF4-FFF2-40B4-BE49-F238E27FC236}">
                  <a16:creationId xmlns:a16="http://schemas.microsoft.com/office/drawing/2014/main" id="{DA0315A4-187D-5B19-B1A9-0194D19F6A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68763" y="349773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7" name="Text Box 87">
              <a:extLst>
                <a:ext uri="{FF2B5EF4-FFF2-40B4-BE49-F238E27FC236}">
                  <a16:creationId xmlns:a16="http://schemas.microsoft.com/office/drawing/2014/main" id="{E3559C09-FE9E-4055-8BC7-BB94367004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7146" y="4495179"/>
              <a:ext cx="29686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18" name="Line 88">
              <a:extLst>
                <a:ext uri="{FF2B5EF4-FFF2-40B4-BE49-F238E27FC236}">
                  <a16:creationId xmlns:a16="http://schemas.microsoft.com/office/drawing/2014/main" id="{01340EB7-06B0-1760-8135-7E7FBE8437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48163" y="3927946"/>
              <a:ext cx="7937" cy="431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19" name="Line 89">
              <a:extLst>
                <a:ext uri="{FF2B5EF4-FFF2-40B4-BE49-F238E27FC236}">
                  <a16:creationId xmlns:a16="http://schemas.microsoft.com/office/drawing/2014/main" id="{DA4D783B-92E3-F001-D939-79FF8A4227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2000" y="3927946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0" name="Line 90">
              <a:extLst>
                <a:ext uri="{FF2B5EF4-FFF2-40B4-BE49-F238E27FC236}">
                  <a16:creationId xmlns:a16="http://schemas.microsoft.com/office/drawing/2014/main" id="{ADBF4DED-FA93-AEE0-0B33-29A3A9C134E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68763" y="4504208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1" name="Line 91">
              <a:extLst>
                <a:ext uri="{FF2B5EF4-FFF2-40B4-BE49-F238E27FC236}">
                  <a16:creationId xmlns:a16="http://schemas.microsoft.com/office/drawing/2014/main" id="{63003058-BCD7-7E8C-BE9D-34EF45DE265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68763" y="4721695"/>
              <a:ext cx="0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2" name="Text Box 92">
              <a:extLst>
                <a:ext uri="{FF2B5EF4-FFF2-40B4-BE49-F238E27FC236}">
                  <a16:creationId xmlns:a16="http://schemas.microsoft.com/office/drawing/2014/main" id="{B4C53DA1-6B17-F25C-E527-316864CBA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663" y="5661496"/>
              <a:ext cx="29686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23" name="Line 93">
              <a:extLst>
                <a:ext uri="{FF2B5EF4-FFF2-40B4-BE49-F238E27FC236}">
                  <a16:creationId xmlns:a16="http://schemas.microsoft.com/office/drawing/2014/main" id="{758E489F-EFA2-F1D7-AEE8-7EBF95A90B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57688" y="5080471"/>
              <a:ext cx="7937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4" name="Line 94">
              <a:extLst>
                <a:ext uri="{FF2B5EF4-FFF2-40B4-BE49-F238E27FC236}">
                  <a16:creationId xmlns:a16="http://schemas.microsoft.com/office/drawing/2014/main" id="{1FFB618F-4166-5DF3-D8CB-FE14DC925C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1525" y="5080471"/>
              <a:ext cx="0" cy="431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5" name="Line 95">
              <a:extLst>
                <a:ext uri="{FF2B5EF4-FFF2-40B4-BE49-F238E27FC236}">
                  <a16:creationId xmlns:a16="http://schemas.microsoft.com/office/drawing/2014/main" id="{2F3BAEEB-7704-F64A-0FB4-AE343A614F3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78288" y="5647208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6" name="Line 96">
              <a:extLst>
                <a:ext uri="{FF2B5EF4-FFF2-40B4-BE49-F238E27FC236}">
                  <a16:creationId xmlns:a16="http://schemas.microsoft.com/office/drawing/2014/main" id="{E7A6BBBD-92E6-5ECC-90E7-F9F38D17F24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78288" y="58742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7" name="Text Box 97">
              <a:extLst>
                <a:ext uri="{FF2B5EF4-FFF2-40B4-BE49-F238E27FC236}">
                  <a16:creationId xmlns:a16="http://schemas.microsoft.com/office/drawing/2014/main" id="{E1040E76-FD17-DB96-0247-15C83D7F9A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663" y="2051521"/>
              <a:ext cx="29686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28" name="Line 98">
              <a:extLst>
                <a:ext uri="{FF2B5EF4-FFF2-40B4-BE49-F238E27FC236}">
                  <a16:creationId xmlns:a16="http://schemas.microsoft.com/office/drawing/2014/main" id="{9841CFF2-8AD3-D667-E3C9-21AE423B47F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78288" y="205628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29" name="Line 99">
              <a:extLst>
                <a:ext uri="{FF2B5EF4-FFF2-40B4-BE49-F238E27FC236}">
                  <a16:creationId xmlns:a16="http://schemas.microsoft.com/office/drawing/2014/main" id="{D53FB0EB-75B6-E1CA-7C47-F394FC462F7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078288" y="227377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0" name="Text Box 100">
              <a:extLst>
                <a:ext uri="{FF2B5EF4-FFF2-40B4-BE49-F238E27FC236}">
                  <a16:creationId xmlns:a16="http://schemas.microsoft.com/office/drawing/2014/main" id="{7BD8098A-33FF-9F89-6025-FAA6BC44E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0650" y="3280246"/>
              <a:ext cx="296863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31" name="Line 101">
              <a:extLst>
                <a:ext uri="{FF2B5EF4-FFF2-40B4-BE49-F238E27FC236}">
                  <a16:creationId xmlns:a16="http://schemas.microsoft.com/office/drawing/2014/main" id="{83EC93CA-1F0F-4611-3D3A-7D23A55D6A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73675" y="2699221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2" name="Line 102">
              <a:extLst>
                <a:ext uri="{FF2B5EF4-FFF2-40B4-BE49-F238E27FC236}">
                  <a16:creationId xmlns:a16="http://schemas.microsoft.com/office/drawing/2014/main" id="{7D24DF9C-EDC3-E5B9-5041-C1B0CEE483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7513" y="2699221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3" name="Line 103">
              <a:extLst>
                <a:ext uri="{FF2B5EF4-FFF2-40B4-BE49-F238E27FC236}">
                  <a16:creationId xmlns:a16="http://schemas.microsoft.com/office/drawing/2014/main" id="{CC5BAA28-53C1-0BEC-E767-37895E3053A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32363" y="32707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4" name="Line 104">
              <a:extLst>
                <a:ext uri="{FF2B5EF4-FFF2-40B4-BE49-F238E27FC236}">
                  <a16:creationId xmlns:a16="http://schemas.microsoft.com/office/drawing/2014/main" id="{5B690036-7EFD-1F98-D0EF-37D3B45791C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32363" y="349297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5" name="Text Box 105">
              <a:extLst>
                <a:ext uri="{FF2B5EF4-FFF2-40B4-BE49-F238E27FC236}">
                  <a16:creationId xmlns:a16="http://schemas.microsoft.com/office/drawing/2014/main" id="{17AE697A-3755-39D1-8957-C192BC1902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0650" y="4494683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36" name="Line 106">
              <a:extLst>
                <a:ext uri="{FF2B5EF4-FFF2-40B4-BE49-F238E27FC236}">
                  <a16:creationId xmlns:a16="http://schemas.microsoft.com/office/drawing/2014/main" id="{FD950677-6B22-F456-3641-56C2C9559F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73675" y="3923183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7" name="Line 107">
              <a:extLst>
                <a:ext uri="{FF2B5EF4-FFF2-40B4-BE49-F238E27FC236}">
                  <a16:creationId xmlns:a16="http://schemas.microsoft.com/office/drawing/2014/main" id="{215DF644-DE7B-8673-0CF1-7187DD62BD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7513" y="3923183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8" name="Line 108">
              <a:extLst>
                <a:ext uri="{FF2B5EF4-FFF2-40B4-BE49-F238E27FC236}">
                  <a16:creationId xmlns:a16="http://schemas.microsoft.com/office/drawing/2014/main" id="{C9E89321-D686-621C-A15D-B6A7D583F99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32363" y="4499445"/>
              <a:ext cx="0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39" name="Line 109">
              <a:extLst>
                <a:ext uri="{FF2B5EF4-FFF2-40B4-BE49-F238E27FC236}">
                  <a16:creationId xmlns:a16="http://schemas.microsoft.com/office/drawing/2014/main" id="{33607895-CBC9-3F6B-12D5-15766476875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32363" y="471693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0" name="Text Box 110">
              <a:extLst>
                <a:ext uri="{FF2B5EF4-FFF2-40B4-BE49-F238E27FC236}">
                  <a16:creationId xmlns:a16="http://schemas.microsoft.com/office/drawing/2014/main" id="{42459235-CFFD-5386-3E5A-59D2EB635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0175" y="5656733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41" name="Line 111">
              <a:extLst>
                <a:ext uri="{FF2B5EF4-FFF2-40B4-BE49-F238E27FC236}">
                  <a16:creationId xmlns:a16="http://schemas.microsoft.com/office/drawing/2014/main" id="{B8277D14-F725-EA4B-6AED-753EBF4603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83200" y="5075708"/>
              <a:ext cx="7938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2" name="Line 112">
              <a:extLst>
                <a:ext uri="{FF2B5EF4-FFF2-40B4-BE49-F238E27FC236}">
                  <a16:creationId xmlns:a16="http://schemas.microsoft.com/office/drawing/2014/main" id="{E6B9E741-70DF-1EEB-DA9E-B3CBC7FA86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7038" y="5075708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3" name="Line 113">
              <a:extLst>
                <a:ext uri="{FF2B5EF4-FFF2-40B4-BE49-F238E27FC236}">
                  <a16:creationId xmlns:a16="http://schemas.microsoft.com/office/drawing/2014/main" id="{32705926-114B-E617-6BB2-29188E7E8CB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41888" y="5642445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4" name="Line 114">
              <a:extLst>
                <a:ext uri="{FF2B5EF4-FFF2-40B4-BE49-F238E27FC236}">
                  <a16:creationId xmlns:a16="http://schemas.microsoft.com/office/drawing/2014/main" id="{BF83B218-7423-4B6D-D60C-DC3B0F1BEB4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41888" y="5869458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5" name="Text Box 115">
              <a:extLst>
                <a:ext uri="{FF2B5EF4-FFF2-40B4-BE49-F238E27FC236}">
                  <a16:creationId xmlns:a16="http://schemas.microsoft.com/office/drawing/2014/main" id="{A5BE75FB-C844-D033-57BB-9B9CCC9C6E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0175" y="2046758"/>
              <a:ext cx="296863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46" name="Line 116">
              <a:extLst>
                <a:ext uri="{FF2B5EF4-FFF2-40B4-BE49-F238E27FC236}">
                  <a16:creationId xmlns:a16="http://schemas.microsoft.com/office/drawing/2014/main" id="{EC111BD3-FAE6-2D9A-7E9F-394E12EEE83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41888" y="20515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7" name="Line 117">
              <a:extLst>
                <a:ext uri="{FF2B5EF4-FFF2-40B4-BE49-F238E27FC236}">
                  <a16:creationId xmlns:a16="http://schemas.microsoft.com/office/drawing/2014/main" id="{5B484D92-60FC-3B09-E0A4-EAEBE16362A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41888" y="2269008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48" name="Text Box 118">
              <a:extLst>
                <a:ext uri="{FF2B5EF4-FFF2-40B4-BE49-F238E27FC236}">
                  <a16:creationId xmlns:a16="http://schemas.microsoft.com/office/drawing/2014/main" id="{92259068-4FC5-FEF1-D61B-98E224E27A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5838" y="3285008"/>
              <a:ext cx="296862" cy="427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49" name="Line 119">
              <a:extLst>
                <a:ext uri="{FF2B5EF4-FFF2-40B4-BE49-F238E27FC236}">
                  <a16:creationId xmlns:a16="http://schemas.microsoft.com/office/drawing/2014/main" id="{CA489155-37AC-8371-FCBA-CE839B96BB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48388" y="2703983"/>
              <a:ext cx="7937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0" name="Line 120">
              <a:extLst>
                <a:ext uri="{FF2B5EF4-FFF2-40B4-BE49-F238E27FC236}">
                  <a16:creationId xmlns:a16="http://schemas.microsoft.com/office/drawing/2014/main" id="{1E402230-4164-61C2-80E6-21FA3B21B9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62700" y="2703983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1" name="Line 121">
              <a:extLst>
                <a:ext uri="{FF2B5EF4-FFF2-40B4-BE49-F238E27FC236}">
                  <a16:creationId xmlns:a16="http://schemas.microsoft.com/office/drawing/2014/main" id="{798D9447-EC38-2909-E1F4-CB5B7977F59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795963" y="327548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2" name="Line 122">
              <a:extLst>
                <a:ext uri="{FF2B5EF4-FFF2-40B4-BE49-F238E27FC236}">
                  <a16:creationId xmlns:a16="http://schemas.microsoft.com/office/drawing/2014/main" id="{E23B457D-7CA3-E985-BFC0-B76A9EA75A3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795963" y="349773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3" name="Text Box 123">
              <a:extLst>
                <a:ext uri="{FF2B5EF4-FFF2-40B4-BE49-F238E27FC236}">
                  <a16:creationId xmlns:a16="http://schemas.microsoft.com/office/drawing/2014/main" id="{BE40FBBB-49D2-5628-4006-28571FA440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5838" y="4499446"/>
              <a:ext cx="29686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54" name="Line 124">
              <a:extLst>
                <a:ext uri="{FF2B5EF4-FFF2-40B4-BE49-F238E27FC236}">
                  <a16:creationId xmlns:a16="http://schemas.microsoft.com/office/drawing/2014/main" id="{16DB2608-6993-8158-EE70-8BCFE3D9FF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48388" y="3927946"/>
              <a:ext cx="7937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5" name="Line 125">
              <a:extLst>
                <a:ext uri="{FF2B5EF4-FFF2-40B4-BE49-F238E27FC236}">
                  <a16:creationId xmlns:a16="http://schemas.microsoft.com/office/drawing/2014/main" id="{EB72B693-2248-8AFC-6970-89C596BCBF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62700" y="3927946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6" name="Line 126">
              <a:extLst>
                <a:ext uri="{FF2B5EF4-FFF2-40B4-BE49-F238E27FC236}">
                  <a16:creationId xmlns:a16="http://schemas.microsoft.com/office/drawing/2014/main" id="{CA8B8349-939D-250C-81D5-9423BEEB8AC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795963" y="4504208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7" name="Line 127">
              <a:extLst>
                <a:ext uri="{FF2B5EF4-FFF2-40B4-BE49-F238E27FC236}">
                  <a16:creationId xmlns:a16="http://schemas.microsoft.com/office/drawing/2014/main" id="{928765DA-F5A3-04A1-BB36-A35192A8E4C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795963" y="4721695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58" name="Text Box 128">
              <a:extLst>
                <a:ext uri="{FF2B5EF4-FFF2-40B4-BE49-F238E27FC236}">
                  <a16:creationId xmlns:a16="http://schemas.microsoft.com/office/drawing/2014/main" id="{E99DBDC9-FD1D-CA2A-73D7-DCF5426B46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5363" y="5661496"/>
              <a:ext cx="29686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59" name="Line 129">
              <a:extLst>
                <a:ext uri="{FF2B5EF4-FFF2-40B4-BE49-F238E27FC236}">
                  <a16:creationId xmlns:a16="http://schemas.microsoft.com/office/drawing/2014/main" id="{F6E5BA2A-9421-5A5A-F891-AE8A2FCF29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48388" y="5080471"/>
              <a:ext cx="7937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60" name="Line 130">
              <a:extLst>
                <a:ext uri="{FF2B5EF4-FFF2-40B4-BE49-F238E27FC236}">
                  <a16:creationId xmlns:a16="http://schemas.microsoft.com/office/drawing/2014/main" id="{98A9BC7C-5C06-3371-F63E-E4AA7EFCAB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2225" y="5080471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61" name="Line 131">
              <a:extLst>
                <a:ext uri="{FF2B5EF4-FFF2-40B4-BE49-F238E27FC236}">
                  <a16:creationId xmlns:a16="http://schemas.microsoft.com/office/drawing/2014/main" id="{5E557B14-4CA0-5A92-AA54-2B63FF732C1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805488" y="5647208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62" name="Line 132">
              <a:extLst>
                <a:ext uri="{FF2B5EF4-FFF2-40B4-BE49-F238E27FC236}">
                  <a16:creationId xmlns:a16="http://schemas.microsoft.com/office/drawing/2014/main" id="{99EC125A-7D42-AD58-8F7C-DEB801783E7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805488" y="587422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63" name="Text Box 133">
              <a:extLst>
                <a:ext uri="{FF2B5EF4-FFF2-40B4-BE49-F238E27FC236}">
                  <a16:creationId xmlns:a16="http://schemas.microsoft.com/office/drawing/2014/main" id="{BE089CD7-FB33-2F53-DA3F-280D35FA4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75363" y="2051521"/>
              <a:ext cx="29686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Si</a:t>
              </a:r>
            </a:p>
          </p:txBody>
        </p:sp>
        <p:sp>
          <p:nvSpPr>
            <p:cNvPr id="19564" name="Line 134">
              <a:extLst>
                <a:ext uri="{FF2B5EF4-FFF2-40B4-BE49-F238E27FC236}">
                  <a16:creationId xmlns:a16="http://schemas.microsoft.com/office/drawing/2014/main" id="{A838DA3D-A00F-9036-5A77-1596B141F60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805488" y="205628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  <p:sp>
          <p:nvSpPr>
            <p:cNvPr id="19565" name="Line 135">
              <a:extLst>
                <a:ext uri="{FF2B5EF4-FFF2-40B4-BE49-F238E27FC236}">
                  <a16:creationId xmlns:a16="http://schemas.microsoft.com/office/drawing/2014/main" id="{BA23B869-41A5-DD8C-B25E-E0EC6FA87AA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5805488" y="2273770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itchFamily="49" charset="-128"/>
                <a:ea typeface="ＭＳ ゴシック" pitchFamily="49" charset="-128"/>
                <a:cs typeface="+mn-cs"/>
              </a:endParaRPr>
            </a:p>
          </p:txBody>
        </p:sp>
      </p:grpSp>
      <p:sp>
        <p:nvSpPr>
          <p:cNvPr id="6" name="Text Box 10">
            <a:extLst>
              <a:ext uri="{FF2B5EF4-FFF2-40B4-BE49-F238E27FC236}">
                <a16:creationId xmlns:a16="http://schemas.microsoft.com/office/drawing/2014/main" id="{F30CE4D7-5860-E965-D047-EE3972772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380" y="2015354"/>
            <a:ext cx="4414633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*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価電子：原子の最外殻の電子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334316AF-8EFE-AA48-233B-5CE1932655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34810" y="-5253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234048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4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49887"/>
            <a:ext cx="7639000" cy="990600"/>
          </a:xfrm>
        </p:spPr>
        <p:txBody>
          <a:bodyPr/>
          <a:lstStyle/>
          <a:p>
            <a:pPr algn="l" eaLnBrk="1" hangingPunct="1"/>
            <a:r>
              <a:rPr lang="ja-JP" altLang="en-US" sz="3600" b="1">
                <a:latin typeface="Times New Roman" pitchFamily="18" charset="0"/>
              </a:rPr>
              <a:t>半導体の概説（</a:t>
            </a:r>
            <a:r>
              <a:rPr lang="en-US" altLang="ja-JP" sz="3600" b="1">
                <a:latin typeface="Times New Roman" pitchFamily="18" charset="0"/>
              </a:rPr>
              <a:t>2/2</a:t>
            </a:r>
            <a:r>
              <a:rPr lang="ja-JP" altLang="en-US" sz="3600" b="1">
                <a:latin typeface="Times New Roman" pitchFamily="18" charset="0"/>
              </a:rPr>
              <a:t>）</a:t>
            </a:r>
            <a:endParaRPr lang="ja-JP" altLang="en-US" sz="3600" b="1" dirty="0">
              <a:latin typeface="Times New Roman" pitchFamily="18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23527" y="980728"/>
            <a:ext cx="4104457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n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タイプ半導体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As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など価電子が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5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個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の不純物を添加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で伝導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Text Box 10">
            <a:extLst>
              <a:ext uri="{FF2B5EF4-FFF2-40B4-BE49-F238E27FC236}">
                <a16:creationId xmlns:a16="http://schemas.microsoft.com/office/drawing/2014/main" id="{A858C1C2-589C-85AD-9388-3EE525C7F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1669" y="980728"/>
            <a:ext cx="3816795" cy="200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</a:t>
            </a:r>
            <a:r>
              <a:rPr kumimoji="1" lang="ja-JP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タイプ半導体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など価電子が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個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の不純物を添加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電子の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“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抜けた孔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”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の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ホール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（正孔）で伝導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3" name="Picture 141">
            <a:extLst>
              <a:ext uri="{FF2B5EF4-FFF2-40B4-BE49-F238E27FC236}">
                <a16:creationId xmlns:a16="http://schemas.microsoft.com/office/drawing/2014/main" id="{E34F6DC7-3242-DA32-D50B-36CB0DD8A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34099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">
            <a:extLst>
              <a:ext uri="{FF2B5EF4-FFF2-40B4-BE49-F238E27FC236}">
                <a16:creationId xmlns:a16="http://schemas.microsoft.com/office/drawing/2014/main" id="{E98D77F9-753B-0395-E62E-DB2634058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438" y="4927228"/>
            <a:ext cx="579438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ゴシック" pitchFamily="49" charset="-128"/>
                <a:cs typeface="+mn-cs"/>
              </a:rPr>
              <a:t>As</a:t>
            </a:r>
          </a:p>
        </p:txBody>
      </p:sp>
      <p:sp>
        <p:nvSpPr>
          <p:cNvPr id="6" name="Line 142">
            <a:extLst>
              <a:ext uri="{FF2B5EF4-FFF2-40B4-BE49-F238E27FC236}">
                <a16:creationId xmlns:a16="http://schemas.microsoft.com/office/drawing/2014/main" id="{BA158862-5290-F35B-36A6-29E6C2D3CD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28826" y="4725615"/>
            <a:ext cx="215900" cy="217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grpSp>
        <p:nvGrpSpPr>
          <p:cNvPr id="7" name="Group 145">
            <a:extLst>
              <a:ext uri="{FF2B5EF4-FFF2-40B4-BE49-F238E27FC236}">
                <a16:creationId xmlns:a16="http://schemas.microsoft.com/office/drawing/2014/main" id="{E625271D-EC71-642E-1DF0-52A6DE7C4CCA}"/>
              </a:ext>
            </a:extLst>
          </p:cNvPr>
          <p:cNvGrpSpPr>
            <a:grpSpLocks/>
          </p:cNvGrpSpPr>
          <p:nvPr/>
        </p:nvGrpSpPr>
        <p:grpSpPr bwMode="auto">
          <a:xfrm>
            <a:off x="5122863" y="2924894"/>
            <a:ext cx="3409950" cy="3600450"/>
            <a:chOff x="3227" y="1071"/>
            <a:chExt cx="2148" cy="2268"/>
          </a:xfrm>
        </p:grpSpPr>
        <p:pic>
          <p:nvPicPr>
            <p:cNvPr id="8" name="Picture 143">
              <a:extLst>
                <a:ext uri="{FF2B5EF4-FFF2-40B4-BE49-F238E27FC236}">
                  <a16:creationId xmlns:a16="http://schemas.microsoft.com/office/drawing/2014/main" id="{02784356-490E-03F5-6ED1-E5F823A1C4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" y="1071"/>
              <a:ext cx="2148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57">
              <a:extLst>
                <a:ext uri="{FF2B5EF4-FFF2-40B4-BE49-F238E27FC236}">
                  <a16:creationId xmlns:a16="http://schemas.microsoft.com/office/drawing/2014/main" id="{F250D5F7-57E0-3269-D3D3-BDC9C35CF5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0" y="2387"/>
              <a:ext cx="265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ゴシック" pitchFamily="49" charset="-128"/>
                  <a:cs typeface="+mn-cs"/>
                </a:rPr>
                <a:t>B</a:t>
              </a:r>
            </a:p>
          </p:txBody>
        </p:sp>
        <p:sp>
          <p:nvSpPr>
            <p:cNvPr id="10" name="Rectangle 144">
              <a:extLst>
                <a:ext uri="{FF2B5EF4-FFF2-40B4-BE49-F238E27FC236}">
                  <a16:creationId xmlns:a16="http://schemas.microsoft.com/office/drawing/2014/main" id="{CED74964-3DB3-CB65-ED97-FCE27FD54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5" y="2069"/>
              <a:ext cx="181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prstDash val="sysDot"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1" name="Oval 58">
            <a:extLst>
              <a:ext uri="{FF2B5EF4-FFF2-40B4-BE49-F238E27FC236}">
                <a16:creationId xmlns:a16="http://schemas.microsoft.com/office/drawing/2014/main" id="{92F4FC3E-16D4-432F-2F4E-0067BA250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4556844"/>
            <a:ext cx="304800" cy="45720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テキスト ボックス 29">
            <a:extLst>
              <a:ext uri="{FF2B5EF4-FFF2-40B4-BE49-F238E27FC236}">
                <a16:creationId xmlns:a16="http://schemas.microsoft.com/office/drawing/2014/main" id="{479F44DA-DC78-59C3-C49A-DE54F2B792AD}"/>
              </a:ext>
            </a:extLst>
          </p:cNvPr>
          <p:cNvSpPr txBox="1"/>
          <p:nvPr/>
        </p:nvSpPr>
        <p:spPr>
          <a:xfrm>
            <a:off x="4283968" y="641326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2.18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13" name="フッター プレースホルダー 3">
            <a:extLst>
              <a:ext uri="{FF2B5EF4-FFF2-40B4-BE49-F238E27FC236}">
                <a16:creationId xmlns:a16="http://schemas.microsoft.com/office/drawing/2014/main" id="{F695A943-AC0E-CCCA-203C-56528F8F1E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34810" y="-5253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32300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224" y="134144"/>
            <a:ext cx="7639000" cy="990600"/>
          </a:xfrm>
        </p:spPr>
        <p:txBody>
          <a:bodyPr/>
          <a:lstStyle/>
          <a:p>
            <a:pPr algn="l">
              <a:spcBef>
                <a:spcPct val="0"/>
              </a:spcBef>
              <a:buClrTx/>
              <a:buNone/>
            </a:pPr>
            <a:r>
              <a:rPr lang="en-US" altLang="ja-JP" sz="32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 </a:t>
            </a:r>
            <a:r>
              <a:rPr lang="ja-JP" altLang="en-US" sz="32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半導体と</a:t>
            </a:r>
            <a:r>
              <a:rPr lang="en-US" altLang="ja-JP" sz="32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MOS</a:t>
            </a:r>
            <a:r>
              <a:rPr lang="ja-JP" altLang="en-US" sz="32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lang="en-US" altLang="ja-JP" sz="36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6810290-05E2-7F41-B6F7-D6BD5BE3C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id="{D11A12A4-BEB8-03AE-DAE9-6842D525A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556792"/>
            <a:ext cx="6624736" cy="164564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spcBef>
                <a:spcPct val="50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32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8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»"/>
              <a:defRPr kumimoji="1" sz="24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•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15000"/>
              </a:spcBef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Font typeface="Book Antiqua" panose="02040602050305030304" pitchFamily="18" charset="0"/>
              <a:buChar char="–"/>
              <a:defRPr kumimoji="1" sz="200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1.1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半導体の歴史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1.2 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半導体の概説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Book Antiqua" panose="02040602050305030304" pitchFamily="18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1.3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MOS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トランジスタの概説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E95C73-F689-6316-C933-D8A7CF2E4C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234810" y="-5253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dirty="0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 dirty="0"/>
              <a:t>』</a:t>
            </a:r>
          </a:p>
        </p:txBody>
      </p:sp>
    </p:spTree>
    <p:extLst>
      <p:ext uri="{BB962C8B-B14F-4D97-AF65-F5344CB8AC3E}">
        <p14:creationId xmlns:p14="http://schemas.microsoft.com/office/powerpoint/2010/main" val="1035806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21" y="1804673"/>
            <a:ext cx="4906407" cy="4193887"/>
          </a:xfrm>
          <a:prstGeom prst="rect">
            <a:avLst/>
          </a:prstGeom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58385" y="244348"/>
            <a:ext cx="8424614" cy="59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トランジスタ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: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構造とスイッチ機能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027327" y="2093463"/>
            <a:ext cx="12192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ドレイン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(Drain)</a:t>
            </a:r>
            <a:r>
              <a:rPr kumimoji="1" lang="ja-JP" altLang="en-US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860822" y="2389473"/>
            <a:ext cx="11430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ソース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(Source) 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</a:t>
            </a:r>
            <a:endParaRPr kumimoji="1" lang="ja-JP" altLang="en-US" sz="2000" b="1" i="0" u="none" strike="noStrike" kern="1200" cap="none" spc="0" normalizeH="0" baseline="-25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26"/>
          <p:cNvSpPr txBox="1">
            <a:spLocks noChangeArrowheads="1"/>
          </p:cNvSpPr>
          <p:nvPr/>
        </p:nvSpPr>
        <p:spPr bwMode="auto">
          <a:xfrm>
            <a:off x="3262049" y="1255821"/>
            <a:ext cx="441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+</a:t>
            </a:r>
            <a:endParaRPr kumimoji="1" lang="en-US" altLang="ja-JP" sz="36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grpSp>
        <p:nvGrpSpPr>
          <p:cNvPr id="47" name="Group 34"/>
          <p:cNvGrpSpPr>
            <a:grpSpLocks/>
          </p:cNvGrpSpPr>
          <p:nvPr/>
        </p:nvGrpSpPr>
        <p:grpSpPr bwMode="auto">
          <a:xfrm>
            <a:off x="5867400" y="2149699"/>
            <a:ext cx="3444875" cy="1812926"/>
            <a:chOff x="3696" y="1507"/>
            <a:chExt cx="2170" cy="1142"/>
          </a:xfrm>
        </p:grpSpPr>
        <p:sp>
          <p:nvSpPr>
            <p:cNvPr id="48" name="Line 35"/>
            <p:cNvSpPr>
              <a:spLocks noChangeShapeType="1"/>
            </p:cNvSpPr>
            <p:nvPr/>
          </p:nvSpPr>
          <p:spPr bwMode="auto">
            <a:xfrm>
              <a:off x="4213" y="2601"/>
              <a:ext cx="31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49" name="Oval 36"/>
            <p:cNvSpPr>
              <a:spLocks noChangeArrowheads="1"/>
            </p:cNvSpPr>
            <p:nvPr/>
          </p:nvSpPr>
          <p:spPr bwMode="auto">
            <a:xfrm>
              <a:off x="4523" y="2553"/>
              <a:ext cx="155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0" name="Line 37"/>
            <p:cNvSpPr>
              <a:spLocks noChangeShapeType="1"/>
            </p:cNvSpPr>
            <p:nvPr/>
          </p:nvSpPr>
          <p:spPr bwMode="auto">
            <a:xfrm>
              <a:off x="5091" y="2601"/>
              <a:ext cx="31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51" name="Oval 38"/>
            <p:cNvSpPr>
              <a:spLocks noChangeArrowheads="1"/>
            </p:cNvSpPr>
            <p:nvPr/>
          </p:nvSpPr>
          <p:spPr bwMode="auto">
            <a:xfrm>
              <a:off x="4936" y="2553"/>
              <a:ext cx="155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2" name="Line 39"/>
            <p:cNvSpPr>
              <a:spLocks noChangeShapeType="1"/>
            </p:cNvSpPr>
            <p:nvPr/>
          </p:nvSpPr>
          <p:spPr bwMode="auto">
            <a:xfrm flipV="1">
              <a:off x="4604" y="2387"/>
              <a:ext cx="363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endParaRPr>
            </a:p>
          </p:txBody>
        </p:sp>
        <p:sp>
          <p:nvSpPr>
            <p:cNvPr id="53" name="Text Box 40"/>
            <p:cNvSpPr txBox="1">
              <a:spLocks noChangeArrowheads="1"/>
            </p:cNvSpPr>
            <p:nvPr/>
          </p:nvSpPr>
          <p:spPr bwMode="auto">
            <a:xfrm>
              <a:off x="3696" y="2311"/>
              <a:ext cx="77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ソース　</a:t>
              </a:r>
              <a:endParaRPr kumimoji="1" lang="ja-JP" altLang="en-US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4" name="Text Box 41"/>
            <p:cNvSpPr txBox="1">
              <a:spLocks noChangeArrowheads="1"/>
            </p:cNvSpPr>
            <p:nvPr/>
          </p:nvSpPr>
          <p:spPr bwMode="auto">
            <a:xfrm>
              <a:off x="5039" y="2311"/>
              <a:ext cx="82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ドレイン</a:t>
              </a:r>
              <a:r>
                <a:rPr kumimoji="1" lang="ja-JP" altLang="en-US" sz="20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 </a:t>
              </a:r>
            </a:p>
          </p:txBody>
        </p:sp>
        <p:sp>
          <p:nvSpPr>
            <p:cNvPr id="55" name="Text Box 42"/>
            <p:cNvSpPr txBox="1">
              <a:spLocks noChangeArrowheads="1"/>
            </p:cNvSpPr>
            <p:nvPr/>
          </p:nvSpPr>
          <p:spPr bwMode="auto">
            <a:xfrm>
              <a:off x="4316" y="2071"/>
              <a:ext cx="827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ゲート　</a:t>
              </a:r>
              <a:endParaRPr kumimoji="1" lang="ja-JP" altLang="en-US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" name="Text Box 43"/>
            <p:cNvSpPr txBox="1">
              <a:spLocks noChangeArrowheads="1"/>
            </p:cNvSpPr>
            <p:nvPr/>
          </p:nvSpPr>
          <p:spPr bwMode="auto">
            <a:xfrm>
              <a:off x="4037" y="1507"/>
              <a:ext cx="1364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ゴシック" pitchFamily="49" charset="-128"/>
                  <a:cs typeface="Times New Roman" panose="02020603050405020304" pitchFamily="18" charset="0"/>
                </a:rPr>
                <a:t>Digital switch</a:t>
              </a: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Text Box 47"/>
          <p:cNvSpPr txBox="1">
            <a:spLocks noChangeArrowheads="1"/>
          </p:cNvSpPr>
          <p:nvPr/>
        </p:nvSpPr>
        <p:spPr bwMode="auto">
          <a:xfrm>
            <a:off x="2273602" y="1124744"/>
            <a:ext cx="12192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ゲート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(Gate)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　</a:t>
            </a:r>
            <a:endParaRPr kumimoji="1" lang="ja-JP" altLang="en-US" sz="20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57" name="Text Box 90"/>
          <p:cNvSpPr txBox="1">
            <a:spLocks noChangeArrowheads="1"/>
          </p:cNvSpPr>
          <p:nvPr/>
        </p:nvSpPr>
        <p:spPr bwMode="auto">
          <a:xfrm>
            <a:off x="563321" y="6222928"/>
            <a:ext cx="76442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MOS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：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Metal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（金属）－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Oxide 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（酸化膜）－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Semiconductor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（半導体）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2263893" y="4353740"/>
            <a:ext cx="2236510" cy="622598"/>
            <a:chOff x="2342494" y="3806256"/>
            <a:chExt cx="2236510" cy="622598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2342494" y="4028744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チャネル（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channel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）</a:t>
              </a:r>
            </a:p>
          </p:txBody>
        </p:sp>
        <p:cxnSp>
          <p:nvCxnSpPr>
            <p:cNvPr id="7" name="直線矢印コネクタ 6"/>
            <p:cNvCxnSpPr/>
            <p:nvPr/>
          </p:nvCxnSpPr>
          <p:spPr bwMode="auto">
            <a:xfrm flipH="1" flipV="1">
              <a:off x="2922190" y="3806256"/>
              <a:ext cx="200819" cy="30233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27" name="Text Box 40"/>
          <p:cNvSpPr txBox="1">
            <a:spLocks noChangeArrowheads="1"/>
          </p:cNvSpPr>
          <p:nvPr/>
        </p:nvSpPr>
        <p:spPr bwMode="auto">
          <a:xfrm>
            <a:off x="2613327" y="5099306"/>
            <a:ext cx="9138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基板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128" name="Text Box 41"/>
          <p:cNvSpPr txBox="1">
            <a:spLocks noChangeArrowheads="1"/>
          </p:cNvSpPr>
          <p:nvPr/>
        </p:nvSpPr>
        <p:spPr bwMode="auto">
          <a:xfrm>
            <a:off x="3738867" y="4127934"/>
            <a:ext cx="631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129" name="Text Box 44"/>
          <p:cNvSpPr txBox="1">
            <a:spLocks noChangeArrowheads="1"/>
          </p:cNvSpPr>
          <p:nvPr/>
        </p:nvSpPr>
        <p:spPr bwMode="auto">
          <a:xfrm>
            <a:off x="1115616" y="4127934"/>
            <a:ext cx="6334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154" name="Text Box 44"/>
          <p:cNvSpPr txBox="1">
            <a:spLocks noChangeArrowheads="1"/>
          </p:cNvSpPr>
          <p:nvPr/>
        </p:nvSpPr>
        <p:spPr bwMode="auto">
          <a:xfrm>
            <a:off x="2614865" y="2972393"/>
            <a:ext cx="3653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n</a:t>
            </a:r>
            <a:endParaRPr kumimoji="1" lang="en-US" altLang="ja-JP" sz="20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cxnSp>
        <p:nvCxnSpPr>
          <p:cNvPr id="164" name="直線矢印コネクタ 163"/>
          <p:cNvCxnSpPr/>
          <p:nvPr/>
        </p:nvCxnSpPr>
        <p:spPr>
          <a:xfrm flipV="1">
            <a:off x="2158150" y="2217134"/>
            <a:ext cx="487255" cy="464731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矢印コネクタ 164"/>
          <p:cNvCxnSpPr/>
          <p:nvPr/>
        </p:nvCxnSpPr>
        <p:spPr>
          <a:xfrm flipV="1">
            <a:off x="2889301" y="2173034"/>
            <a:ext cx="1034627" cy="1203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 Box 43"/>
          <p:cNvSpPr txBox="1">
            <a:spLocks noChangeArrowheads="1"/>
          </p:cNvSpPr>
          <p:nvPr/>
        </p:nvSpPr>
        <p:spPr bwMode="auto">
          <a:xfrm>
            <a:off x="3131840" y="1725673"/>
            <a:ext cx="102383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長さ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L</a:t>
            </a:r>
            <a:endParaRPr kumimoji="1" lang="en-US" altLang="ja-JP" sz="24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sp>
        <p:nvSpPr>
          <p:cNvPr id="167" name="Text Box 43"/>
          <p:cNvSpPr txBox="1">
            <a:spLocks noChangeArrowheads="1"/>
          </p:cNvSpPr>
          <p:nvPr/>
        </p:nvSpPr>
        <p:spPr bwMode="auto">
          <a:xfrm>
            <a:off x="1466275" y="2044681"/>
            <a:ext cx="127642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幅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W</a:t>
            </a:r>
            <a:endParaRPr kumimoji="1" lang="en-US" altLang="ja-JP" sz="2400" b="1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charset="-128"/>
              <a:cs typeface="+mn-cs"/>
            </a:endParaRPr>
          </a:p>
        </p:txBody>
      </p:sp>
      <p:grpSp>
        <p:nvGrpSpPr>
          <p:cNvPr id="172" name="Group 27"/>
          <p:cNvGrpSpPr>
            <a:grpSpLocks/>
          </p:cNvGrpSpPr>
          <p:nvPr/>
        </p:nvGrpSpPr>
        <p:grpSpPr bwMode="auto">
          <a:xfrm>
            <a:off x="2411651" y="3945918"/>
            <a:ext cx="931863" cy="477838"/>
            <a:chOff x="1677" y="2226"/>
            <a:chExt cx="587" cy="301"/>
          </a:xfrm>
        </p:grpSpPr>
        <p:sp>
          <p:nvSpPr>
            <p:cNvPr id="173" name="Text Box 28"/>
            <p:cNvSpPr txBox="1">
              <a:spLocks noChangeArrowheads="1"/>
            </p:cNvSpPr>
            <p:nvPr/>
          </p:nvSpPr>
          <p:spPr bwMode="auto">
            <a:xfrm>
              <a:off x="1677" y="2235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" name="Text Box 29"/>
            <p:cNvSpPr txBox="1">
              <a:spLocks noChangeArrowheads="1"/>
            </p:cNvSpPr>
            <p:nvPr/>
          </p:nvSpPr>
          <p:spPr bwMode="auto">
            <a:xfrm>
              <a:off x="1802" y="2234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5" name="Text Box 30"/>
            <p:cNvSpPr txBox="1">
              <a:spLocks noChangeArrowheads="1"/>
            </p:cNvSpPr>
            <p:nvPr/>
          </p:nvSpPr>
          <p:spPr bwMode="auto">
            <a:xfrm>
              <a:off x="1938" y="2226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6" name="Text Box 31"/>
            <p:cNvSpPr txBox="1">
              <a:spLocks noChangeArrowheads="1"/>
            </p:cNvSpPr>
            <p:nvPr/>
          </p:nvSpPr>
          <p:spPr bwMode="auto">
            <a:xfrm>
              <a:off x="2064" y="2234"/>
              <a:ext cx="200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ＭＳ Ｐゴシック" charset="-128"/>
                  <a:cs typeface="+mn-cs"/>
                </a:rPr>
                <a:t>e</a:t>
              </a:r>
              <a:endParaRPr kumimoji="1" lang="en-US" altLang="ja-JP" sz="2400" b="1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178" name="Text Box 33"/>
          <p:cNvSpPr txBox="1">
            <a:spLocks noChangeArrowheads="1"/>
          </p:cNvSpPr>
          <p:nvPr/>
        </p:nvSpPr>
        <p:spPr bwMode="auto">
          <a:xfrm>
            <a:off x="2204362" y="3658268"/>
            <a:ext cx="1335465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絶縁膜 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(SiO</a:t>
            </a:r>
            <a:r>
              <a:rPr kumimoji="1" lang="en-US" altLang="ja-JP" sz="1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2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)</a:t>
            </a:r>
            <a:r>
              <a:rPr kumimoji="1" lang="ja-JP" altLang="en-US" sz="1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charset="-128"/>
                <a:cs typeface="+mn-cs"/>
              </a:rPr>
              <a:t> </a:t>
            </a:r>
          </a:p>
        </p:txBody>
      </p:sp>
      <p:sp>
        <p:nvSpPr>
          <p:cNvPr id="36" name="テキスト ボックス 29"/>
          <p:cNvSpPr txBox="1"/>
          <p:nvPr/>
        </p:nvSpPr>
        <p:spPr>
          <a:xfrm>
            <a:off x="5298365" y="5299361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図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ゴシック"/>
                <a:cs typeface="Times New Roman" panose="02020603050405020304" pitchFamily="18" charset="0"/>
              </a:rPr>
              <a:t>1.2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ゴシック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D679537-66A8-B04D-9CC1-E04F2DCBF4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B8E38D-0361-417E-8EFB-008033FF5919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4975199-555E-A400-7565-25A308D871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『</a:t>
            </a:r>
            <a:r>
              <a:rPr lang="ja-JP" altLang="en-US"/>
              <a:t>増補版はじめての半導体デバイス</a:t>
            </a:r>
            <a:r>
              <a:rPr lang="en-US" altLang="ja-JP"/>
              <a:t>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3407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166" grpId="0"/>
      <p:bldP spid="167" grpId="0"/>
    </p:bldLst>
  </p:timing>
</p:sld>
</file>

<file path=ppt/theme/theme1.xml><?xml version="1.0" encoding="utf-8"?>
<a:theme xmlns:a="http://schemas.openxmlformats.org/drawingml/2006/main" name="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annerb">
  <a:themeElements>
    <a:clrScheme name="">
      <a:dk1>
        <a:srgbClr val="000000"/>
      </a:dk1>
      <a:lt1>
        <a:srgbClr val="FFFFFF"/>
      </a:lt1>
      <a:dk2>
        <a:srgbClr val="0000FF"/>
      </a:dk2>
      <a:lt2>
        <a:srgbClr val="9F9F9F"/>
      </a:lt2>
      <a:accent1>
        <a:srgbClr val="FFCC66"/>
      </a:accent1>
      <a:accent2>
        <a:srgbClr val="66FF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5CE7E7"/>
      </a:accent6>
      <a:hlink>
        <a:srgbClr val="FF0000"/>
      </a:hlink>
      <a:folHlink>
        <a:srgbClr val="C0C0C0"/>
      </a:folHlink>
    </a:clrScheme>
    <a:fontScheme name="bannerb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ゴシック" pitchFamily="49" charset="-128"/>
            <a:ea typeface="ＭＳ ゴシック" pitchFamily="49" charset="-128"/>
          </a:defRPr>
        </a:defPPr>
      </a:lstStyle>
    </a:lnDef>
  </a:objectDefaults>
  <a:extraClrSchemeLst>
    <a:extraClrScheme>
      <a:clrScheme name="banner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nner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nner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c:\msoffice\powerpnt\template\bwovrhd\bannerb.ppt</Template>
  <TotalTime>332</TotalTime>
  <Pages>5</Pages>
  <Words>745</Words>
  <Application>Microsoft Macintosh PowerPoint</Application>
  <PresentationFormat>画面に合わせる (4:3)</PresentationFormat>
  <Paragraphs>179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ＭＳ Ｐゴシック</vt:lpstr>
      <vt:lpstr>ＭＳ ゴシック</vt:lpstr>
      <vt:lpstr>Arial</vt:lpstr>
      <vt:lpstr>Book Antiqua</vt:lpstr>
      <vt:lpstr>Cambria Math</vt:lpstr>
      <vt:lpstr>Helvetica</vt:lpstr>
      <vt:lpstr>Times New Roman</vt:lpstr>
      <vt:lpstr>bannerb</vt:lpstr>
      <vt:lpstr>1_bannerb</vt:lpstr>
      <vt:lpstr>2_bannerb</vt:lpstr>
      <vt:lpstr>1. 半導体とMOSトランジスタの概説</vt:lpstr>
      <vt:lpstr>半導体の代表: シリコン Si</vt:lpstr>
      <vt:lpstr>半導体の歴史 (1/2)</vt:lpstr>
      <vt:lpstr>半導体の歴史 (2/2)</vt:lpstr>
      <vt:lpstr>1. 半導体とMOSトランジスタの概説</vt:lpstr>
      <vt:lpstr>半導体の概説（1/2）</vt:lpstr>
      <vt:lpstr>半導体の概説（2/2）</vt:lpstr>
      <vt:lpstr>1. 半導体とMOSトランジスタの概説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TCAD/CIM展開計画</dc:title>
  <dc:creator>執行直之</dc:creator>
  <cp:lastModifiedBy>直之 執行</cp:lastModifiedBy>
  <cp:revision>570</cp:revision>
  <cp:lastPrinted>2001-10-10T07:08:48Z</cp:lastPrinted>
  <dcterms:created xsi:type="dcterms:W3CDTF">1996-11-22T14:57:44Z</dcterms:created>
  <dcterms:modified xsi:type="dcterms:W3CDTF">2025-08-23T00:28:33Z</dcterms:modified>
</cp:coreProperties>
</file>