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5" r:id="rId4"/>
    <p:sldMasterId id="2147483697" r:id="rId5"/>
  </p:sldMasterIdLst>
  <p:notesMasterIdLst>
    <p:notesMasterId r:id="rId61"/>
  </p:notesMasterIdLst>
  <p:handoutMasterIdLst>
    <p:handoutMasterId r:id="rId62"/>
  </p:handoutMasterIdLst>
  <p:sldIdLst>
    <p:sldId id="793" r:id="rId6"/>
    <p:sldId id="806" r:id="rId7"/>
    <p:sldId id="795" r:id="rId8"/>
    <p:sldId id="796" r:id="rId9"/>
    <p:sldId id="797" r:id="rId10"/>
    <p:sldId id="798" r:id="rId11"/>
    <p:sldId id="799" r:id="rId12"/>
    <p:sldId id="800" r:id="rId13"/>
    <p:sldId id="801" r:id="rId14"/>
    <p:sldId id="802" r:id="rId15"/>
    <p:sldId id="803" r:id="rId16"/>
    <p:sldId id="804" r:id="rId17"/>
    <p:sldId id="805" r:id="rId18"/>
    <p:sldId id="807" r:id="rId19"/>
    <p:sldId id="750" r:id="rId20"/>
    <p:sldId id="791" r:id="rId21"/>
    <p:sldId id="792" r:id="rId22"/>
    <p:sldId id="783" r:id="rId23"/>
    <p:sldId id="765" r:id="rId24"/>
    <p:sldId id="811" r:id="rId25"/>
    <p:sldId id="812" r:id="rId26"/>
    <p:sldId id="778" r:id="rId27"/>
    <p:sldId id="780" r:id="rId28"/>
    <p:sldId id="781" r:id="rId29"/>
    <p:sldId id="774" r:id="rId30"/>
    <p:sldId id="766" r:id="rId31"/>
    <p:sldId id="813" r:id="rId32"/>
    <p:sldId id="784" r:id="rId33"/>
    <p:sldId id="785" r:id="rId34"/>
    <p:sldId id="814" r:id="rId35"/>
    <p:sldId id="815" r:id="rId36"/>
    <p:sldId id="816" r:id="rId37"/>
    <p:sldId id="808" r:id="rId38"/>
    <p:sldId id="319" r:id="rId39"/>
    <p:sldId id="329" r:id="rId40"/>
    <p:sldId id="320" r:id="rId41"/>
    <p:sldId id="282" r:id="rId42"/>
    <p:sldId id="322" r:id="rId43"/>
    <p:sldId id="323" r:id="rId44"/>
    <p:sldId id="324" r:id="rId45"/>
    <p:sldId id="330" r:id="rId46"/>
    <p:sldId id="331" r:id="rId47"/>
    <p:sldId id="809" r:id="rId48"/>
    <p:sldId id="326" r:id="rId49"/>
    <p:sldId id="817" r:id="rId50"/>
    <p:sldId id="335" r:id="rId51"/>
    <p:sldId id="810" r:id="rId52"/>
    <p:sldId id="760" r:id="rId53"/>
    <p:sldId id="757" r:id="rId54"/>
    <p:sldId id="759" r:id="rId55"/>
    <p:sldId id="818" r:id="rId56"/>
    <p:sldId id="769" r:id="rId57"/>
    <p:sldId id="771" r:id="rId58"/>
    <p:sldId id="400" r:id="rId59"/>
    <p:sldId id="285" r:id="rId60"/>
  </p:sldIdLst>
  <p:sldSz cx="9144000" cy="6858000" type="screen4x3"/>
  <p:notesSz cx="6735763" cy="9866313"/>
  <p:defaultTextStyle>
    <a:defPPr>
      <a:defRPr lang="ja-JP"/>
    </a:defPPr>
    <a:lvl1pPr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6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0066"/>
    <a:srgbClr val="009900"/>
    <a:srgbClr val="DD98E4"/>
    <a:srgbClr val="99FF33"/>
    <a:srgbClr val="C0FEF9"/>
    <a:srgbClr val="FFA27C"/>
    <a:srgbClr val="00FF00"/>
    <a:srgbClr val="5050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30"/>
    <p:restoredTop sz="94660"/>
  </p:normalViewPr>
  <p:slideViewPr>
    <p:cSldViewPr>
      <p:cViewPr varScale="1">
        <p:scale>
          <a:sx n="61" d="100"/>
          <a:sy n="61" d="100"/>
        </p:scale>
        <p:origin x="208" y="576"/>
      </p:cViewPr>
      <p:guideLst>
        <p:guide orient="horz" pos="3696"/>
        <p:guide pos="3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968"/>
    </p:cViewPr>
  </p:sorterViewPr>
  <p:notesViewPr>
    <p:cSldViewPr>
      <p:cViewPr>
        <p:scale>
          <a:sx n="100" d="100"/>
          <a:sy n="100" d="100"/>
        </p:scale>
        <p:origin x="-882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shigyo\Documents\(M&#12472;)&#25216;&#34899;&#32773;&#25945;&#32946;\&#12487;&#12496;&#12452;&#12473;&#25945;&#32946;\&#21322;&#23566;&#20307;&#12487;&#12496;&#12452;&#12473;&#12398;&#22522;&#30990;\&#21021;&#23398;&#32773;&#12398;&#12383;&#12417;&#12398;&#21322;&#23566;&#20307;&#12487;&#12496;&#12452;&#12473;\F-D&#32113;&#35336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/Users/naoyuki/Documents/&#12399;&#12375;&#12441;&#12417;&#12390;&#12398;&#21322;&#23566;&#20307;&#12486;&#12441;&#12495;&#12441;&#12452;&#12473;/&#22679;&#35036;&#29256;/&#31532;2&#21047;/&#35036;&#21161;/&#31354;&#20047;&#23652;,%20vsat,%20&#25313;&#25955;&#38263;&#12394;&#12392;&#12441;_202205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92656311677141"/>
          <c:y val="0.18375285742014058"/>
          <c:w val="0.61469517284166419"/>
          <c:h val="0.6120686967549361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7E3-4B32-8E0D-877F559E6E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22912"/>
        <c:axId val="216423296"/>
      </c:scatterChart>
      <c:valAx>
        <c:axId val="216422912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spPr>
          <a:ln w="22225">
            <a:noFill/>
          </a:ln>
        </c:spPr>
        <c:txPr>
          <a:bodyPr/>
          <a:lstStyle/>
          <a:p>
            <a:pPr>
              <a:defRPr sz="1200"/>
            </a:pPr>
            <a:endParaRPr lang="ja-JP"/>
          </a:p>
        </c:txPr>
        <c:crossAx val="216423296"/>
        <c:crosses val="autoZero"/>
        <c:crossBetween val="midCat"/>
      </c:valAx>
      <c:valAx>
        <c:axId val="216423296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21642291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50" b="1">
          <a:latin typeface="Century" panose="020406040505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92656311677141"/>
          <c:y val="5.6030183727034118E-2"/>
          <c:w val="0.61469517284166419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'(F-D'!$F$6:$F$16</c:f>
              <c:numCache>
                <c:formatCode>0.0_ </c:formatCode>
                <c:ptCount val="11"/>
                <c:pt idx="0">
                  <c:v>0.99698297978275974</c:v>
                </c:pt>
                <c:pt idx="1">
                  <c:v>0.94785790523542712</c:v>
                </c:pt>
                <c:pt idx="2">
                  <c:v>0.76134957802668035</c:v>
                </c:pt>
                <c:pt idx="3">
                  <c:v>0.64107808375851039</c:v>
                </c:pt>
                <c:pt idx="4">
                  <c:v>0.5289698374283115</c:v>
                </c:pt>
                <c:pt idx="5">
                  <c:v>0.5</c:v>
                </c:pt>
                <c:pt idx="6">
                  <c:v>0.47103016257168856</c:v>
                </c:pt>
                <c:pt idx="7">
                  <c:v>0.35892191624148956</c:v>
                </c:pt>
                <c:pt idx="8">
                  <c:v>0.23865042197331968</c:v>
                </c:pt>
                <c:pt idx="9">
                  <c:v>5.2142094764572842E-2</c:v>
                </c:pt>
                <c:pt idx="10">
                  <c:v>9.4766929342978475E-4</c:v>
                </c:pt>
              </c:numCache>
            </c:numRef>
          </c:xVal>
          <c:yVal>
            <c:numRef>
              <c:f>'(F-D'!$D$6:$D$16</c:f>
              <c:numCache>
                <c:formatCode>0.00_ </c:formatCode>
                <c:ptCount val="11"/>
                <c:pt idx="0">
                  <c:v>-0.5</c:v>
                </c:pt>
                <c:pt idx="1">
                  <c:v>-0.25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0.25</c:v>
                </c:pt>
                <c:pt idx="10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736-48BA-90AB-CF08DB013053}"/>
            </c:ext>
          </c:extLst>
        </c:ser>
        <c:ser>
          <c:idx val="1"/>
          <c:order val="1"/>
          <c:tx>
            <c:strRef>
              <c:f>'(F-D'!$B$18</c:f>
              <c:strCache>
                <c:ptCount val="1"/>
                <c:pt idx="0">
                  <c:v>300</c:v>
                </c:pt>
              </c:strCache>
            </c:strRef>
          </c:tx>
          <c:spPr>
            <a:ln>
              <a:solidFill>
                <a:srgbClr val="00B050"/>
              </a:solidFill>
              <a:prstDash val="lgDashDot"/>
            </a:ln>
          </c:spPr>
          <c:marker>
            <c:symbol val="none"/>
          </c:marker>
          <c:xVal>
            <c:numRef>
              <c:f>'(F-D'!$F$18:$F$28</c:f>
              <c:numCache>
                <c:formatCode>0.0_ </c:formatCode>
                <c:ptCount val="11"/>
                <c:pt idx="0">
                  <c:v>0.99999999599162592</c:v>
                </c:pt>
                <c:pt idx="1">
                  <c:v>0.99993669228596771</c:v>
                </c:pt>
                <c:pt idx="2">
                  <c:v>0.97950720083587517</c:v>
                </c:pt>
                <c:pt idx="3">
                  <c:v>0.87363498771489168</c:v>
                </c:pt>
                <c:pt idx="4">
                  <c:v>0.59548746218958315</c:v>
                </c:pt>
                <c:pt idx="5">
                  <c:v>0.5</c:v>
                </c:pt>
                <c:pt idx="6">
                  <c:v>0.40451253781041691</c:v>
                </c:pt>
                <c:pt idx="7">
                  <c:v>0.12636501228510841</c:v>
                </c:pt>
                <c:pt idx="8">
                  <c:v>2.0492799164124793E-2</c:v>
                </c:pt>
                <c:pt idx="9">
                  <c:v>6.3307714032305025E-5</c:v>
                </c:pt>
                <c:pt idx="10">
                  <c:v>4.008374145874375E-9</c:v>
                </c:pt>
              </c:numCache>
            </c:numRef>
          </c:xVal>
          <c:yVal>
            <c:numRef>
              <c:f>'(F-D'!$D$18:$D$28</c:f>
              <c:numCache>
                <c:formatCode>0.00_ </c:formatCode>
                <c:ptCount val="11"/>
                <c:pt idx="0">
                  <c:v>-0.5</c:v>
                </c:pt>
                <c:pt idx="1">
                  <c:v>-0.25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0.25</c:v>
                </c:pt>
                <c:pt idx="1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736-48BA-90AB-CF08DB013053}"/>
            </c:ext>
          </c:extLst>
        </c:ser>
        <c:ser>
          <c:idx val="2"/>
          <c:order val="2"/>
          <c:tx>
            <c:strRef>
              <c:f>'(F-D'!$B$30</c:f>
              <c:strCache>
                <c:ptCount val="1"/>
                <c:pt idx="0">
                  <c:v>0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'(F-D'!$F$30:$F$40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xVal>
          <c:yVal>
            <c:numRef>
              <c:f>'(F-D'!$D$30:$D$40</c:f>
              <c:numCache>
                <c:formatCode>0.00_ </c:formatCode>
                <c:ptCount val="11"/>
                <c:pt idx="0">
                  <c:v>-0.5</c:v>
                </c:pt>
                <c:pt idx="1">
                  <c:v>-0.2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</c:v>
                </c:pt>
                <c:pt idx="1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736-48BA-90AB-CF08DB0130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25216"/>
        <c:axId val="216205768"/>
      </c:scatterChart>
      <c:valAx>
        <c:axId val="216425216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600"/>
            </a:pPr>
            <a:endParaRPr lang="ja-JP"/>
          </a:p>
        </c:txPr>
        <c:crossAx val="216205768"/>
        <c:crosses val="autoZero"/>
        <c:crossBetween val="midCat"/>
      </c:valAx>
      <c:valAx>
        <c:axId val="216205768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in"/>
        <c:tickLblPos val="nextTo"/>
        <c:crossAx val="216425216"/>
        <c:crosses val="autoZero"/>
        <c:crossBetween val="midCat"/>
      </c:valAx>
      <c:spPr>
        <a:noFill/>
        <a:ln w="1905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29433044"/>
          <c:y val="1.7626246656354391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5A7-4E9F-B823-A0173F3AB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727448"/>
        <c:axId val="216727832"/>
      </c:scatterChart>
      <c:valAx>
        <c:axId val="216727448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216727832"/>
        <c:crosses val="autoZero"/>
        <c:crossBetween val="midCat"/>
      </c:valAx>
      <c:valAx>
        <c:axId val="216727832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216727448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29433044"/>
          <c:y val="1.7626246656354391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350-4C70-8B86-D3237E89EA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191736"/>
        <c:axId val="168263056"/>
      </c:scatterChart>
      <c:valAx>
        <c:axId val="217191736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168263056"/>
        <c:crosses val="autoZero"/>
        <c:crossBetween val="midCat"/>
      </c:valAx>
      <c:valAx>
        <c:axId val="168263056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217191736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92656311677141"/>
          <c:y val="5.6030183727034118E-2"/>
          <c:w val="0.61469517284166419"/>
          <c:h val="0.73979148439778364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'F-D'!$B$80</c:f>
              <c:strCache>
                <c:ptCount val="1"/>
                <c:pt idx="0">
                  <c:v>0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none"/>
          </c:marker>
          <c:dPt>
            <c:idx val="5"/>
            <c:bubble3D val="0"/>
            <c:spPr>
              <a:ln w="317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F05-4B5E-A1F2-DD1527F8A682}"/>
              </c:ext>
            </c:extLst>
          </c:dPt>
          <c:xVal>
            <c:numRef>
              <c:f>'F-D'!$F$80:$F$90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xVal>
          <c:yVal>
            <c:numRef>
              <c:f>'F-D'!$D$80:$D$90</c:f>
              <c:numCache>
                <c:formatCode>0.00_ </c:formatCode>
                <c:ptCount val="11"/>
                <c:pt idx="0">
                  <c:v>-0.5</c:v>
                </c:pt>
                <c:pt idx="1">
                  <c:v>-0.2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</c:v>
                </c:pt>
                <c:pt idx="1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F05-4B5E-A1F2-DD1527F8A6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66192"/>
        <c:axId val="168266584"/>
      </c:scatterChart>
      <c:valAx>
        <c:axId val="168266192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General" sourceLinked="1"/>
        <c:majorTickMark val="in"/>
        <c:minorTickMark val="out"/>
        <c:tickLblPos val="low"/>
        <c:spPr>
          <a:ln w="22225">
            <a:noFill/>
          </a:ln>
        </c:spPr>
        <c:crossAx val="168266584"/>
        <c:crosses val="autoZero"/>
        <c:crossBetween val="midCat"/>
      </c:valAx>
      <c:valAx>
        <c:axId val="168266584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168266192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50" b="1">
          <a:latin typeface="Century" panose="020406040505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8653226613"/>
          <c:y val="1.7625531135385267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D05-4B28-A1EC-DD5125E1A5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67368"/>
        <c:axId val="168267760"/>
      </c:scatterChart>
      <c:valAx>
        <c:axId val="168267368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168267760"/>
        <c:crosses val="autoZero"/>
        <c:crossBetween val="midCat"/>
      </c:valAx>
      <c:valAx>
        <c:axId val="168267760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168267368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8653226613"/>
          <c:y val="1.7625531135385267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78F-4A61-AC12-10A430B2FC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68936"/>
        <c:axId val="168269328"/>
      </c:scatterChart>
      <c:valAx>
        <c:axId val="168268936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168269328"/>
        <c:crosses val="autoZero"/>
        <c:crossBetween val="midCat"/>
      </c:valAx>
      <c:valAx>
        <c:axId val="168269328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168268936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06739318301825"/>
          <c:y val="3.3009684134310803E-2"/>
          <c:w val="0.68743889474682629"/>
          <c:h val="0.749757188691578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'v-E'!$G$8</c:f>
              <c:strCache>
                <c:ptCount val="1"/>
                <c:pt idx="0">
                  <c:v>ve [107cm/s]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'v-E'!$D$9:$D$40</c:f>
              <c:numCache>
                <c:formatCode>0.00E+00</c:formatCode>
                <c:ptCount val="32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0.09</c:v>
                </c:pt>
                <c:pt idx="6">
                  <c:v>0.1</c:v>
                </c:pt>
                <c:pt idx="7">
                  <c:v>0.11</c:v>
                </c:pt>
                <c:pt idx="8">
                  <c:v>0.12</c:v>
                </c:pt>
                <c:pt idx="9">
                  <c:v>0.13</c:v>
                </c:pt>
                <c:pt idx="10">
                  <c:v>0.15</c:v>
                </c:pt>
                <c:pt idx="11">
                  <c:v>0.17499999999999999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0.7</c:v>
                </c:pt>
                <c:pt idx="17">
                  <c:v>1</c:v>
                </c:pt>
                <c:pt idx="18">
                  <c:v>1.1000000000000001</c:v>
                </c:pt>
                <c:pt idx="19">
                  <c:v>1.2</c:v>
                </c:pt>
                <c:pt idx="20">
                  <c:v>1.3</c:v>
                </c:pt>
                <c:pt idx="21">
                  <c:v>1.5</c:v>
                </c:pt>
                <c:pt idx="22">
                  <c:v>1.75</c:v>
                </c:pt>
                <c:pt idx="23">
                  <c:v>2</c:v>
                </c:pt>
                <c:pt idx="24">
                  <c:v>3</c:v>
                </c:pt>
                <c:pt idx="25">
                  <c:v>4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11</c:v>
                </c:pt>
                <c:pt idx="30">
                  <c:v>12</c:v>
                </c:pt>
                <c:pt idx="31">
                  <c:v>13</c:v>
                </c:pt>
              </c:numCache>
            </c:numRef>
          </c:xVal>
          <c:yVal>
            <c:numRef>
              <c:f>'v-E'!$G$9:$G$40</c:f>
              <c:numCache>
                <c:formatCode>0.00E+00</c:formatCode>
                <c:ptCount val="32"/>
                <c:pt idx="0">
                  <c:v>0</c:v>
                </c:pt>
                <c:pt idx="1">
                  <c:v>2.7491410276223368E-2</c:v>
                </c:pt>
                <c:pt idx="2">
                  <c:v>5.4931378638281451E-2</c:v>
                </c:pt>
                <c:pt idx="3">
                  <c:v>8.2268943065797656E-2</c:v>
                </c:pt>
                <c:pt idx="4">
                  <c:v>0.10945409092309882</c:v>
                </c:pt>
                <c:pt idx="5">
                  <c:v>0.12297425037465172</c:v>
                </c:pt>
                <c:pt idx="6">
                  <c:v>0.13643820804812931</c:v>
                </c:pt>
                <c:pt idx="7">
                  <c:v>0.14984017452660101</c:v>
                </c:pt>
                <c:pt idx="8">
                  <c:v>0.1631744982232691</c:v>
                </c:pt>
                <c:pt idx="9">
                  <c:v>0.17643567631402979</c:v>
                </c:pt>
                <c:pt idx="10">
                  <c:v>0.20271738855520388</c:v>
                </c:pt>
                <c:pt idx="11">
                  <c:v>0.23506656668597548</c:v>
                </c:pt>
                <c:pt idx="12">
                  <c:v>0.26678918753996628</c:v>
                </c:pt>
                <c:pt idx="13">
                  <c:v>0.38623578574723089</c:v>
                </c:pt>
                <c:pt idx="14">
                  <c:v>0.49193495504995366</c:v>
                </c:pt>
                <c:pt idx="15">
                  <c:v>0.58299883400349806</c:v>
                </c:pt>
                <c:pt idx="16">
                  <c:v>0.72435506865536992</c:v>
                </c:pt>
                <c:pt idx="17">
                  <c:v>0.85895569038733333</c:v>
                </c:pt>
                <c:pt idx="18">
                  <c:v>0.88960969273350743</c:v>
                </c:pt>
                <c:pt idx="19">
                  <c:v>0.9152553237716281</c:v>
                </c:pt>
                <c:pt idx="20">
                  <c:v>0.93682414837499839</c:v>
                </c:pt>
                <c:pt idx="21">
                  <c:v>0.97058823529411753</c:v>
                </c:pt>
                <c:pt idx="22">
                  <c:v>1.0004219231443801</c:v>
                </c:pt>
                <c:pt idx="23">
                  <c:v>1.0213243599737853</c:v>
                </c:pt>
                <c:pt idx="24">
                  <c:v>1.0628584335613709</c:v>
                </c:pt>
                <c:pt idx="25">
                  <c:v>1.0786387432600122</c:v>
                </c:pt>
                <c:pt idx="26">
                  <c:v>1.0861846951083758</c:v>
                </c:pt>
                <c:pt idx="27">
                  <c:v>1.0928859399220445</c:v>
                </c:pt>
                <c:pt idx="28">
                  <c:v>1.0964968063897373</c:v>
                </c:pt>
                <c:pt idx="29">
                  <c:v>1.0971023986546733</c:v>
                </c:pt>
                <c:pt idx="30">
                  <c:v>1.0975636736422698</c:v>
                </c:pt>
                <c:pt idx="3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57F-AC4B-87CB-7991095B130D}"/>
            </c:ext>
          </c:extLst>
        </c:ser>
        <c:ser>
          <c:idx val="2"/>
          <c:order val="1"/>
          <c:tx>
            <c:strRef>
              <c:f>'v-E'!$B$43</c:f>
              <c:strCache>
                <c:ptCount val="1"/>
                <c:pt idx="0">
                  <c:v>vsat</c:v>
                </c:pt>
              </c:strCache>
            </c:strRef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'v-E'!$D$45:$D$46</c:f>
              <c:numCache>
                <c:formatCode>0.00E+00</c:formatCode>
                <c:ptCount val="2"/>
                <c:pt idx="0" formatCode="General">
                  <c:v>0</c:v>
                </c:pt>
                <c:pt idx="1">
                  <c:v>13</c:v>
                </c:pt>
              </c:numCache>
            </c:numRef>
          </c:xVal>
          <c:yVal>
            <c:numRef>
              <c:f>'v-E'!$G$45:$G$46</c:f>
              <c:numCache>
                <c:formatCode>0.00E+00</c:formatCode>
                <c:ptCount val="2"/>
                <c:pt idx="0">
                  <c:v>1.097923056915155</c:v>
                </c:pt>
                <c:pt idx="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57F-AC4B-87CB-7991095B1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77024"/>
        <c:axId val="122178560"/>
      </c:scatterChart>
      <c:valAx>
        <c:axId val="122177024"/>
        <c:scaling>
          <c:orientation val="minMax"/>
          <c:max val="5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_ " sourceLinked="0"/>
        <c:majorTickMark val="out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8560"/>
        <c:crosses val="autoZero"/>
        <c:crossBetween val="midCat"/>
        <c:majorUnit val="1"/>
      </c:valAx>
      <c:valAx>
        <c:axId val="122178560"/>
        <c:scaling>
          <c:orientation val="minMax"/>
          <c:max val="1.3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.0_ " sourceLinked="0"/>
        <c:majorTickMark val="in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7024"/>
        <c:crosses val="autoZero"/>
        <c:crossBetween val="midCat"/>
        <c:majorUnit val="0.2"/>
        <c:minorUnit val="0.1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0.15193</cdr:x>
      <cdr:y>0.02398</cdr:y>
    </cdr:from>
    <cdr:to>
      <cdr:x>0.29215</cdr:x>
      <cdr:y>0.12908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31800" y="71541"/>
          <a:ext cx="398522" cy="3135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1800" b="1" i="1" dirty="0">
              <a:latin typeface="Century" panose="020406040505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800" b="1" baseline="0" dirty="0">
              <a:latin typeface="Century" panose="020406040505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800" b="1" dirty="0">
              <a:effectLst/>
              <a:latin typeface="Century" panose="020406040505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ja-JP" altLang="en-US" sz="1800" b="1" dirty="0">
            <a:latin typeface="Century" panose="020406040505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0.48617</cdr:x>
      <cdr:y>0.88865</cdr:y>
    </cdr:from>
    <cdr:to>
      <cdr:x>0.74767</cdr:x>
      <cdr:y>0.99689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81744" y="2650863"/>
          <a:ext cx="743219" cy="322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800" b="1" dirty="0"/>
            <a:t>)</a:t>
          </a:r>
          <a:endParaRPr lang="ja-JP" altLang="en-US" sz="1800" b="1" dirty="0"/>
        </a:p>
      </cdr:txBody>
    </cdr:sp>
  </cdr:relSizeAnchor>
  <cdr:relSizeAnchor xmlns:cdr="http://schemas.openxmlformats.org/drawingml/2006/chartDrawing">
    <cdr:from>
      <cdr:x>0.60845</cdr:x>
      <cdr:y>0.75969</cdr:y>
    </cdr:from>
    <cdr:to>
      <cdr:x>0.60845</cdr:x>
      <cdr:y>0.79892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9D3A0AC6-855C-D246-8527-C3CFF0366D0B}"/>
            </a:ext>
          </a:extLst>
        </cdr:cNvPr>
        <cdr:cNvCxnSpPr/>
      </cdr:nvCxnSpPr>
      <cdr:spPr>
        <a:xfrm xmlns:a="http://schemas.openxmlformats.org/drawingml/2006/main" flipV="1">
          <a:off x="1418896" y="2035067"/>
          <a:ext cx="0" cy="10510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0.30386</cdr:x>
      <cdr:y>0.79342</cdr:y>
    </cdr:from>
    <cdr:to>
      <cdr:x>0.98793</cdr:x>
      <cdr:y>0.79608</cdr:y>
    </cdr:to>
    <cdr:cxnSp macro="">
      <cdr:nvCxnSpPr>
        <cdr:cNvPr id="11" name="直線矢印コネクタ 10">
          <a:extLst xmlns:a="http://schemas.openxmlformats.org/drawingml/2006/main">
            <a:ext uri="{FF2B5EF4-FFF2-40B4-BE49-F238E27FC236}">
              <a16:creationId xmlns:a16="http://schemas.microsoft.com/office/drawing/2014/main" id="{9F43EA87-2F6B-0249-B7B7-8DEDCCC01676}"/>
            </a:ext>
          </a:extLst>
        </cdr:cNvPr>
        <cdr:cNvCxnSpPr/>
      </cdr:nvCxnSpPr>
      <cdr:spPr>
        <a:xfrm xmlns:a="http://schemas.openxmlformats.org/drawingml/2006/main" flipV="1">
          <a:off x="863599" y="2366780"/>
          <a:ext cx="1944216" cy="7936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0.30021</cdr:x>
      <cdr:y>0.01474</cdr:y>
    </cdr:from>
    <cdr:to>
      <cdr:x>0.30227</cdr:x>
      <cdr:y>0.79829</cdr:y>
    </cdr:to>
    <cdr:cxnSp macro="">
      <cdr:nvCxnSpPr>
        <cdr:cNvPr id="14" name="直線矢印コネクタ 13">
          <a:extLst xmlns:a="http://schemas.openxmlformats.org/drawingml/2006/main">
            <a:ext uri="{FF2B5EF4-FFF2-40B4-BE49-F238E27FC236}">
              <a16:creationId xmlns:a16="http://schemas.microsoft.com/office/drawing/2014/main" id="{AE9C9836-FBEA-EB43-A503-92E4FDF2FB54}"/>
            </a:ext>
          </a:extLst>
        </cdr:cNvPr>
        <cdr:cNvCxnSpPr/>
      </cdr:nvCxnSpPr>
      <cdr:spPr>
        <a:xfrm xmlns:a="http://schemas.openxmlformats.org/drawingml/2006/main" flipH="1" flipV="1">
          <a:off x="853243" y="43983"/>
          <a:ext cx="5855" cy="233734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0.12363</cdr:x>
      <cdr:y>0.36418</cdr:y>
    </cdr:from>
    <cdr:to>
      <cdr:x>0.32202</cdr:x>
      <cdr:y>0.44896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00110" y="1546517"/>
          <a:ext cx="64207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20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</a:t>
          </a:r>
          <a:r>
            <a:rPr lang="en-US" altLang="ja-JP" sz="2000" b="1" baseline="-2500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  </a:t>
          </a:r>
          <a:endParaRPr lang="ja-JP" alt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0.35593</cdr:x>
      <cdr:y>0.0737</cdr:y>
    </cdr:from>
    <cdr:to>
      <cdr:x>0.73115</cdr:x>
      <cdr:y>0.1623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830034" y="197424"/>
          <a:ext cx="874983" cy="237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T = 1000 K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0.34232</cdr:x>
      <cdr:y>0.16626</cdr:y>
    </cdr:from>
    <cdr:to>
      <cdr:x>0.49014</cdr:x>
      <cdr:y>0.28688</cdr:y>
    </cdr:to>
    <cdr:cxnSp macro="">
      <cdr:nvCxnSpPr>
        <cdr:cNvPr id="6" name="直線矢印コネクタ 5">
          <a:extLst xmlns:a="http://schemas.openxmlformats.org/drawingml/2006/main">
            <a:ext uri="{FF2B5EF4-FFF2-40B4-BE49-F238E27FC236}">
              <a16:creationId xmlns:a16="http://schemas.microsoft.com/office/drawing/2014/main" id="{9AF16B04-E8F6-0346-A57A-9AF21E3152FA}"/>
            </a:ext>
          </a:extLst>
        </cdr:cNvPr>
        <cdr:cNvCxnSpPr/>
      </cdr:nvCxnSpPr>
      <cdr:spPr>
        <a:xfrm xmlns:a="http://schemas.openxmlformats.org/drawingml/2006/main" flipV="1">
          <a:off x="798284" y="445377"/>
          <a:ext cx="344716" cy="32312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0.48054</cdr:x>
      <cdr:y>0.21026</cdr:y>
    </cdr:from>
    <cdr:to>
      <cdr:x>0.72924</cdr:x>
      <cdr:y>0.29887</cdr:y>
    </cdr:to>
    <cdr:sp macro="" textlink="">
      <cdr:nvSpPr>
        <cdr:cNvPr id="12" name="テキスト ボックス 1"/>
        <cdr:cNvSpPr txBox="1"/>
      </cdr:nvSpPr>
      <cdr:spPr>
        <a:xfrm xmlns:a="http://schemas.openxmlformats.org/drawingml/2006/main">
          <a:off x="1555260" y="892882"/>
          <a:ext cx="804907" cy="3762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300 K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0.75156</cdr:x>
      <cdr:y>0.28646</cdr:y>
    </cdr:from>
    <cdr:to>
      <cdr:x>0.90592</cdr:x>
      <cdr:y>0.37506</cdr:y>
    </cdr:to>
    <cdr:sp macro="" textlink="">
      <cdr:nvSpPr>
        <cdr:cNvPr id="13" name="テキスト ボックス 1"/>
        <cdr:cNvSpPr txBox="1"/>
      </cdr:nvSpPr>
      <cdr:spPr>
        <a:xfrm xmlns:a="http://schemas.openxmlformats.org/drawingml/2006/main">
          <a:off x="2432391" y="1216484"/>
          <a:ext cx="499579" cy="376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0 K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0.4097</cdr:x>
      <cdr:y>0.28642</cdr:y>
    </cdr:from>
    <cdr:to>
      <cdr:x>0.53521</cdr:x>
      <cdr:y>0.38745</cdr:y>
    </cdr:to>
    <cdr:cxnSp macro="">
      <cdr:nvCxnSpPr>
        <cdr:cNvPr id="15" name="直線矢印コネクタ 14">
          <a:extLst xmlns:a="http://schemas.openxmlformats.org/drawingml/2006/main">
            <a:ext uri="{FF2B5EF4-FFF2-40B4-BE49-F238E27FC236}">
              <a16:creationId xmlns:a16="http://schemas.microsoft.com/office/drawing/2014/main" id="{B2CB820B-4FD0-4E41-A82A-63CAC8587146}"/>
            </a:ext>
          </a:extLst>
        </cdr:cNvPr>
        <cdr:cNvCxnSpPr/>
      </cdr:nvCxnSpPr>
      <cdr:spPr>
        <a:xfrm xmlns:a="http://schemas.openxmlformats.org/drawingml/2006/main" flipV="1">
          <a:off x="955413" y="767257"/>
          <a:ext cx="292690" cy="27065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0.7651</cdr:x>
      <cdr:y>0.35945</cdr:y>
    </cdr:from>
    <cdr:to>
      <cdr:x>0.84126</cdr:x>
      <cdr:y>0.42279</cdr:y>
    </cdr:to>
    <cdr:cxnSp macro="">
      <cdr:nvCxnSpPr>
        <cdr:cNvPr id="23" name="直線矢印コネクタ 22">
          <a:extLst xmlns:a="http://schemas.openxmlformats.org/drawingml/2006/main">
            <a:ext uri="{FF2B5EF4-FFF2-40B4-BE49-F238E27FC236}">
              <a16:creationId xmlns:a16="http://schemas.microsoft.com/office/drawing/2014/main" id="{59265EAD-A6E7-D745-B0C0-BD4616FD6364}"/>
            </a:ext>
          </a:extLst>
        </cdr:cNvPr>
        <cdr:cNvCxnSpPr/>
      </cdr:nvCxnSpPr>
      <cdr:spPr>
        <a:xfrm xmlns:a="http://schemas.openxmlformats.org/drawingml/2006/main" flipV="1">
          <a:off x="2476229" y="1526424"/>
          <a:ext cx="246488" cy="26897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0.60845</cdr:x>
      <cdr:y>0.75969</cdr:y>
    </cdr:from>
    <cdr:to>
      <cdr:x>0.60845</cdr:x>
      <cdr:y>0.79892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2A8E0068-2203-8941-A33C-B3AE9EC996B6}"/>
            </a:ext>
          </a:extLst>
        </cdr:cNvPr>
        <cdr:cNvCxnSpPr/>
      </cdr:nvCxnSpPr>
      <cdr:spPr>
        <a:xfrm xmlns:a="http://schemas.openxmlformats.org/drawingml/2006/main" flipV="1">
          <a:off x="1418896" y="2035067"/>
          <a:ext cx="0" cy="10510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0.83014</cdr:y>
    </cdr:from>
    <cdr:to>
      <cdr:x>0.69805</cdr:x>
      <cdr:y>0.93838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4163" y="3108380"/>
          <a:ext cx="746703" cy="40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2511EB0C-77FF-D740-A5C9-79D15DAD4CA9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0.83014</cdr:y>
    </cdr:from>
    <cdr:to>
      <cdr:x>0.69805</cdr:x>
      <cdr:y>0.93838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4163" y="3108380"/>
          <a:ext cx="746703" cy="40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84738ED2-D730-D34E-AA77-4301A12B9A25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0.49475</cdr:x>
      <cdr:y>0.88865</cdr:y>
    </cdr:from>
    <cdr:to>
      <cdr:x>0.74767</cdr:x>
      <cdr:y>0.99689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153750" y="2380533"/>
          <a:ext cx="589805" cy="2899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0.61657</cdr:x>
      <cdr:y>0.08886</cdr:y>
    </cdr:from>
    <cdr:to>
      <cdr:x>0.99179</cdr:x>
      <cdr:y>0.17746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2086711" y="300734"/>
          <a:ext cx="1269885" cy="2998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2000" b="1" i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r>
            <a:rPr lang="en-US" altLang="ja-JP" sz="2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0 K</a:t>
          </a:r>
          <a:endParaRPr lang="ja-JP" altLang="en-US" sz="2000" b="1" dirty="0">
            <a:solidFill>
              <a:srgbClr val="FF0066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0.60845</cdr:x>
      <cdr:y>0.75969</cdr:y>
    </cdr:from>
    <cdr:to>
      <cdr:x>0.60845</cdr:x>
      <cdr:y>0.79892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0E786452-25C5-9B43-B3AD-22006BA08E08}"/>
            </a:ext>
          </a:extLst>
        </cdr:cNvPr>
        <cdr:cNvCxnSpPr/>
      </cdr:nvCxnSpPr>
      <cdr:spPr>
        <a:xfrm xmlns:a="http://schemas.openxmlformats.org/drawingml/2006/main" flipV="1">
          <a:off x="1418896" y="2035067"/>
          <a:ext cx="0" cy="10510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0.30423</cdr:x>
      <cdr:y>0.79411</cdr:y>
    </cdr:from>
    <cdr:to>
      <cdr:x>0.99155</cdr:x>
      <cdr:y>0.79451</cdr:y>
    </cdr:to>
    <cdr:cxnSp macro="">
      <cdr:nvCxnSpPr>
        <cdr:cNvPr id="11" name="直線矢印コネクタ 10">
          <a:extLst xmlns:a="http://schemas.openxmlformats.org/drawingml/2006/main">
            <a:ext uri="{FF2B5EF4-FFF2-40B4-BE49-F238E27FC236}">
              <a16:creationId xmlns:a16="http://schemas.microsoft.com/office/drawing/2014/main" id="{E2C8470C-92FA-E544-98CB-60C7238825B7}"/>
            </a:ext>
          </a:extLst>
        </cdr:cNvPr>
        <cdr:cNvCxnSpPr/>
      </cdr:nvCxnSpPr>
      <cdr:spPr>
        <a:xfrm xmlns:a="http://schemas.openxmlformats.org/drawingml/2006/main" flipV="1">
          <a:off x="709448" y="2127277"/>
          <a:ext cx="1602827" cy="106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0.30141</cdr:x>
      <cdr:y>0.00736</cdr:y>
    </cdr:from>
    <cdr:to>
      <cdr:x>0.30347</cdr:x>
      <cdr:y>0.79091</cdr:y>
    </cdr:to>
    <cdr:cxnSp macro="">
      <cdr:nvCxnSpPr>
        <cdr:cNvPr id="14" name="直線矢印コネクタ 13">
          <a:extLst xmlns:a="http://schemas.openxmlformats.org/drawingml/2006/main">
            <a:ext uri="{FF2B5EF4-FFF2-40B4-BE49-F238E27FC236}">
              <a16:creationId xmlns:a16="http://schemas.microsoft.com/office/drawing/2014/main" id="{CEE1CCC1-B51A-334D-B8AC-B83DCAA833DF}"/>
            </a:ext>
          </a:extLst>
        </cdr:cNvPr>
        <cdr:cNvCxnSpPr/>
      </cdr:nvCxnSpPr>
      <cdr:spPr>
        <a:xfrm xmlns:a="http://schemas.openxmlformats.org/drawingml/2006/main" flipH="1" flipV="1">
          <a:off x="702879" y="19707"/>
          <a:ext cx="4818" cy="2099002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0.91474</cdr:x>
      <cdr:y>0.43093</cdr:y>
    </cdr:from>
    <cdr:to>
      <cdr:x>0.91756</cdr:x>
      <cdr:y>0.72519</cdr:y>
    </cdr:to>
    <cdr:cxnSp macro="">
      <cdr:nvCxnSpPr>
        <cdr:cNvPr id="16" name="直線コネクタ 15">
          <a:extLst xmlns:a="http://schemas.openxmlformats.org/drawingml/2006/main">
            <a:ext uri="{FF2B5EF4-FFF2-40B4-BE49-F238E27FC236}">
              <a16:creationId xmlns:a16="http://schemas.microsoft.com/office/drawing/2014/main" id="{5A1D8956-847A-904A-8EE9-67D255C4C58F}"/>
            </a:ext>
          </a:extLst>
        </cdr:cNvPr>
        <cdr:cNvCxnSpPr/>
      </cdr:nvCxnSpPr>
      <cdr:spPr>
        <a:xfrm xmlns:a="http://schemas.openxmlformats.org/drawingml/2006/main">
          <a:off x="2133162" y="1154386"/>
          <a:ext cx="6569" cy="78827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oli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0.1555</cdr:x>
      <cdr:y>0.35847</cdr:y>
    </cdr:from>
    <cdr:to>
      <cdr:x>0.29202</cdr:x>
      <cdr:y>0.4774</cdr:y>
    </cdr:to>
    <cdr:sp macro="" textlink="">
      <cdr:nvSpPr>
        <cdr:cNvPr id="17" name="Text Box 16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6271" y="1213209"/>
          <a:ext cx="462031" cy="4024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ja-JP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2000" b="1" i="1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rPr>
            <a:t>E</a:t>
          </a:r>
          <a:r>
            <a:rPr lang="en-US" altLang="ja-JP" sz="2000" b="1" i="1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rPr>
            <a:t>F</a:t>
          </a:r>
          <a:endParaRPr lang="en-US" altLang="ja-JP" sz="2000" b="1" i="1" dirty="0">
            <a:solidFill>
              <a:srgbClr val="000000"/>
            </a:solidFill>
            <a:latin typeface="Times New Roman" pitchFamily="18" charset="0"/>
            <a:ea typeface="ＭＳ ゴシック" pitchFamily="49" charset="-128"/>
          </a:endParaRPr>
        </a:p>
      </cdr:txBody>
    </cdr:sp>
  </cdr:relSizeAnchor>
  <cdr:relSizeAnchor xmlns:cdr="http://schemas.openxmlformats.org/drawingml/2006/chartDrawing">
    <cdr:from>
      <cdr:x>0.17678</cdr:x>
      <cdr:y>0</cdr:y>
    </cdr:from>
    <cdr:to>
      <cdr:x>0.28024</cdr:x>
      <cdr:y>0.11893</cdr:y>
    </cdr:to>
    <cdr:sp macro="" textlink="">
      <cdr:nvSpPr>
        <cdr:cNvPr id="18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8279" y="-1515810"/>
          <a:ext cx="350148" cy="4024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ja-JP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2000" b="1" i="1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rPr>
            <a:t>E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0.853</cdr:y>
    </cdr:from>
    <cdr:to>
      <cdr:x>0.69805</cdr:x>
      <cdr:y>0.96124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291887" y="3212976"/>
          <a:ext cx="734043" cy="407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DD3B60A9-B971-F349-8123-7DD8AF26E600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0.83014</cdr:y>
    </cdr:from>
    <cdr:to>
      <cdr:x>0.69805</cdr:x>
      <cdr:y>0.93838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4163" y="3108380"/>
          <a:ext cx="746703" cy="40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C29A3BE2-6265-5B4D-BD28-FD5489322892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2.95262E-7</cdr:x>
      <cdr:y>0.00328</cdr:y>
    </cdr:from>
    <cdr:to>
      <cdr:x>0.08339</cdr:x>
      <cdr:y>0.83358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6200000">
          <a:off x="-993942" y="1002907"/>
          <a:ext cx="2270311" cy="28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キャリア速度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[</a:t>
          </a:r>
          <a:r>
            <a:rPr lang="en-US" altLang="ja-JP" sz="2000" b="1" dirty="0">
              <a:effectLst/>
              <a:latin typeface="+mn-lt"/>
              <a:ea typeface="+mn-ea"/>
              <a:cs typeface="+mn-cs"/>
            </a:rPr>
            <a:t>10</a:t>
          </a:r>
          <a:r>
            <a:rPr lang="en-US" altLang="ja-JP" sz="2000" b="1" baseline="30000" dirty="0">
              <a:effectLst/>
              <a:latin typeface="+mn-lt"/>
              <a:ea typeface="+mn-ea"/>
              <a:cs typeface="+mn-cs"/>
            </a:rPr>
            <a:t>7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cm</a:t>
          </a:r>
          <a:r>
            <a:rPr lang="en-US" altLang="ja-JP" sz="1600" b="1" dirty="0">
              <a:effectLst/>
              <a:latin typeface="+mn-lt"/>
              <a:ea typeface="+mn-ea"/>
              <a:cs typeface="+mn-cs"/>
            </a:rPr>
            <a:t>/s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0.35036</cdr:x>
      <cdr:y>0.88729</cdr:y>
    </cdr:from>
    <cdr:to>
      <cdr:x>0.78128</cdr:x>
      <cdr:y>0.97924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6155" y="2394303"/>
          <a:ext cx="1618799" cy="248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電界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[10</a:t>
          </a:r>
          <a:r>
            <a:rPr lang="en-US" altLang="ja-JP" sz="2000" b="1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4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V/cm]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0.47835</cdr:x>
      <cdr:y>0.23805</cdr:y>
    </cdr:from>
    <cdr:to>
      <cdr:x>0.62505</cdr:x>
      <cdr:y>0.35163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2019871" y="763262"/>
          <a:ext cx="619452" cy="364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sz="2400" b="1" i="0" baseline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電子</a:t>
          </a:r>
          <a:endParaRPr lang="ja-JP" altLang="ja-JP" sz="2400" i="0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0.1447</cdr:x>
      <cdr:y>0.812</cdr:y>
    </cdr:from>
    <cdr:to>
      <cdr:x>0.24528</cdr:x>
      <cdr:y>0.90052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490070" y="2220258"/>
          <a:ext cx="340659" cy="24204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0.11259</cdr:x>
      <cdr:y>0.75284</cdr:y>
    </cdr:from>
    <cdr:to>
      <cdr:x>0.2261</cdr:x>
      <cdr:y>0.89302</cdr:y>
    </cdr:to>
    <cdr:sp macro="" textlink="">
      <cdr:nvSpPr>
        <cdr:cNvPr id="6" name="テキスト ボックス 5"/>
        <cdr:cNvSpPr txBox="1"/>
      </cdr:nvSpPr>
      <cdr:spPr>
        <a:xfrm xmlns:a="http://schemas.openxmlformats.org/drawingml/2006/main">
          <a:off x="416648" y="2166471"/>
          <a:ext cx="420057" cy="4034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40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40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0.25831</cdr:x>
      <cdr:y>0</cdr:y>
    </cdr:from>
    <cdr:to>
      <cdr:x>0.40501</cdr:x>
      <cdr:y>0.11358</cdr:y>
    </cdr:to>
    <cdr:sp macro="" textlink="">
      <cdr:nvSpPr>
        <cdr:cNvPr id="10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D54438CE-A345-5AF5-F8B1-CAB5D4F4D7CA}"/>
            </a:ext>
          </a:extLst>
        </cdr:cNvPr>
        <cdr:cNvSpPr txBox="1"/>
      </cdr:nvSpPr>
      <cdr:spPr>
        <a:xfrm xmlns:a="http://schemas.openxmlformats.org/drawingml/2006/main">
          <a:off x="1090717" y="-1576388"/>
          <a:ext cx="619452" cy="364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2400" b="1" i="1" baseline="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</a:t>
          </a:r>
          <a:r>
            <a:rPr lang="en-US" altLang="ja-JP" sz="2400" b="1" i="1" baseline="-2500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sat</a:t>
          </a:r>
          <a:endParaRPr lang="ja-JP" altLang="ja-JP" sz="2400" i="1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l" defTabSz="923925">
              <a:defRPr sz="1000"/>
            </a:lvl1pPr>
          </a:lstStyle>
          <a:p>
            <a:pPr>
              <a:defRPr/>
            </a:pPr>
            <a:r>
              <a:rPr lang="ja-JP" altLang="en-US"/>
              <a:t>電子デバイス</a:t>
            </a:r>
            <a:r>
              <a:rPr lang="en-US" altLang="ja-JP"/>
              <a:t>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r" defTabSz="923925"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l" defTabSz="923925"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81" name="Text Box 9"/>
          <p:cNvSpPr txBox="1">
            <a:spLocks noGrp="1" noChangeArrowheads="1"/>
          </p:cNvSpPr>
          <p:nvPr>
            <p:ph type="sldNum" sz="quarter" idx="3"/>
          </p:nvPr>
        </p:nvSpPr>
        <p:spPr bwMode="auto">
          <a:xfrm>
            <a:off x="5568950" y="9310688"/>
            <a:ext cx="754063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pPr>
              <a:defRPr/>
            </a:pPr>
            <a:fld id="{E6B310C2-D886-44CE-871D-CA39E3EE0E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7564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l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r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l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r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5ED284F-BBEF-4487-B0F3-75D28E17EA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5366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4538"/>
            <a:ext cx="4926013" cy="3694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99000"/>
            <a:ext cx="4941887" cy="4768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994" tIns="46499" rIns="92994" bIns="464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34827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1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2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9898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14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11471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14CFE-31B3-4125-A9E9-97612946F1B5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9975" y="860425"/>
            <a:ext cx="4597400" cy="3448050"/>
          </a:xfrm>
          <a:ln cap="flat"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</p:spPr>
        <p:txBody>
          <a:bodyPr lIns="92020" tIns="46009" rIns="92020" bIns="46009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224791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33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00716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43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71664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75C5D-8592-4E83-908C-50DCE4A925BC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10" rIns="91419" bIns="45710"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ED7653-EDCE-4C8A-B2AD-BB299431499D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600575" cy="3449638"/>
          </a:xfrm>
          <a:ln w="12700" cap="flat">
            <a:solidFill>
              <a:schemeClr val="tx1"/>
            </a:solidFill>
          </a:ln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</p:spPr>
        <p:txBody>
          <a:bodyPr lIns="92036" tIns="46019" rIns="92036" bIns="4601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41103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47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47752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4825-6493-4A43-9ACC-0EAE2FBA79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833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6349-12A0-4083-B950-895159BFA0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620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77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77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3FDA3-0823-4B22-8BCE-282B7D8BAE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094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57C46-0348-4482-A109-870C08482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3626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AA192-DA7E-4463-ADAE-0558193906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001C97-5572-E862-FA4D-4F13031F6546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464565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85003-0130-4359-8BAD-313B41BB49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7083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0913F-3875-4770-A7F8-A79BE1071B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0554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DDA5A-6FBA-434F-8B50-068031CC32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1442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F7814-AA8D-4866-BD66-CE14497A55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0254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EE54A-762E-4A34-A666-9999BF64A3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4ECE5A-F46C-F1BB-B19F-FCE9DAD93D48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279520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11065-4DF3-4CC5-90BE-EACB55994B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905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3FF38-630D-4C31-8728-4196C7695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8042FE-F654-03A9-777D-7C02EE4B1A8D}"/>
              </a:ext>
            </a:extLst>
          </p:cNvPr>
          <p:cNvSpPr txBox="1"/>
          <p:nvPr userDrawn="1"/>
        </p:nvSpPr>
        <p:spPr>
          <a:xfrm>
            <a:off x="5796136" y="1"/>
            <a:ext cx="337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273166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2B1B8-9F38-4C2A-BC05-465A8232A8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3753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EC606-F7F3-4459-B84D-F36F758C7A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1294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77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77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9399C-F71C-4FEE-8425-45ADF0A7C1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6540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174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F72B24-0F06-4893-B70F-4968F733A5FC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2538237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2738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880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564189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1984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82CA53-3C64-827B-D80D-2DAC514DE61B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68439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8439E-E38B-4CA8-AE87-1A0302F81C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99847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880477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22998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558461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08162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286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82CA63-6544-B70B-DC0E-36920DE5C811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452196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80987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953531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49254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504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029B-A23F-458A-9CBE-0A873E1E05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29657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343843-FDDB-984E-D6D7-58136D99695A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7446596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508313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41493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79807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724022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065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8625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18589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20386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2151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393C-B2A4-4B01-9EA1-EF71FB54E1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30378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687980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8969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26786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122164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682557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735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FED29-9102-42A7-8BD4-A25E851E55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98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A7B34-3430-4E75-BD90-E3034E5F8C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691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1BF6-384F-44CC-8FCA-C982242EB5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6817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60E9B-2258-434D-9AFF-A67CA2F504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72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01109E1-2E39-4153-BFB4-F93CD2461C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 eaLnBrk="1" hangingPunct="1">
              <a:defRPr sz="16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2665178-F46C-4063-BE89-9DA3B51A40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>
              <a:defRPr/>
            </a:pPr>
            <a:endParaRPr lang="ja-JP" altLang="en-US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6726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007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2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7165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3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wmf"/><Relationship Id="rId7" Type="http://schemas.openxmlformats.org/officeDocument/2006/relationships/image" Target="../media/image8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4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8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6" Type="http://schemas.openxmlformats.org/officeDocument/2006/relationships/chart" Target="../charts/chart8.xml"/><Relationship Id="rId5" Type="http://schemas.openxmlformats.org/officeDocument/2006/relationships/image" Target="../media/image80.png"/><Relationship Id="rId4" Type="http://schemas.openxmlformats.org/officeDocument/2006/relationships/image" Target="../media/image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5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4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6.wmf"/><Relationship Id="rId2" Type="http://schemas.openxmlformats.org/officeDocument/2006/relationships/slide" Target="slide37.xml"/><Relationship Id="rId1" Type="http://schemas.openxmlformats.org/officeDocument/2006/relationships/slideLayout" Target="../slideLayouts/slideLayout29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450"/>
            <a:ext cx="8915400" cy="94615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36ED6CE6-E980-43CA-9390-9C272B6E5853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252520" cy="990600"/>
          </a:xfrm>
        </p:spPr>
        <p:txBody>
          <a:bodyPr/>
          <a:lstStyle/>
          <a:p>
            <a:pPr eaLnBrk="1"/>
            <a:r>
              <a:rPr lang="ja-JP" altLang="en-US" sz="3200" dirty="0">
                <a:latin typeface="Times New Roman" pitchFamily="18" charset="0"/>
              </a:rPr>
              <a:t>エネルギーバンド：連続したエネルギーレベル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3600"/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967805" y="5843588"/>
            <a:ext cx="304800" cy="3048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2715642" y="5843588"/>
            <a:ext cx="381000" cy="3810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4468242" y="5843588"/>
            <a:ext cx="381000" cy="3810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6257355" y="5843588"/>
            <a:ext cx="381000" cy="3810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449398" y="4083050"/>
            <a:ext cx="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913794" y="5796239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8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Na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 rot="-5400000">
            <a:off x="-1058639" y="4260820"/>
            <a:ext cx="24336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0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電子のエネルギー</a:t>
            </a:r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>
            <a:off x="410592" y="2846388"/>
            <a:ext cx="7056438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6" name="Oval 34"/>
          <p:cNvSpPr>
            <a:spLocks noChangeArrowheads="1"/>
          </p:cNvSpPr>
          <p:nvPr/>
        </p:nvSpPr>
        <p:spPr bwMode="auto">
          <a:xfrm>
            <a:off x="4730180" y="2492375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7" name="Line 35"/>
          <p:cNvSpPr>
            <a:spLocks noChangeShapeType="1"/>
          </p:cNvSpPr>
          <p:nvPr/>
        </p:nvSpPr>
        <p:spPr bwMode="auto">
          <a:xfrm>
            <a:off x="410592" y="1765300"/>
            <a:ext cx="7127875" cy="63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6458967" y="1252538"/>
            <a:ext cx="9794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8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E = 0</a:t>
            </a:r>
          </a:p>
        </p:txBody>
      </p:sp>
      <p:sp>
        <p:nvSpPr>
          <p:cNvPr id="29" name="Line 90"/>
          <p:cNvSpPr>
            <a:spLocks noChangeShapeType="1"/>
          </p:cNvSpPr>
          <p:nvPr/>
        </p:nvSpPr>
        <p:spPr bwMode="auto">
          <a:xfrm>
            <a:off x="410592" y="2413000"/>
            <a:ext cx="7056438" cy="7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0" name="Oval 91"/>
          <p:cNvSpPr>
            <a:spLocks noChangeArrowheads="1"/>
          </p:cNvSpPr>
          <p:nvPr/>
        </p:nvSpPr>
        <p:spPr bwMode="auto">
          <a:xfrm>
            <a:off x="6458967" y="26368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" name="Oval 92"/>
          <p:cNvSpPr>
            <a:spLocks noChangeArrowheads="1"/>
          </p:cNvSpPr>
          <p:nvPr/>
        </p:nvSpPr>
        <p:spPr bwMode="auto">
          <a:xfrm>
            <a:off x="3002980" y="22050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" name="Oval 93"/>
          <p:cNvSpPr>
            <a:spLocks noChangeArrowheads="1"/>
          </p:cNvSpPr>
          <p:nvPr/>
        </p:nvSpPr>
        <p:spPr bwMode="auto">
          <a:xfrm>
            <a:off x="1129730" y="23479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3" name="Text Box 94"/>
          <p:cNvSpPr txBox="1">
            <a:spLocks noChangeArrowheads="1"/>
          </p:cNvSpPr>
          <p:nvPr/>
        </p:nvSpPr>
        <p:spPr bwMode="auto">
          <a:xfrm>
            <a:off x="4441219" y="5869264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8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Na</a:t>
            </a:r>
          </a:p>
        </p:txBody>
      </p:sp>
      <p:sp>
        <p:nvSpPr>
          <p:cNvPr id="34" name="Text Box 95"/>
          <p:cNvSpPr txBox="1">
            <a:spLocks noChangeArrowheads="1"/>
          </p:cNvSpPr>
          <p:nvPr/>
        </p:nvSpPr>
        <p:spPr bwMode="auto">
          <a:xfrm>
            <a:off x="6209694" y="5869264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8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Na</a:t>
            </a:r>
          </a:p>
        </p:txBody>
      </p:sp>
      <p:sp>
        <p:nvSpPr>
          <p:cNvPr id="35" name="Text Box 96"/>
          <p:cNvSpPr txBox="1">
            <a:spLocks noChangeArrowheads="1"/>
          </p:cNvSpPr>
          <p:nvPr/>
        </p:nvSpPr>
        <p:spPr bwMode="auto">
          <a:xfrm>
            <a:off x="2640994" y="5869264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800" b="1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Na</a:t>
            </a:r>
          </a:p>
        </p:txBody>
      </p:sp>
      <p:sp>
        <p:nvSpPr>
          <p:cNvPr id="36" name="Line 109"/>
          <p:cNvSpPr>
            <a:spLocks noChangeShapeType="1"/>
          </p:cNvSpPr>
          <p:nvPr/>
        </p:nvSpPr>
        <p:spPr bwMode="auto">
          <a:xfrm>
            <a:off x="4514280" y="55880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7" name="Line 110"/>
          <p:cNvSpPr>
            <a:spLocks noChangeShapeType="1"/>
          </p:cNvSpPr>
          <p:nvPr/>
        </p:nvSpPr>
        <p:spPr bwMode="auto">
          <a:xfrm>
            <a:off x="4298380" y="407670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8" name="Line 111"/>
          <p:cNvSpPr>
            <a:spLocks noChangeShapeType="1"/>
          </p:cNvSpPr>
          <p:nvPr/>
        </p:nvSpPr>
        <p:spPr bwMode="auto">
          <a:xfrm flipV="1">
            <a:off x="4226942" y="33559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9" name="Oval 112"/>
          <p:cNvSpPr>
            <a:spLocks noChangeArrowheads="1"/>
          </p:cNvSpPr>
          <p:nvPr/>
        </p:nvSpPr>
        <p:spPr bwMode="auto">
          <a:xfrm>
            <a:off x="4299967" y="327818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0" name="Line 113"/>
          <p:cNvSpPr>
            <a:spLocks noChangeShapeType="1"/>
          </p:cNvSpPr>
          <p:nvPr/>
        </p:nvSpPr>
        <p:spPr bwMode="auto">
          <a:xfrm flipV="1">
            <a:off x="4298380" y="4005263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1" name="Line 114"/>
          <p:cNvSpPr>
            <a:spLocks noChangeShapeType="1"/>
          </p:cNvSpPr>
          <p:nvPr/>
        </p:nvSpPr>
        <p:spPr bwMode="auto">
          <a:xfrm>
            <a:off x="4514280" y="5516563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2" name="Line 115"/>
          <p:cNvSpPr>
            <a:spLocks noChangeShapeType="1"/>
          </p:cNvSpPr>
          <p:nvPr/>
        </p:nvSpPr>
        <p:spPr bwMode="auto">
          <a:xfrm>
            <a:off x="4226942" y="3429000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3" name="Line 116"/>
          <p:cNvSpPr>
            <a:spLocks noChangeShapeType="1"/>
          </p:cNvSpPr>
          <p:nvPr/>
        </p:nvSpPr>
        <p:spPr bwMode="auto">
          <a:xfrm>
            <a:off x="4226942" y="35004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4" name="Line 117"/>
          <p:cNvSpPr>
            <a:spLocks noChangeShapeType="1"/>
          </p:cNvSpPr>
          <p:nvPr/>
        </p:nvSpPr>
        <p:spPr bwMode="auto">
          <a:xfrm>
            <a:off x="4226942" y="35718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5" name="Line 118"/>
          <p:cNvSpPr>
            <a:spLocks noChangeShapeType="1"/>
          </p:cNvSpPr>
          <p:nvPr/>
        </p:nvSpPr>
        <p:spPr bwMode="auto">
          <a:xfrm>
            <a:off x="4226942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6" name="Line 119"/>
          <p:cNvSpPr>
            <a:spLocks noChangeShapeType="1"/>
          </p:cNvSpPr>
          <p:nvPr/>
        </p:nvSpPr>
        <p:spPr bwMode="auto">
          <a:xfrm>
            <a:off x="4226942" y="32845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7" name="Oval 120"/>
          <p:cNvSpPr>
            <a:spLocks noChangeArrowheads="1"/>
          </p:cNvSpPr>
          <p:nvPr/>
        </p:nvSpPr>
        <p:spPr bwMode="auto">
          <a:xfrm>
            <a:off x="4730180" y="35734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8" name="Oval 121"/>
          <p:cNvSpPr>
            <a:spLocks noChangeArrowheads="1"/>
          </p:cNvSpPr>
          <p:nvPr/>
        </p:nvSpPr>
        <p:spPr bwMode="auto">
          <a:xfrm>
            <a:off x="4803205" y="3213100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9" name="Oval 122"/>
          <p:cNvSpPr>
            <a:spLocks noChangeArrowheads="1"/>
          </p:cNvSpPr>
          <p:nvPr/>
        </p:nvSpPr>
        <p:spPr bwMode="auto">
          <a:xfrm>
            <a:off x="4947667" y="35020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0" name="Oval 123"/>
          <p:cNvSpPr>
            <a:spLocks noChangeArrowheads="1"/>
          </p:cNvSpPr>
          <p:nvPr/>
        </p:nvSpPr>
        <p:spPr bwMode="auto">
          <a:xfrm>
            <a:off x="4587305" y="32845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" name="Oval 124"/>
          <p:cNvSpPr>
            <a:spLocks noChangeArrowheads="1"/>
          </p:cNvSpPr>
          <p:nvPr/>
        </p:nvSpPr>
        <p:spPr bwMode="auto">
          <a:xfrm>
            <a:off x="4444430" y="34305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" name="Oval 125"/>
          <p:cNvSpPr>
            <a:spLocks noChangeArrowheads="1"/>
          </p:cNvSpPr>
          <p:nvPr/>
        </p:nvSpPr>
        <p:spPr bwMode="auto">
          <a:xfrm>
            <a:off x="4587305" y="55102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" name="Oval 126"/>
          <p:cNvSpPr>
            <a:spLocks noChangeArrowheads="1"/>
          </p:cNvSpPr>
          <p:nvPr/>
        </p:nvSpPr>
        <p:spPr bwMode="auto">
          <a:xfrm>
            <a:off x="4731767" y="54435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4" name="Oval 127"/>
          <p:cNvSpPr>
            <a:spLocks noChangeArrowheads="1"/>
          </p:cNvSpPr>
          <p:nvPr/>
        </p:nvSpPr>
        <p:spPr bwMode="auto">
          <a:xfrm>
            <a:off x="4514280" y="40052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Oval 128"/>
          <p:cNvSpPr>
            <a:spLocks noChangeArrowheads="1"/>
          </p:cNvSpPr>
          <p:nvPr/>
        </p:nvSpPr>
        <p:spPr bwMode="auto">
          <a:xfrm>
            <a:off x="4874642" y="39401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6" name="Line 169"/>
          <p:cNvSpPr>
            <a:spLocks noChangeShapeType="1"/>
          </p:cNvSpPr>
          <p:nvPr/>
        </p:nvSpPr>
        <p:spPr bwMode="auto">
          <a:xfrm>
            <a:off x="6241480" y="55880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7" name="Line 170"/>
          <p:cNvSpPr>
            <a:spLocks noChangeShapeType="1"/>
          </p:cNvSpPr>
          <p:nvPr/>
        </p:nvSpPr>
        <p:spPr bwMode="auto">
          <a:xfrm>
            <a:off x="6025580" y="407670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8" name="Line 171"/>
          <p:cNvSpPr>
            <a:spLocks noChangeShapeType="1"/>
          </p:cNvSpPr>
          <p:nvPr/>
        </p:nvSpPr>
        <p:spPr bwMode="auto">
          <a:xfrm flipV="1">
            <a:off x="5954142" y="33559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9" name="Oval 172"/>
          <p:cNvSpPr>
            <a:spLocks noChangeArrowheads="1"/>
          </p:cNvSpPr>
          <p:nvPr/>
        </p:nvSpPr>
        <p:spPr bwMode="auto">
          <a:xfrm>
            <a:off x="6027167" y="327818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0" name="Line 173"/>
          <p:cNvSpPr>
            <a:spLocks noChangeShapeType="1"/>
          </p:cNvSpPr>
          <p:nvPr/>
        </p:nvSpPr>
        <p:spPr bwMode="auto">
          <a:xfrm flipV="1">
            <a:off x="6025580" y="4005263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1" name="Line 174"/>
          <p:cNvSpPr>
            <a:spLocks noChangeShapeType="1"/>
          </p:cNvSpPr>
          <p:nvPr/>
        </p:nvSpPr>
        <p:spPr bwMode="auto">
          <a:xfrm>
            <a:off x="6241480" y="5516563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2" name="Line 175"/>
          <p:cNvSpPr>
            <a:spLocks noChangeShapeType="1"/>
          </p:cNvSpPr>
          <p:nvPr/>
        </p:nvSpPr>
        <p:spPr bwMode="auto">
          <a:xfrm>
            <a:off x="5954142" y="3429000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3" name="Line 176"/>
          <p:cNvSpPr>
            <a:spLocks noChangeShapeType="1"/>
          </p:cNvSpPr>
          <p:nvPr/>
        </p:nvSpPr>
        <p:spPr bwMode="auto">
          <a:xfrm>
            <a:off x="5954142" y="35004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4" name="Line 177"/>
          <p:cNvSpPr>
            <a:spLocks noChangeShapeType="1"/>
          </p:cNvSpPr>
          <p:nvPr/>
        </p:nvSpPr>
        <p:spPr bwMode="auto">
          <a:xfrm>
            <a:off x="5954142" y="35718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5" name="Line 178"/>
          <p:cNvSpPr>
            <a:spLocks noChangeShapeType="1"/>
          </p:cNvSpPr>
          <p:nvPr/>
        </p:nvSpPr>
        <p:spPr bwMode="auto">
          <a:xfrm>
            <a:off x="5954142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6" name="Line 179"/>
          <p:cNvSpPr>
            <a:spLocks noChangeShapeType="1"/>
          </p:cNvSpPr>
          <p:nvPr/>
        </p:nvSpPr>
        <p:spPr bwMode="auto">
          <a:xfrm>
            <a:off x="5954142" y="32845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67" name="Oval 180"/>
          <p:cNvSpPr>
            <a:spLocks noChangeArrowheads="1"/>
          </p:cNvSpPr>
          <p:nvPr/>
        </p:nvSpPr>
        <p:spPr bwMode="auto">
          <a:xfrm>
            <a:off x="6457380" y="35734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8" name="Oval 181"/>
          <p:cNvSpPr>
            <a:spLocks noChangeArrowheads="1"/>
          </p:cNvSpPr>
          <p:nvPr/>
        </p:nvSpPr>
        <p:spPr bwMode="auto">
          <a:xfrm>
            <a:off x="6530405" y="3213100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9" name="Oval 182"/>
          <p:cNvSpPr>
            <a:spLocks noChangeArrowheads="1"/>
          </p:cNvSpPr>
          <p:nvPr/>
        </p:nvSpPr>
        <p:spPr bwMode="auto">
          <a:xfrm>
            <a:off x="6674867" y="35020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0" name="Oval 183"/>
          <p:cNvSpPr>
            <a:spLocks noChangeArrowheads="1"/>
          </p:cNvSpPr>
          <p:nvPr/>
        </p:nvSpPr>
        <p:spPr bwMode="auto">
          <a:xfrm>
            <a:off x="6314505" y="32845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" name="Oval 184"/>
          <p:cNvSpPr>
            <a:spLocks noChangeArrowheads="1"/>
          </p:cNvSpPr>
          <p:nvPr/>
        </p:nvSpPr>
        <p:spPr bwMode="auto">
          <a:xfrm>
            <a:off x="6171630" y="34305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" name="Oval 185"/>
          <p:cNvSpPr>
            <a:spLocks noChangeArrowheads="1"/>
          </p:cNvSpPr>
          <p:nvPr/>
        </p:nvSpPr>
        <p:spPr bwMode="auto">
          <a:xfrm>
            <a:off x="6314505" y="55102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3" name="Oval 186"/>
          <p:cNvSpPr>
            <a:spLocks noChangeArrowheads="1"/>
          </p:cNvSpPr>
          <p:nvPr/>
        </p:nvSpPr>
        <p:spPr bwMode="auto">
          <a:xfrm>
            <a:off x="6458967" y="54435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4" name="Oval 187"/>
          <p:cNvSpPr>
            <a:spLocks noChangeArrowheads="1"/>
          </p:cNvSpPr>
          <p:nvPr/>
        </p:nvSpPr>
        <p:spPr bwMode="auto">
          <a:xfrm>
            <a:off x="6241480" y="40052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5" name="Oval 188"/>
          <p:cNvSpPr>
            <a:spLocks noChangeArrowheads="1"/>
          </p:cNvSpPr>
          <p:nvPr/>
        </p:nvSpPr>
        <p:spPr bwMode="auto">
          <a:xfrm>
            <a:off x="6601842" y="39401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6" name="Line 189"/>
          <p:cNvSpPr>
            <a:spLocks noChangeShapeType="1"/>
          </p:cNvSpPr>
          <p:nvPr/>
        </p:nvSpPr>
        <p:spPr bwMode="auto">
          <a:xfrm>
            <a:off x="985267" y="5595938"/>
            <a:ext cx="360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7" name="Line 190"/>
          <p:cNvSpPr>
            <a:spLocks noChangeShapeType="1"/>
          </p:cNvSpPr>
          <p:nvPr/>
        </p:nvSpPr>
        <p:spPr bwMode="auto">
          <a:xfrm>
            <a:off x="769367" y="4084638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8" name="Line 191"/>
          <p:cNvSpPr>
            <a:spLocks noChangeShapeType="1"/>
          </p:cNvSpPr>
          <p:nvPr/>
        </p:nvSpPr>
        <p:spPr bwMode="auto">
          <a:xfrm flipV="1">
            <a:off x="697930" y="3363913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9" name="Oval 192"/>
          <p:cNvSpPr>
            <a:spLocks noChangeArrowheads="1"/>
          </p:cNvSpPr>
          <p:nvPr/>
        </p:nvSpPr>
        <p:spPr bwMode="auto">
          <a:xfrm>
            <a:off x="770955" y="3286125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0" name="Line 193"/>
          <p:cNvSpPr>
            <a:spLocks noChangeShapeType="1"/>
          </p:cNvSpPr>
          <p:nvPr/>
        </p:nvSpPr>
        <p:spPr bwMode="auto">
          <a:xfrm flipV="1">
            <a:off x="769367" y="4013200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1" name="Line 194"/>
          <p:cNvSpPr>
            <a:spLocks noChangeShapeType="1"/>
          </p:cNvSpPr>
          <p:nvPr/>
        </p:nvSpPr>
        <p:spPr bwMode="auto">
          <a:xfrm>
            <a:off x="985267" y="5524500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2" name="Line 195"/>
          <p:cNvSpPr>
            <a:spLocks noChangeShapeType="1"/>
          </p:cNvSpPr>
          <p:nvPr/>
        </p:nvSpPr>
        <p:spPr bwMode="auto">
          <a:xfrm>
            <a:off x="697930" y="3436938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3" name="Line 196"/>
          <p:cNvSpPr>
            <a:spLocks noChangeShapeType="1"/>
          </p:cNvSpPr>
          <p:nvPr/>
        </p:nvSpPr>
        <p:spPr bwMode="auto">
          <a:xfrm>
            <a:off x="697930" y="3508375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4" name="Line 197"/>
          <p:cNvSpPr>
            <a:spLocks noChangeShapeType="1"/>
          </p:cNvSpPr>
          <p:nvPr/>
        </p:nvSpPr>
        <p:spPr bwMode="auto">
          <a:xfrm>
            <a:off x="697930" y="3579813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5" name="Line 198"/>
          <p:cNvSpPr>
            <a:spLocks noChangeShapeType="1"/>
          </p:cNvSpPr>
          <p:nvPr/>
        </p:nvSpPr>
        <p:spPr bwMode="auto">
          <a:xfrm>
            <a:off x="697930" y="3652838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6" name="Line 199"/>
          <p:cNvSpPr>
            <a:spLocks noChangeShapeType="1"/>
          </p:cNvSpPr>
          <p:nvPr/>
        </p:nvSpPr>
        <p:spPr bwMode="auto">
          <a:xfrm>
            <a:off x="697930" y="3292475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87" name="Oval 200"/>
          <p:cNvSpPr>
            <a:spLocks noChangeArrowheads="1"/>
          </p:cNvSpPr>
          <p:nvPr/>
        </p:nvSpPr>
        <p:spPr bwMode="auto">
          <a:xfrm>
            <a:off x="1201167" y="3581400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8" name="Oval 201"/>
          <p:cNvSpPr>
            <a:spLocks noChangeArrowheads="1"/>
          </p:cNvSpPr>
          <p:nvPr/>
        </p:nvSpPr>
        <p:spPr bwMode="auto">
          <a:xfrm>
            <a:off x="1274192" y="32210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9" name="Oval 202"/>
          <p:cNvSpPr>
            <a:spLocks noChangeArrowheads="1"/>
          </p:cNvSpPr>
          <p:nvPr/>
        </p:nvSpPr>
        <p:spPr bwMode="auto">
          <a:xfrm>
            <a:off x="1418655" y="35099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0" name="Oval 203"/>
          <p:cNvSpPr>
            <a:spLocks noChangeArrowheads="1"/>
          </p:cNvSpPr>
          <p:nvPr/>
        </p:nvSpPr>
        <p:spPr bwMode="auto">
          <a:xfrm>
            <a:off x="1058292" y="32924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1" name="Oval 204"/>
          <p:cNvSpPr>
            <a:spLocks noChangeArrowheads="1"/>
          </p:cNvSpPr>
          <p:nvPr/>
        </p:nvSpPr>
        <p:spPr bwMode="auto">
          <a:xfrm>
            <a:off x="915417" y="34385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" name="Oval 205"/>
          <p:cNvSpPr>
            <a:spLocks noChangeArrowheads="1"/>
          </p:cNvSpPr>
          <p:nvPr/>
        </p:nvSpPr>
        <p:spPr bwMode="auto">
          <a:xfrm>
            <a:off x="1058292" y="5518150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3" name="Oval 206"/>
          <p:cNvSpPr>
            <a:spLocks noChangeArrowheads="1"/>
          </p:cNvSpPr>
          <p:nvPr/>
        </p:nvSpPr>
        <p:spPr bwMode="auto">
          <a:xfrm>
            <a:off x="1202755" y="5451475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4" name="Oval 207"/>
          <p:cNvSpPr>
            <a:spLocks noChangeArrowheads="1"/>
          </p:cNvSpPr>
          <p:nvPr/>
        </p:nvSpPr>
        <p:spPr bwMode="auto">
          <a:xfrm>
            <a:off x="985267" y="4013200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5" name="Oval 208"/>
          <p:cNvSpPr>
            <a:spLocks noChangeArrowheads="1"/>
          </p:cNvSpPr>
          <p:nvPr/>
        </p:nvSpPr>
        <p:spPr bwMode="auto">
          <a:xfrm>
            <a:off x="1345630" y="39481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6" name="Line 209"/>
          <p:cNvSpPr>
            <a:spLocks noChangeShapeType="1"/>
          </p:cNvSpPr>
          <p:nvPr/>
        </p:nvSpPr>
        <p:spPr bwMode="auto">
          <a:xfrm>
            <a:off x="2714055" y="55880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7" name="Line 210"/>
          <p:cNvSpPr>
            <a:spLocks noChangeShapeType="1"/>
          </p:cNvSpPr>
          <p:nvPr/>
        </p:nvSpPr>
        <p:spPr bwMode="auto">
          <a:xfrm>
            <a:off x="2498155" y="407670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8" name="Line 211"/>
          <p:cNvSpPr>
            <a:spLocks noChangeShapeType="1"/>
          </p:cNvSpPr>
          <p:nvPr/>
        </p:nvSpPr>
        <p:spPr bwMode="auto">
          <a:xfrm flipV="1">
            <a:off x="2426717" y="33559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99" name="Oval 212"/>
          <p:cNvSpPr>
            <a:spLocks noChangeArrowheads="1"/>
          </p:cNvSpPr>
          <p:nvPr/>
        </p:nvSpPr>
        <p:spPr bwMode="auto">
          <a:xfrm>
            <a:off x="2499742" y="327818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0" name="Line 213"/>
          <p:cNvSpPr>
            <a:spLocks noChangeShapeType="1"/>
          </p:cNvSpPr>
          <p:nvPr/>
        </p:nvSpPr>
        <p:spPr bwMode="auto">
          <a:xfrm flipV="1">
            <a:off x="2498155" y="4005263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1" name="Line 214"/>
          <p:cNvSpPr>
            <a:spLocks noChangeShapeType="1"/>
          </p:cNvSpPr>
          <p:nvPr/>
        </p:nvSpPr>
        <p:spPr bwMode="auto">
          <a:xfrm>
            <a:off x="2714055" y="5516563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2" name="Line 215"/>
          <p:cNvSpPr>
            <a:spLocks noChangeShapeType="1"/>
          </p:cNvSpPr>
          <p:nvPr/>
        </p:nvSpPr>
        <p:spPr bwMode="auto">
          <a:xfrm>
            <a:off x="2426717" y="3429000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3" name="Line 216"/>
          <p:cNvSpPr>
            <a:spLocks noChangeShapeType="1"/>
          </p:cNvSpPr>
          <p:nvPr/>
        </p:nvSpPr>
        <p:spPr bwMode="auto">
          <a:xfrm>
            <a:off x="2426717" y="35004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4" name="Line 217"/>
          <p:cNvSpPr>
            <a:spLocks noChangeShapeType="1"/>
          </p:cNvSpPr>
          <p:nvPr/>
        </p:nvSpPr>
        <p:spPr bwMode="auto">
          <a:xfrm>
            <a:off x="2426717" y="35718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5" name="Line 218"/>
          <p:cNvSpPr>
            <a:spLocks noChangeShapeType="1"/>
          </p:cNvSpPr>
          <p:nvPr/>
        </p:nvSpPr>
        <p:spPr bwMode="auto">
          <a:xfrm>
            <a:off x="2426717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6" name="Line 219"/>
          <p:cNvSpPr>
            <a:spLocks noChangeShapeType="1"/>
          </p:cNvSpPr>
          <p:nvPr/>
        </p:nvSpPr>
        <p:spPr bwMode="auto">
          <a:xfrm>
            <a:off x="2426717" y="32845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07" name="Oval 220"/>
          <p:cNvSpPr>
            <a:spLocks noChangeArrowheads="1"/>
          </p:cNvSpPr>
          <p:nvPr/>
        </p:nvSpPr>
        <p:spPr bwMode="auto">
          <a:xfrm>
            <a:off x="2929955" y="35734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8" name="Oval 221"/>
          <p:cNvSpPr>
            <a:spLocks noChangeArrowheads="1"/>
          </p:cNvSpPr>
          <p:nvPr/>
        </p:nvSpPr>
        <p:spPr bwMode="auto">
          <a:xfrm>
            <a:off x="3002980" y="3213100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9" name="Oval 222"/>
          <p:cNvSpPr>
            <a:spLocks noChangeArrowheads="1"/>
          </p:cNvSpPr>
          <p:nvPr/>
        </p:nvSpPr>
        <p:spPr bwMode="auto">
          <a:xfrm>
            <a:off x="3147442" y="35020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0" name="Oval 223"/>
          <p:cNvSpPr>
            <a:spLocks noChangeArrowheads="1"/>
          </p:cNvSpPr>
          <p:nvPr/>
        </p:nvSpPr>
        <p:spPr bwMode="auto">
          <a:xfrm>
            <a:off x="2787080" y="32845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1" name="Oval 224"/>
          <p:cNvSpPr>
            <a:spLocks noChangeArrowheads="1"/>
          </p:cNvSpPr>
          <p:nvPr/>
        </p:nvSpPr>
        <p:spPr bwMode="auto">
          <a:xfrm>
            <a:off x="2644205" y="34305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2" name="Oval 225"/>
          <p:cNvSpPr>
            <a:spLocks noChangeArrowheads="1"/>
          </p:cNvSpPr>
          <p:nvPr/>
        </p:nvSpPr>
        <p:spPr bwMode="auto">
          <a:xfrm>
            <a:off x="2787080" y="55102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3" name="Oval 226"/>
          <p:cNvSpPr>
            <a:spLocks noChangeArrowheads="1"/>
          </p:cNvSpPr>
          <p:nvPr/>
        </p:nvSpPr>
        <p:spPr bwMode="auto">
          <a:xfrm>
            <a:off x="2931542" y="54435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4" name="Oval 227"/>
          <p:cNvSpPr>
            <a:spLocks noChangeArrowheads="1"/>
          </p:cNvSpPr>
          <p:nvPr/>
        </p:nvSpPr>
        <p:spPr bwMode="auto">
          <a:xfrm>
            <a:off x="2714055" y="40052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5" name="Oval 228"/>
          <p:cNvSpPr>
            <a:spLocks noChangeArrowheads="1"/>
          </p:cNvSpPr>
          <p:nvPr/>
        </p:nvSpPr>
        <p:spPr bwMode="auto">
          <a:xfrm>
            <a:off x="3074417" y="39401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6" name="Line 229"/>
          <p:cNvSpPr>
            <a:spLocks noChangeShapeType="1"/>
          </p:cNvSpPr>
          <p:nvPr/>
        </p:nvSpPr>
        <p:spPr bwMode="auto">
          <a:xfrm>
            <a:off x="410592" y="2708275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7" name="Line 230"/>
          <p:cNvSpPr>
            <a:spLocks noChangeShapeType="1"/>
          </p:cNvSpPr>
          <p:nvPr/>
        </p:nvSpPr>
        <p:spPr bwMode="auto">
          <a:xfrm>
            <a:off x="410592" y="2563813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8" name="Line 232"/>
          <p:cNvSpPr>
            <a:spLocks noChangeShapeType="1"/>
          </p:cNvSpPr>
          <p:nvPr/>
        </p:nvSpPr>
        <p:spPr bwMode="auto">
          <a:xfrm>
            <a:off x="410592" y="2276475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9" name="Line 233"/>
          <p:cNvSpPr>
            <a:spLocks noChangeShapeType="1"/>
          </p:cNvSpPr>
          <p:nvPr/>
        </p:nvSpPr>
        <p:spPr bwMode="auto">
          <a:xfrm>
            <a:off x="410592" y="2132013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0" name="Line 235"/>
          <p:cNvSpPr>
            <a:spLocks noChangeShapeType="1"/>
          </p:cNvSpPr>
          <p:nvPr/>
        </p:nvSpPr>
        <p:spPr bwMode="auto">
          <a:xfrm>
            <a:off x="410592" y="1987550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1" name="Freeform 236"/>
          <p:cNvSpPr>
            <a:spLocks/>
          </p:cNvSpPr>
          <p:nvPr/>
        </p:nvSpPr>
        <p:spPr bwMode="auto">
          <a:xfrm flipH="1">
            <a:off x="6674867" y="3140075"/>
            <a:ext cx="647700" cy="2736850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" name="Freeform 237"/>
          <p:cNvSpPr>
            <a:spLocks/>
          </p:cNvSpPr>
          <p:nvPr/>
        </p:nvSpPr>
        <p:spPr bwMode="auto">
          <a:xfrm>
            <a:off x="337567" y="3140075"/>
            <a:ext cx="649288" cy="2736850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" name="Freeform 238"/>
          <p:cNvSpPr>
            <a:spLocks/>
          </p:cNvSpPr>
          <p:nvPr/>
        </p:nvSpPr>
        <p:spPr bwMode="auto">
          <a:xfrm>
            <a:off x="1345630" y="2971800"/>
            <a:ext cx="1368425" cy="2832100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4" name="Freeform 239"/>
          <p:cNvSpPr>
            <a:spLocks/>
          </p:cNvSpPr>
          <p:nvPr/>
        </p:nvSpPr>
        <p:spPr bwMode="auto">
          <a:xfrm>
            <a:off x="3145855" y="2995613"/>
            <a:ext cx="1368425" cy="2832100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5" name="Freeform 240"/>
          <p:cNvSpPr>
            <a:spLocks/>
          </p:cNvSpPr>
          <p:nvPr/>
        </p:nvSpPr>
        <p:spPr bwMode="auto">
          <a:xfrm>
            <a:off x="4873055" y="3044825"/>
            <a:ext cx="1368425" cy="2832100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602285" y="1095127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結晶</a:t>
            </a:r>
            <a:endParaRPr kumimoji="1" lang="en-US" altLang="ja-JP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7" name="Group 45"/>
          <p:cNvGrpSpPr>
            <a:grpSpLocks/>
          </p:cNvGrpSpPr>
          <p:nvPr/>
        </p:nvGrpSpPr>
        <p:grpSpPr bwMode="auto">
          <a:xfrm>
            <a:off x="6890667" y="3437731"/>
            <a:ext cx="1810853" cy="1011238"/>
            <a:chOff x="3155" y="2420"/>
            <a:chExt cx="748" cy="637"/>
          </a:xfrm>
        </p:grpSpPr>
        <p:sp>
          <p:nvSpPr>
            <p:cNvPr id="128" name="Rectangle 46"/>
            <p:cNvSpPr>
              <a:spLocks noChangeArrowheads="1"/>
            </p:cNvSpPr>
            <p:nvPr/>
          </p:nvSpPr>
          <p:spPr bwMode="auto">
            <a:xfrm>
              <a:off x="3155" y="2592"/>
              <a:ext cx="748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2400" b="1" dirty="0">
                  <a:solidFill>
                    <a:srgbClr val="000000"/>
                  </a:solidFill>
                  <a:latin typeface="ＭＳ ゴシック" pitchFamily="49" charset="-128"/>
                  <a:ea typeface="ＭＳ ゴシック" pitchFamily="49" charset="-128"/>
                </a:rPr>
                <a:t>エネルギー</a:t>
              </a:r>
              <a:endParaRPr lang="en-US" altLang="ja-JP" sz="24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00000"/>
                  </a:solidFill>
                  <a:latin typeface="ＭＳ ゴシック" pitchFamily="49" charset="-128"/>
                  <a:ea typeface="ＭＳ ゴシック" pitchFamily="49" charset="-128"/>
                </a:rPr>
                <a:t>バンド</a:t>
              </a:r>
              <a:endParaRPr lang="ja-JP" altLang="en-US" sz="32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29" name="Line 47"/>
            <p:cNvSpPr>
              <a:spLocks noChangeShapeType="1"/>
            </p:cNvSpPr>
            <p:nvPr/>
          </p:nvSpPr>
          <p:spPr bwMode="auto">
            <a:xfrm flipH="1" flipV="1">
              <a:off x="3179" y="2420"/>
              <a:ext cx="240" cy="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 sz="1400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7452320" y="1916832"/>
            <a:ext cx="1728192" cy="1054968"/>
            <a:chOff x="7452320" y="1916832"/>
            <a:chExt cx="1728192" cy="1054968"/>
          </a:xfrm>
        </p:grpSpPr>
        <p:sp>
          <p:nvSpPr>
            <p:cNvPr id="131" name="Rectangle 37"/>
            <p:cNvSpPr>
              <a:spLocks noChangeArrowheads="1"/>
            </p:cNvSpPr>
            <p:nvPr/>
          </p:nvSpPr>
          <p:spPr bwMode="auto">
            <a:xfrm>
              <a:off x="7646987" y="2215356"/>
              <a:ext cx="1533525" cy="41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2700" b="1" dirty="0">
                  <a:solidFill>
                    <a:srgbClr val="000000"/>
                  </a:solidFill>
                  <a:latin typeface="ＭＳ ゴシック" pitchFamily="49" charset="-128"/>
                  <a:ea typeface="ＭＳ ゴシック" pitchFamily="49" charset="-128"/>
                </a:rPr>
                <a:t>価電子帯</a:t>
              </a:r>
              <a:endParaRPr lang="ja-JP" altLang="en-US" sz="36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32" name="Freeform 38"/>
            <p:cNvSpPr>
              <a:spLocks/>
            </p:cNvSpPr>
            <p:nvPr/>
          </p:nvSpPr>
          <p:spPr bwMode="auto">
            <a:xfrm>
              <a:off x="7452320" y="1916832"/>
              <a:ext cx="223827" cy="1054968"/>
            </a:xfrm>
            <a:custGeom>
              <a:avLst/>
              <a:gdLst>
                <a:gd name="T0" fmla="*/ 0 w 91"/>
                <a:gd name="T1" fmla="*/ 0 h 547"/>
                <a:gd name="T2" fmla="*/ 9 w 91"/>
                <a:gd name="T3" fmla="*/ 0 h 547"/>
                <a:gd name="T4" fmla="*/ 44 w 91"/>
                <a:gd name="T5" fmla="*/ 0 h 547"/>
                <a:gd name="T6" fmla="*/ 89 w 91"/>
                <a:gd name="T7" fmla="*/ 0 h 547"/>
                <a:gd name="T8" fmla="*/ 111 w 91"/>
                <a:gd name="T9" fmla="*/ 0 h 547"/>
                <a:gd name="T10" fmla="*/ 123 w 91"/>
                <a:gd name="T11" fmla="*/ 0 h 547"/>
                <a:gd name="T12" fmla="*/ 123 w 91"/>
                <a:gd name="T13" fmla="*/ 0 h 547"/>
                <a:gd name="T14" fmla="*/ 123 w 91"/>
                <a:gd name="T15" fmla="*/ 0 h 547"/>
                <a:gd name="T16" fmla="*/ 130 w 91"/>
                <a:gd name="T17" fmla="*/ 0 h 547"/>
                <a:gd name="T18" fmla="*/ 136 w 91"/>
                <a:gd name="T19" fmla="*/ 0 h 547"/>
                <a:gd name="T20" fmla="*/ 159 w 91"/>
                <a:gd name="T21" fmla="*/ 0 h 547"/>
                <a:gd name="T22" fmla="*/ 206 w 91"/>
                <a:gd name="T23" fmla="*/ 0 h 547"/>
                <a:gd name="T24" fmla="*/ 222 w 91"/>
                <a:gd name="T25" fmla="*/ 0 h 547"/>
                <a:gd name="T26" fmla="*/ 254 w 91"/>
                <a:gd name="T27" fmla="*/ 0 h 547"/>
                <a:gd name="T28" fmla="*/ 222 w 91"/>
                <a:gd name="T29" fmla="*/ 0 h 547"/>
                <a:gd name="T30" fmla="*/ 206 w 91"/>
                <a:gd name="T31" fmla="*/ 0 h 547"/>
                <a:gd name="T32" fmla="*/ 159 w 91"/>
                <a:gd name="T33" fmla="*/ 0 h 547"/>
                <a:gd name="T34" fmla="*/ 136 w 91"/>
                <a:gd name="T35" fmla="*/ 0 h 547"/>
                <a:gd name="T36" fmla="*/ 130 w 91"/>
                <a:gd name="T37" fmla="*/ 0 h 547"/>
                <a:gd name="T38" fmla="*/ 123 w 91"/>
                <a:gd name="T39" fmla="*/ 0 h 547"/>
                <a:gd name="T40" fmla="*/ 123 w 91"/>
                <a:gd name="T41" fmla="*/ 0 h 547"/>
                <a:gd name="T42" fmla="*/ 123 w 91"/>
                <a:gd name="T43" fmla="*/ 0 h 547"/>
                <a:gd name="T44" fmla="*/ 111 w 91"/>
                <a:gd name="T45" fmla="*/ 0 h 547"/>
                <a:gd name="T46" fmla="*/ 89 w 91"/>
                <a:gd name="T47" fmla="*/ 0 h 547"/>
                <a:gd name="T48" fmla="*/ 44 w 91"/>
                <a:gd name="T49" fmla="*/ 0 h 547"/>
                <a:gd name="T50" fmla="*/ 9 w 91"/>
                <a:gd name="T51" fmla="*/ 0 h 547"/>
                <a:gd name="T52" fmla="*/ 0 w 91"/>
                <a:gd name="T53" fmla="*/ 0 h 5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1"/>
                <a:gd name="T82" fmla="*/ 0 h 547"/>
                <a:gd name="T83" fmla="*/ 91 w 91"/>
                <a:gd name="T84" fmla="*/ 547 h 5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1" h="547">
                  <a:moveTo>
                    <a:pt x="0" y="0"/>
                  </a:moveTo>
                  <a:lnTo>
                    <a:pt x="9" y="2"/>
                  </a:lnTo>
                  <a:lnTo>
                    <a:pt x="17" y="4"/>
                  </a:lnTo>
                  <a:lnTo>
                    <a:pt x="32" y="13"/>
                  </a:lnTo>
                  <a:lnTo>
                    <a:pt x="41" y="28"/>
                  </a:lnTo>
                  <a:lnTo>
                    <a:pt x="45" y="36"/>
                  </a:lnTo>
                  <a:lnTo>
                    <a:pt x="45" y="45"/>
                  </a:lnTo>
                  <a:lnTo>
                    <a:pt x="45" y="228"/>
                  </a:lnTo>
                  <a:lnTo>
                    <a:pt x="47" y="237"/>
                  </a:lnTo>
                  <a:lnTo>
                    <a:pt x="49" y="245"/>
                  </a:lnTo>
                  <a:lnTo>
                    <a:pt x="58" y="260"/>
                  </a:lnTo>
                  <a:lnTo>
                    <a:pt x="74" y="270"/>
                  </a:lnTo>
                  <a:lnTo>
                    <a:pt x="81" y="273"/>
                  </a:lnTo>
                  <a:lnTo>
                    <a:pt x="91" y="273"/>
                  </a:lnTo>
                  <a:lnTo>
                    <a:pt x="81" y="275"/>
                  </a:lnTo>
                  <a:lnTo>
                    <a:pt x="74" y="277"/>
                  </a:lnTo>
                  <a:lnTo>
                    <a:pt x="58" y="287"/>
                  </a:lnTo>
                  <a:lnTo>
                    <a:pt x="49" y="302"/>
                  </a:lnTo>
                  <a:lnTo>
                    <a:pt x="47" y="309"/>
                  </a:lnTo>
                  <a:lnTo>
                    <a:pt x="45" y="319"/>
                  </a:lnTo>
                  <a:lnTo>
                    <a:pt x="45" y="501"/>
                  </a:lnTo>
                  <a:lnTo>
                    <a:pt x="45" y="511"/>
                  </a:lnTo>
                  <a:lnTo>
                    <a:pt x="41" y="518"/>
                  </a:lnTo>
                  <a:lnTo>
                    <a:pt x="32" y="534"/>
                  </a:lnTo>
                  <a:lnTo>
                    <a:pt x="17" y="543"/>
                  </a:lnTo>
                  <a:lnTo>
                    <a:pt x="9" y="547"/>
                  </a:lnTo>
                  <a:lnTo>
                    <a:pt x="0" y="5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3" name="テキスト ボックス 29"/>
          <p:cNvSpPr txBox="1"/>
          <p:nvPr/>
        </p:nvSpPr>
        <p:spPr>
          <a:xfrm>
            <a:off x="3536633" y="635635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2.9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36ED6CE6-E980-43CA-9390-9C272B6E5853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222"/>
            <a:ext cx="9252520" cy="856377"/>
          </a:xfrm>
        </p:spPr>
        <p:txBody>
          <a:bodyPr/>
          <a:lstStyle/>
          <a:p>
            <a:pPr eaLnBrk="1"/>
            <a:r>
              <a:rPr lang="ja-JP" altLang="en-US" sz="3600" dirty="0">
                <a:latin typeface="Times New Roman" pitchFamily="18" charset="0"/>
              </a:rPr>
              <a:t>エネルギーバンド：孤立原子と結晶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3600"/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228184" y="1345935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結晶</a:t>
            </a:r>
            <a:endParaRPr kumimoji="1" lang="en-US" altLang="ja-JP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239" y="1945944"/>
            <a:ext cx="4458322" cy="244175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93" y="2052542"/>
            <a:ext cx="3845251" cy="2344450"/>
          </a:xfrm>
          <a:prstGeom prst="rect">
            <a:avLst/>
          </a:prstGeom>
        </p:spPr>
      </p:pic>
      <p:sp>
        <p:nvSpPr>
          <p:cNvPr id="248" name="テキスト ボックス 247"/>
          <p:cNvSpPr txBox="1"/>
          <p:nvPr/>
        </p:nvSpPr>
        <p:spPr>
          <a:xfrm>
            <a:off x="1032513" y="1345935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孤立原子</a:t>
            </a:r>
            <a:endParaRPr kumimoji="1" lang="en-US" altLang="ja-JP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" name="Text Box 10"/>
          <p:cNvSpPr txBox="1">
            <a:spLocks noChangeArrowheads="1"/>
          </p:cNvSpPr>
          <p:nvPr/>
        </p:nvSpPr>
        <p:spPr bwMode="auto">
          <a:xfrm>
            <a:off x="4606239" y="4789284"/>
            <a:ext cx="4137737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結晶では，価電子はポテンシャル井戸に束縛されていない．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価電子は自由に動ける．</a:t>
            </a:r>
            <a:endParaRPr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0" name="Text Box 10"/>
          <p:cNvSpPr txBox="1">
            <a:spLocks noChangeArrowheads="1"/>
          </p:cNvSpPr>
          <p:nvPr/>
        </p:nvSpPr>
        <p:spPr bwMode="auto">
          <a:xfrm>
            <a:off x="107504" y="4814878"/>
            <a:ext cx="3701235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価電子は，ポテンシャル井戸に束縛されている．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価電子は動けない．</a:t>
            </a:r>
            <a:endParaRPr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53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/>
      <p:bldP spid="249" grpId="0"/>
      <p:bldP spid="2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36ED6CE6-E980-43CA-9390-9C272B6E5853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4594"/>
            <a:ext cx="9252520" cy="756006"/>
          </a:xfrm>
        </p:spPr>
        <p:txBody>
          <a:bodyPr/>
          <a:lstStyle/>
          <a:p>
            <a:pPr eaLnBrk="1"/>
            <a:r>
              <a:rPr lang="ja-JP" altLang="en-US" sz="3600" b="0" dirty="0">
                <a:latin typeface="Times New Roman" pitchFamily="18" charset="0"/>
              </a:rPr>
              <a:t>エネルギーバンド</a:t>
            </a:r>
            <a:r>
              <a:rPr lang="ja-JP" altLang="en-US" sz="3200" dirty="0">
                <a:latin typeface="Times New Roman" pitchFamily="18" charset="0"/>
              </a:rPr>
              <a:t>：表記法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360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92389"/>
            <a:ext cx="6047946" cy="3312368"/>
          </a:xfrm>
          <a:prstGeom prst="rect">
            <a:avLst/>
          </a:prstGeom>
        </p:spPr>
      </p:pic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9667403" y="1992982"/>
            <a:ext cx="11890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0" name="Rectangle 44"/>
          <p:cNvSpPr>
            <a:spLocks noChangeArrowheads="1"/>
          </p:cNvSpPr>
          <p:nvPr/>
        </p:nvSpPr>
        <p:spPr bwMode="auto">
          <a:xfrm>
            <a:off x="7046982" y="1851391"/>
            <a:ext cx="805632" cy="559211"/>
          </a:xfrm>
          <a:prstGeom prst="rect">
            <a:avLst/>
          </a:prstGeom>
          <a:solidFill>
            <a:srgbClr val="99FF3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7046982" y="2636912"/>
            <a:ext cx="830216" cy="292030"/>
          </a:xfrm>
          <a:prstGeom prst="rect">
            <a:avLst/>
          </a:prstGeom>
          <a:solidFill>
            <a:srgbClr val="00B05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346"/>
          <p:cNvSpPr>
            <a:spLocks noChangeArrowheads="1"/>
          </p:cNvSpPr>
          <p:nvPr/>
        </p:nvSpPr>
        <p:spPr bwMode="auto">
          <a:xfrm>
            <a:off x="7051698" y="3199842"/>
            <a:ext cx="825500" cy="157150"/>
          </a:xfrm>
          <a:prstGeom prst="rect">
            <a:avLst/>
          </a:prstGeom>
          <a:solidFill>
            <a:srgbClr val="00B05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8" name="Rectangle 346"/>
          <p:cNvSpPr>
            <a:spLocks noChangeArrowheads="1"/>
          </p:cNvSpPr>
          <p:nvPr/>
        </p:nvSpPr>
        <p:spPr bwMode="auto">
          <a:xfrm>
            <a:off x="7046982" y="4086737"/>
            <a:ext cx="825500" cy="157150"/>
          </a:xfrm>
          <a:prstGeom prst="rect">
            <a:avLst/>
          </a:prstGeom>
          <a:solidFill>
            <a:srgbClr val="00B05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5" name="テキスト ボックス 29"/>
          <p:cNvSpPr txBox="1"/>
          <p:nvPr/>
        </p:nvSpPr>
        <p:spPr>
          <a:xfrm>
            <a:off x="4572000" y="530120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2.9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72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75C10696-D570-42A5-846D-56DF12E8666F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ja-JP" sz="16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8480"/>
            <a:ext cx="8915400" cy="842119"/>
          </a:xfrm>
        </p:spPr>
        <p:txBody>
          <a:bodyPr/>
          <a:lstStyle/>
          <a:p>
            <a:pPr eaLnBrk="1"/>
            <a:r>
              <a:rPr lang="en-US" altLang="ja-JP" sz="3600" dirty="0">
                <a:latin typeface="Times New Roman" pitchFamily="18" charset="0"/>
              </a:rPr>
              <a:t>Si</a:t>
            </a:r>
            <a:r>
              <a:rPr lang="ja-JP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結晶</a:t>
            </a:r>
            <a:r>
              <a:rPr lang="ja-JP" altLang="en-US" sz="3600" dirty="0">
                <a:latin typeface="Times New Roman" pitchFamily="18" charset="0"/>
              </a:rPr>
              <a:t>：エネルギーバンド </a:t>
            </a:r>
            <a:endParaRPr lang="en-US" altLang="ja-JP" sz="3600" dirty="0">
              <a:latin typeface="Times New Roman" pitchFamily="18" charset="0"/>
            </a:endParaRPr>
          </a:p>
        </p:txBody>
      </p:sp>
      <p:grpSp>
        <p:nvGrpSpPr>
          <p:cNvPr id="50" name="Group 16"/>
          <p:cNvGrpSpPr>
            <a:grpSpLocks/>
          </p:cNvGrpSpPr>
          <p:nvPr/>
        </p:nvGrpSpPr>
        <p:grpSpPr bwMode="auto">
          <a:xfrm>
            <a:off x="179512" y="2428131"/>
            <a:ext cx="3124200" cy="3352800"/>
            <a:chOff x="1872" y="1152"/>
            <a:chExt cx="1968" cy="2112"/>
          </a:xfrm>
        </p:grpSpPr>
        <p:sp>
          <p:nvSpPr>
            <p:cNvPr id="51" name="Rectangle 17"/>
            <p:cNvSpPr>
              <a:spLocks noChangeArrowheads="1"/>
            </p:cNvSpPr>
            <p:nvPr/>
          </p:nvSpPr>
          <p:spPr bwMode="auto">
            <a:xfrm>
              <a:off x="1968" y="3216"/>
              <a:ext cx="1872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3744" y="1152"/>
              <a:ext cx="96" cy="2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1872" y="1200"/>
              <a:ext cx="144" cy="1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4" name="Rectangle 20"/>
          <p:cNvSpPr>
            <a:spLocks noChangeArrowheads="1"/>
          </p:cNvSpPr>
          <p:nvPr/>
        </p:nvSpPr>
        <p:spPr bwMode="auto">
          <a:xfrm>
            <a:off x="255712" y="2428131"/>
            <a:ext cx="3200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Rectangle 25"/>
          <p:cNvSpPr>
            <a:spLocks noChangeArrowheads="1"/>
          </p:cNvSpPr>
          <p:nvPr/>
        </p:nvSpPr>
        <p:spPr bwMode="auto">
          <a:xfrm>
            <a:off x="723107" y="2123331"/>
            <a:ext cx="796925" cy="457200"/>
          </a:xfrm>
          <a:prstGeom prst="rect">
            <a:avLst/>
          </a:prstGeom>
          <a:solidFill>
            <a:srgbClr val="66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6" name="Rectangle 26"/>
          <p:cNvSpPr>
            <a:spLocks noChangeArrowheads="1"/>
          </p:cNvSpPr>
          <p:nvPr/>
        </p:nvSpPr>
        <p:spPr bwMode="auto">
          <a:xfrm>
            <a:off x="723107" y="3395330"/>
            <a:ext cx="825500" cy="459169"/>
          </a:xfrm>
          <a:prstGeom prst="rect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1759744" y="2056656"/>
            <a:ext cx="11890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58" name="Group 29"/>
          <p:cNvGrpSpPr>
            <a:grpSpLocks/>
          </p:cNvGrpSpPr>
          <p:nvPr/>
        </p:nvGrpSpPr>
        <p:grpSpPr bwMode="auto">
          <a:xfrm>
            <a:off x="1604167" y="2105871"/>
            <a:ext cx="1346200" cy="460376"/>
            <a:chOff x="4560" y="1423"/>
            <a:chExt cx="848" cy="290"/>
          </a:xfrm>
        </p:grpSpPr>
        <p:sp>
          <p:nvSpPr>
            <p:cNvPr id="59" name="Freeform 30"/>
            <p:cNvSpPr>
              <a:spLocks/>
            </p:cNvSpPr>
            <p:nvPr/>
          </p:nvSpPr>
          <p:spPr bwMode="auto">
            <a:xfrm>
              <a:off x="4560" y="1440"/>
              <a:ext cx="138" cy="273"/>
            </a:xfrm>
            <a:custGeom>
              <a:avLst/>
              <a:gdLst>
                <a:gd name="T0" fmla="*/ 0 w 91"/>
                <a:gd name="T1" fmla="*/ 0 h 547"/>
                <a:gd name="T2" fmla="*/ 25140 w 91"/>
                <a:gd name="T3" fmla="*/ 0 h 547"/>
                <a:gd name="T4" fmla="*/ 46071 w 91"/>
                <a:gd name="T5" fmla="*/ 0 h 547"/>
                <a:gd name="T6" fmla="*/ 87674 w 91"/>
                <a:gd name="T7" fmla="*/ 0 h 547"/>
                <a:gd name="T8" fmla="*/ 111994 w 91"/>
                <a:gd name="T9" fmla="*/ 0 h 547"/>
                <a:gd name="T10" fmla="*/ 122028 w 91"/>
                <a:gd name="T11" fmla="*/ 0 h 547"/>
                <a:gd name="T12" fmla="*/ 122028 w 91"/>
                <a:gd name="T13" fmla="*/ 0 h 547"/>
                <a:gd name="T14" fmla="*/ 122028 w 91"/>
                <a:gd name="T15" fmla="*/ 0 h 547"/>
                <a:gd name="T16" fmla="*/ 128558 w 91"/>
                <a:gd name="T17" fmla="*/ 0 h 547"/>
                <a:gd name="T18" fmla="*/ 132956 w 91"/>
                <a:gd name="T19" fmla="*/ 0 h 547"/>
                <a:gd name="T20" fmla="*/ 158033 w 91"/>
                <a:gd name="T21" fmla="*/ 0 h 547"/>
                <a:gd name="T22" fmla="*/ 201626 w 91"/>
                <a:gd name="T23" fmla="*/ 0 h 547"/>
                <a:gd name="T24" fmla="*/ 222512 w 91"/>
                <a:gd name="T25" fmla="*/ 0 h 547"/>
                <a:gd name="T26" fmla="*/ 248041 w 91"/>
                <a:gd name="T27" fmla="*/ 0 h 547"/>
                <a:gd name="T28" fmla="*/ 222512 w 91"/>
                <a:gd name="T29" fmla="*/ 0 h 547"/>
                <a:gd name="T30" fmla="*/ 201626 w 91"/>
                <a:gd name="T31" fmla="*/ 0 h 547"/>
                <a:gd name="T32" fmla="*/ 158033 w 91"/>
                <a:gd name="T33" fmla="*/ 0 h 547"/>
                <a:gd name="T34" fmla="*/ 132956 w 91"/>
                <a:gd name="T35" fmla="*/ 0 h 547"/>
                <a:gd name="T36" fmla="*/ 128558 w 91"/>
                <a:gd name="T37" fmla="*/ 0 h 547"/>
                <a:gd name="T38" fmla="*/ 122028 w 91"/>
                <a:gd name="T39" fmla="*/ 0 h 547"/>
                <a:gd name="T40" fmla="*/ 122028 w 91"/>
                <a:gd name="T41" fmla="*/ 0 h 547"/>
                <a:gd name="T42" fmla="*/ 122028 w 91"/>
                <a:gd name="T43" fmla="*/ 0 h 547"/>
                <a:gd name="T44" fmla="*/ 111994 w 91"/>
                <a:gd name="T45" fmla="*/ 0 h 547"/>
                <a:gd name="T46" fmla="*/ 87674 w 91"/>
                <a:gd name="T47" fmla="*/ 0 h 547"/>
                <a:gd name="T48" fmla="*/ 46071 w 91"/>
                <a:gd name="T49" fmla="*/ 0 h 547"/>
                <a:gd name="T50" fmla="*/ 25140 w 91"/>
                <a:gd name="T51" fmla="*/ 0 h 547"/>
                <a:gd name="T52" fmla="*/ 0 w 91"/>
                <a:gd name="T53" fmla="*/ 0 h 5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1"/>
                <a:gd name="T82" fmla="*/ 0 h 547"/>
                <a:gd name="T83" fmla="*/ 91 w 91"/>
                <a:gd name="T84" fmla="*/ 547 h 5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1" h="547">
                  <a:moveTo>
                    <a:pt x="0" y="0"/>
                  </a:moveTo>
                  <a:lnTo>
                    <a:pt x="9" y="2"/>
                  </a:lnTo>
                  <a:lnTo>
                    <a:pt x="17" y="4"/>
                  </a:lnTo>
                  <a:lnTo>
                    <a:pt x="32" y="13"/>
                  </a:lnTo>
                  <a:lnTo>
                    <a:pt x="41" y="28"/>
                  </a:lnTo>
                  <a:lnTo>
                    <a:pt x="45" y="36"/>
                  </a:lnTo>
                  <a:lnTo>
                    <a:pt x="45" y="45"/>
                  </a:lnTo>
                  <a:lnTo>
                    <a:pt x="45" y="228"/>
                  </a:lnTo>
                  <a:lnTo>
                    <a:pt x="47" y="237"/>
                  </a:lnTo>
                  <a:lnTo>
                    <a:pt x="49" y="245"/>
                  </a:lnTo>
                  <a:lnTo>
                    <a:pt x="58" y="260"/>
                  </a:lnTo>
                  <a:lnTo>
                    <a:pt x="74" y="270"/>
                  </a:lnTo>
                  <a:lnTo>
                    <a:pt x="81" y="273"/>
                  </a:lnTo>
                  <a:lnTo>
                    <a:pt x="91" y="273"/>
                  </a:lnTo>
                  <a:lnTo>
                    <a:pt x="81" y="275"/>
                  </a:lnTo>
                  <a:lnTo>
                    <a:pt x="74" y="277"/>
                  </a:lnTo>
                  <a:lnTo>
                    <a:pt x="58" y="287"/>
                  </a:lnTo>
                  <a:lnTo>
                    <a:pt x="49" y="302"/>
                  </a:lnTo>
                  <a:lnTo>
                    <a:pt x="47" y="309"/>
                  </a:lnTo>
                  <a:lnTo>
                    <a:pt x="45" y="319"/>
                  </a:lnTo>
                  <a:lnTo>
                    <a:pt x="45" y="501"/>
                  </a:lnTo>
                  <a:lnTo>
                    <a:pt x="45" y="511"/>
                  </a:lnTo>
                  <a:lnTo>
                    <a:pt x="41" y="518"/>
                  </a:lnTo>
                  <a:lnTo>
                    <a:pt x="32" y="534"/>
                  </a:lnTo>
                  <a:lnTo>
                    <a:pt x="17" y="543"/>
                  </a:lnTo>
                  <a:lnTo>
                    <a:pt x="9" y="547"/>
                  </a:lnTo>
                  <a:lnTo>
                    <a:pt x="0" y="5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Rectangle 31"/>
            <p:cNvSpPr>
              <a:spLocks noChangeArrowheads="1"/>
            </p:cNvSpPr>
            <p:nvPr/>
          </p:nvSpPr>
          <p:spPr bwMode="auto">
            <a:xfrm>
              <a:off x="4709" y="1423"/>
              <a:ext cx="69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2400" b="1" dirty="0">
                  <a:solidFill>
                    <a:srgbClr val="000000"/>
                  </a:solidFill>
                  <a:latin typeface="ＭＳ ゴシック" pitchFamily="49" charset="-128"/>
                  <a:ea typeface="ＭＳ ゴシック" pitchFamily="49" charset="-128"/>
                </a:rPr>
                <a:t>伝導帯</a:t>
              </a:r>
              <a:endParaRPr lang="ja-JP" altLang="en-US" sz="32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grpSp>
        <p:nvGrpSpPr>
          <p:cNvPr id="61" name="Group 32"/>
          <p:cNvGrpSpPr>
            <a:grpSpLocks/>
          </p:cNvGrpSpPr>
          <p:nvPr/>
        </p:nvGrpSpPr>
        <p:grpSpPr bwMode="auto">
          <a:xfrm>
            <a:off x="1667672" y="2666256"/>
            <a:ext cx="1331913" cy="579438"/>
            <a:chOff x="4600" y="1776"/>
            <a:chExt cx="839" cy="365"/>
          </a:xfrm>
        </p:grpSpPr>
        <p:sp>
          <p:nvSpPr>
            <p:cNvPr id="62" name="Freeform 33"/>
            <p:cNvSpPr>
              <a:spLocks/>
            </p:cNvSpPr>
            <p:nvPr/>
          </p:nvSpPr>
          <p:spPr bwMode="auto">
            <a:xfrm>
              <a:off x="4600" y="1776"/>
              <a:ext cx="96" cy="365"/>
            </a:xfrm>
            <a:custGeom>
              <a:avLst/>
              <a:gdLst>
                <a:gd name="T0" fmla="*/ 0 w 91"/>
                <a:gd name="T1" fmla="*/ 0 h 730"/>
                <a:gd name="T2" fmla="*/ 9 w 91"/>
                <a:gd name="T3" fmla="*/ 1 h 730"/>
                <a:gd name="T4" fmla="*/ 44 w 91"/>
                <a:gd name="T5" fmla="*/ 1 h 730"/>
                <a:gd name="T6" fmla="*/ 64 w 91"/>
                <a:gd name="T7" fmla="*/ 1 h 730"/>
                <a:gd name="T8" fmla="*/ 89 w 91"/>
                <a:gd name="T9" fmla="*/ 1 h 730"/>
                <a:gd name="T10" fmla="*/ 111 w 91"/>
                <a:gd name="T11" fmla="*/ 1 h 730"/>
                <a:gd name="T12" fmla="*/ 123 w 91"/>
                <a:gd name="T13" fmla="*/ 1 h 730"/>
                <a:gd name="T14" fmla="*/ 123 w 91"/>
                <a:gd name="T15" fmla="*/ 1 h 730"/>
                <a:gd name="T16" fmla="*/ 123 w 91"/>
                <a:gd name="T17" fmla="*/ 1 h 730"/>
                <a:gd name="T18" fmla="*/ 130 w 91"/>
                <a:gd name="T19" fmla="*/ 1 h 730"/>
                <a:gd name="T20" fmla="*/ 136 w 91"/>
                <a:gd name="T21" fmla="*/ 1 h 730"/>
                <a:gd name="T22" fmla="*/ 159 w 91"/>
                <a:gd name="T23" fmla="*/ 1 h 730"/>
                <a:gd name="T24" fmla="*/ 185 w 91"/>
                <a:gd name="T25" fmla="*/ 1 h 730"/>
                <a:gd name="T26" fmla="*/ 206 w 91"/>
                <a:gd name="T27" fmla="*/ 1 h 730"/>
                <a:gd name="T28" fmla="*/ 222 w 91"/>
                <a:gd name="T29" fmla="*/ 1 h 730"/>
                <a:gd name="T30" fmla="*/ 254 w 91"/>
                <a:gd name="T31" fmla="*/ 1 h 730"/>
                <a:gd name="T32" fmla="*/ 222 w 91"/>
                <a:gd name="T33" fmla="*/ 1 h 730"/>
                <a:gd name="T34" fmla="*/ 206 w 91"/>
                <a:gd name="T35" fmla="*/ 1 h 730"/>
                <a:gd name="T36" fmla="*/ 185 w 91"/>
                <a:gd name="T37" fmla="*/ 1 h 730"/>
                <a:gd name="T38" fmla="*/ 159 w 91"/>
                <a:gd name="T39" fmla="*/ 1 h 730"/>
                <a:gd name="T40" fmla="*/ 136 w 91"/>
                <a:gd name="T41" fmla="*/ 1 h 730"/>
                <a:gd name="T42" fmla="*/ 130 w 91"/>
                <a:gd name="T43" fmla="*/ 1 h 730"/>
                <a:gd name="T44" fmla="*/ 123 w 91"/>
                <a:gd name="T45" fmla="*/ 1 h 730"/>
                <a:gd name="T46" fmla="*/ 123 w 91"/>
                <a:gd name="T47" fmla="*/ 1 h 730"/>
                <a:gd name="T48" fmla="*/ 123 w 91"/>
                <a:gd name="T49" fmla="*/ 1 h 730"/>
                <a:gd name="T50" fmla="*/ 111 w 91"/>
                <a:gd name="T51" fmla="*/ 1 h 730"/>
                <a:gd name="T52" fmla="*/ 89 w 91"/>
                <a:gd name="T53" fmla="*/ 1 h 730"/>
                <a:gd name="T54" fmla="*/ 64 w 91"/>
                <a:gd name="T55" fmla="*/ 1 h 730"/>
                <a:gd name="T56" fmla="*/ 44 w 91"/>
                <a:gd name="T57" fmla="*/ 1 h 730"/>
                <a:gd name="T58" fmla="*/ 9 w 91"/>
                <a:gd name="T59" fmla="*/ 1 h 730"/>
                <a:gd name="T60" fmla="*/ 0 w 91"/>
                <a:gd name="T61" fmla="*/ 1 h 73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1"/>
                <a:gd name="T94" fmla="*/ 0 h 730"/>
                <a:gd name="T95" fmla="*/ 91 w 91"/>
                <a:gd name="T96" fmla="*/ 730 h 73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1" h="730">
                  <a:moveTo>
                    <a:pt x="0" y="0"/>
                  </a:moveTo>
                  <a:lnTo>
                    <a:pt x="9" y="2"/>
                  </a:lnTo>
                  <a:lnTo>
                    <a:pt x="17" y="6"/>
                  </a:lnTo>
                  <a:lnTo>
                    <a:pt x="24" y="10"/>
                  </a:lnTo>
                  <a:lnTo>
                    <a:pt x="32" y="17"/>
                  </a:lnTo>
                  <a:lnTo>
                    <a:pt x="41" y="36"/>
                  </a:lnTo>
                  <a:lnTo>
                    <a:pt x="45" y="48"/>
                  </a:lnTo>
                  <a:lnTo>
                    <a:pt x="45" y="61"/>
                  </a:lnTo>
                  <a:lnTo>
                    <a:pt x="45" y="304"/>
                  </a:lnTo>
                  <a:lnTo>
                    <a:pt x="47" y="317"/>
                  </a:lnTo>
                  <a:lnTo>
                    <a:pt x="49" y="329"/>
                  </a:lnTo>
                  <a:lnTo>
                    <a:pt x="58" y="348"/>
                  </a:lnTo>
                  <a:lnTo>
                    <a:pt x="66" y="355"/>
                  </a:lnTo>
                  <a:lnTo>
                    <a:pt x="74" y="361"/>
                  </a:lnTo>
                  <a:lnTo>
                    <a:pt x="81" y="363"/>
                  </a:lnTo>
                  <a:lnTo>
                    <a:pt x="91" y="365"/>
                  </a:lnTo>
                  <a:lnTo>
                    <a:pt x="81" y="367"/>
                  </a:lnTo>
                  <a:lnTo>
                    <a:pt x="74" y="371"/>
                  </a:lnTo>
                  <a:lnTo>
                    <a:pt x="66" y="374"/>
                  </a:lnTo>
                  <a:lnTo>
                    <a:pt x="58" y="382"/>
                  </a:lnTo>
                  <a:lnTo>
                    <a:pt x="49" y="401"/>
                  </a:lnTo>
                  <a:lnTo>
                    <a:pt x="47" y="412"/>
                  </a:lnTo>
                  <a:lnTo>
                    <a:pt x="45" y="426"/>
                  </a:lnTo>
                  <a:lnTo>
                    <a:pt x="45" y="669"/>
                  </a:lnTo>
                  <a:lnTo>
                    <a:pt x="45" y="682"/>
                  </a:lnTo>
                  <a:lnTo>
                    <a:pt x="41" y="694"/>
                  </a:lnTo>
                  <a:lnTo>
                    <a:pt x="32" y="713"/>
                  </a:lnTo>
                  <a:lnTo>
                    <a:pt x="24" y="720"/>
                  </a:lnTo>
                  <a:lnTo>
                    <a:pt x="17" y="726"/>
                  </a:lnTo>
                  <a:lnTo>
                    <a:pt x="9" y="728"/>
                  </a:lnTo>
                  <a:lnTo>
                    <a:pt x="0" y="73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Rectangle 34"/>
            <p:cNvSpPr>
              <a:spLocks noChangeArrowheads="1"/>
            </p:cNvSpPr>
            <p:nvPr/>
          </p:nvSpPr>
          <p:spPr bwMode="auto">
            <a:xfrm>
              <a:off x="4672" y="1824"/>
              <a:ext cx="76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2400" b="1" dirty="0">
                  <a:solidFill>
                    <a:srgbClr val="FF0000"/>
                  </a:solidFill>
                  <a:latin typeface="ＭＳ ゴシック" pitchFamily="49" charset="-128"/>
                  <a:ea typeface="ＭＳ ゴシック" pitchFamily="49" charset="-128"/>
                </a:rPr>
                <a:t>禁制帯</a:t>
              </a:r>
              <a:endParaRPr lang="ja-JP" altLang="en-US" sz="32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sp>
        <p:nvSpPr>
          <p:cNvPr id="64" name="Rectangle 35"/>
          <p:cNvSpPr>
            <a:spLocks noChangeArrowheads="1"/>
          </p:cNvSpPr>
          <p:nvPr/>
        </p:nvSpPr>
        <p:spPr bwMode="auto">
          <a:xfrm>
            <a:off x="1759744" y="3215531"/>
            <a:ext cx="1527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65" name="Group 36"/>
          <p:cNvGrpSpPr>
            <a:grpSpLocks/>
          </p:cNvGrpSpPr>
          <p:nvPr/>
        </p:nvGrpSpPr>
        <p:grpSpPr bwMode="auto">
          <a:xfrm>
            <a:off x="1656556" y="3434374"/>
            <a:ext cx="1630363" cy="396876"/>
            <a:chOff x="4600" y="2198"/>
            <a:chExt cx="1027" cy="250"/>
          </a:xfrm>
        </p:grpSpPr>
        <p:sp>
          <p:nvSpPr>
            <p:cNvPr id="66" name="Rectangle 37"/>
            <p:cNvSpPr>
              <a:spLocks noChangeArrowheads="1"/>
            </p:cNvSpPr>
            <p:nvPr/>
          </p:nvSpPr>
          <p:spPr bwMode="auto">
            <a:xfrm>
              <a:off x="4661" y="2198"/>
              <a:ext cx="96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2400" b="1" dirty="0">
                  <a:solidFill>
                    <a:srgbClr val="000000"/>
                  </a:solidFill>
                  <a:latin typeface="ＭＳ ゴシック" pitchFamily="49" charset="-128"/>
                  <a:ea typeface="ＭＳ ゴシック" pitchFamily="49" charset="-128"/>
                </a:rPr>
                <a:t>価電子帯</a:t>
              </a:r>
              <a:endParaRPr lang="ja-JP" altLang="en-US" sz="32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4600" y="2208"/>
              <a:ext cx="96" cy="240"/>
            </a:xfrm>
            <a:custGeom>
              <a:avLst/>
              <a:gdLst>
                <a:gd name="T0" fmla="*/ 0 w 91"/>
                <a:gd name="T1" fmla="*/ 0 h 547"/>
                <a:gd name="T2" fmla="*/ 9 w 91"/>
                <a:gd name="T3" fmla="*/ 0 h 547"/>
                <a:gd name="T4" fmla="*/ 44 w 91"/>
                <a:gd name="T5" fmla="*/ 0 h 547"/>
                <a:gd name="T6" fmla="*/ 89 w 91"/>
                <a:gd name="T7" fmla="*/ 0 h 547"/>
                <a:gd name="T8" fmla="*/ 111 w 91"/>
                <a:gd name="T9" fmla="*/ 0 h 547"/>
                <a:gd name="T10" fmla="*/ 123 w 91"/>
                <a:gd name="T11" fmla="*/ 0 h 547"/>
                <a:gd name="T12" fmla="*/ 123 w 91"/>
                <a:gd name="T13" fmla="*/ 0 h 547"/>
                <a:gd name="T14" fmla="*/ 123 w 91"/>
                <a:gd name="T15" fmla="*/ 0 h 547"/>
                <a:gd name="T16" fmla="*/ 130 w 91"/>
                <a:gd name="T17" fmla="*/ 0 h 547"/>
                <a:gd name="T18" fmla="*/ 136 w 91"/>
                <a:gd name="T19" fmla="*/ 0 h 547"/>
                <a:gd name="T20" fmla="*/ 159 w 91"/>
                <a:gd name="T21" fmla="*/ 0 h 547"/>
                <a:gd name="T22" fmla="*/ 206 w 91"/>
                <a:gd name="T23" fmla="*/ 0 h 547"/>
                <a:gd name="T24" fmla="*/ 222 w 91"/>
                <a:gd name="T25" fmla="*/ 0 h 547"/>
                <a:gd name="T26" fmla="*/ 254 w 91"/>
                <a:gd name="T27" fmla="*/ 0 h 547"/>
                <a:gd name="T28" fmla="*/ 222 w 91"/>
                <a:gd name="T29" fmla="*/ 0 h 547"/>
                <a:gd name="T30" fmla="*/ 206 w 91"/>
                <a:gd name="T31" fmla="*/ 0 h 547"/>
                <a:gd name="T32" fmla="*/ 159 w 91"/>
                <a:gd name="T33" fmla="*/ 0 h 547"/>
                <a:gd name="T34" fmla="*/ 136 w 91"/>
                <a:gd name="T35" fmla="*/ 0 h 547"/>
                <a:gd name="T36" fmla="*/ 130 w 91"/>
                <a:gd name="T37" fmla="*/ 0 h 547"/>
                <a:gd name="T38" fmla="*/ 123 w 91"/>
                <a:gd name="T39" fmla="*/ 0 h 547"/>
                <a:gd name="T40" fmla="*/ 123 w 91"/>
                <a:gd name="T41" fmla="*/ 0 h 547"/>
                <a:gd name="T42" fmla="*/ 123 w 91"/>
                <a:gd name="T43" fmla="*/ 0 h 547"/>
                <a:gd name="T44" fmla="*/ 111 w 91"/>
                <a:gd name="T45" fmla="*/ 0 h 547"/>
                <a:gd name="T46" fmla="*/ 89 w 91"/>
                <a:gd name="T47" fmla="*/ 0 h 547"/>
                <a:gd name="T48" fmla="*/ 44 w 91"/>
                <a:gd name="T49" fmla="*/ 0 h 547"/>
                <a:gd name="T50" fmla="*/ 9 w 91"/>
                <a:gd name="T51" fmla="*/ 0 h 547"/>
                <a:gd name="T52" fmla="*/ 0 w 91"/>
                <a:gd name="T53" fmla="*/ 0 h 5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1"/>
                <a:gd name="T82" fmla="*/ 0 h 547"/>
                <a:gd name="T83" fmla="*/ 91 w 91"/>
                <a:gd name="T84" fmla="*/ 547 h 5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1" h="547">
                  <a:moveTo>
                    <a:pt x="0" y="0"/>
                  </a:moveTo>
                  <a:lnTo>
                    <a:pt x="9" y="2"/>
                  </a:lnTo>
                  <a:lnTo>
                    <a:pt x="17" y="4"/>
                  </a:lnTo>
                  <a:lnTo>
                    <a:pt x="32" y="13"/>
                  </a:lnTo>
                  <a:lnTo>
                    <a:pt x="41" y="28"/>
                  </a:lnTo>
                  <a:lnTo>
                    <a:pt x="45" y="36"/>
                  </a:lnTo>
                  <a:lnTo>
                    <a:pt x="45" y="45"/>
                  </a:lnTo>
                  <a:lnTo>
                    <a:pt x="45" y="228"/>
                  </a:lnTo>
                  <a:lnTo>
                    <a:pt x="47" y="237"/>
                  </a:lnTo>
                  <a:lnTo>
                    <a:pt x="49" y="245"/>
                  </a:lnTo>
                  <a:lnTo>
                    <a:pt x="58" y="260"/>
                  </a:lnTo>
                  <a:lnTo>
                    <a:pt x="74" y="270"/>
                  </a:lnTo>
                  <a:lnTo>
                    <a:pt x="81" y="273"/>
                  </a:lnTo>
                  <a:lnTo>
                    <a:pt x="91" y="273"/>
                  </a:lnTo>
                  <a:lnTo>
                    <a:pt x="81" y="275"/>
                  </a:lnTo>
                  <a:lnTo>
                    <a:pt x="74" y="277"/>
                  </a:lnTo>
                  <a:lnTo>
                    <a:pt x="58" y="287"/>
                  </a:lnTo>
                  <a:lnTo>
                    <a:pt x="49" y="302"/>
                  </a:lnTo>
                  <a:lnTo>
                    <a:pt x="47" y="309"/>
                  </a:lnTo>
                  <a:lnTo>
                    <a:pt x="45" y="319"/>
                  </a:lnTo>
                  <a:lnTo>
                    <a:pt x="45" y="501"/>
                  </a:lnTo>
                  <a:lnTo>
                    <a:pt x="45" y="511"/>
                  </a:lnTo>
                  <a:lnTo>
                    <a:pt x="41" y="518"/>
                  </a:lnTo>
                  <a:lnTo>
                    <a:pt x="32" y="534"/>
                  </a:lnTo>
                  <a:lnTo>
                    <a:pt x="17" y="543"/>
                  </a:lnTo>
                  <a:lnTo>
                    <a:pt x="9" y="547"/>
                  </a:lnTo>
                  <a:lnTo>
                    <a:pt x="0" y="5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8" name="Rectangle 44"/>
          <p:cNvSpPr>
            <a:spLocks noChangeArrowheads="1"/>
          </p:cNvSpPr>
          <p:nvPr/>
        </p:nvSpPr>
        <p:spPr bwMode="auto">
          <a:xfrm>
            <a:off x="723107" y="4212481"/>
            <a:ext cx="825500" cy="360363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" name="Rectangle 48"/>
          <p:cNvSpPr>
            <a:spLocks noChangeArrowheads="1"/>
          </p:cNvSpPr>
          <p:nvPr/>
        </p:nvSpPr>
        <p:spPr bwMode="auto">
          <a:xfrm>
            <a:off x="723107" y="4860181"/>
            <a:ext cx="825500" cy="215900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3" name="Rectangle 346"/>
          <p:cNvSpPr>
            <a:spLocks noChangeArrowheads="1"/>
          </p:cNvSpPr>
          <p:nvPr/>
        </p:nvSpPr>
        <p:spPr bwMode="auto">
          <a:xfrm>
            <a:off x="723107" y="5365006"/>
            <a:ext cx="825500" cy="215900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1082551" y="2580531"/>
            <a:ext cx="492443" cy="803276"/>
            <a:chOff x="4219327" y="1981200"/>
            <a:chExt cx="492443" cy="803276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4274785" y="1981200"/>
              <a:ext cx="0" cy="803276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/>
            <p:cNvSpPr txBox="1"/>
            <p:nvPr/>
          </p:nvSpPr>
          <p:spPr>
            <a:xfrm>
              <a:off x="4219327" y="217246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kumimoji="1" lang="en-US" altLang="ja-JP" sz="24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kumimoji="1" lang="ja-JP" altLang="en-US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7" name="テキスト ボックス 76"/>
          <p:cNvSpPr txBox="1"/>
          <p:nvPr/>
        </p:nvSpPr>
        <p:spPr>
          <a:xfrm>
            <a:off x="72202" y="1088466"/>
            <a:ext cx="21273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kumimoji="1"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結晶</a:t>
            </a:r>
            <a:endParaRPr kumimoji="1" lang="en-US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（電子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個）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167038" y="1266881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941881" y="1282387"/>
            <a:ext cx="2238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金属</a:t>
            </a:r>
            <a:r>
              <a:rPr kumimoji="1" lang="ja-JP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2.2.2</a:t>
            </a:r>
            <a:r>
              <a:rPr kumimoji="1" lang="ja-JP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で説明）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784593" y="1883152"/>
            <a:ext cx="2370162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価電子帯は電子で</a:t>
            </a:r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満杯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．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3779912" y="3241894"/>
            <a:ext cx="2595332" cy="224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絶対零度</a:t>
            </a:r>
            <a:r>
              <a:rPr lang="ja-JP" altLang="en-US" sz="18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18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 = 0K</a:t>
            </a:r>
            <a:r>
              <a:rPr lang="ja-JP" altLang="en-US" sz="18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では，電流は</a:t>
            </a:r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流れない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．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温度を上げると，電子は伝導帯へ移れ電流が</a:t>
            </a:r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流れる</a:t>
            </a:r>
            <a:br>
              <a:rPr lang="en-US" altLang="ja-JP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（抵抗が</a:t>
            </a:r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低下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）．</a:t>
            </a:r>
          </a:p>
        </p:txBody>
      </p:sp>
      <p:sp>
        <p:nvSpPr>
          <p:cNvPr id="3" name="下矢印 2"/>
          <p:cNvSpPr/>
          <p:nvPr/>
        </p:nvSpPr>
        <p:spPr bwMode="auto">
          <a:xfrm>
            <a:off x="4769327" y="2737629"/>
            <a:ext cx="616501" cy="408785"/>
          </a:xfrm>
          <a:prstGeom prst="downArrow">
            <a:avLst/>
          </a:prstGeom>
          <a:solidFill>
            <a:srgbClr val="DD98E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6555210" y="1870464"/>
            <a:ext cx="2444774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価電子帯の</a:t>
            </a:r>
            <a:r>
              <a:rPr lang="ja-JP" altLang="en-US" sz="20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途中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まで電子がいる．</a:t>
            </a:r>
          </a:p>
        </p:txBody>
      </p:sp>
      <p:sp>
        <p:nvSpPr>
          <p:cNvPr id="48" name="下矢印 47"/>
          <p:cNvSpPr/>
          <p:nvPr/>
        </p:nvSpPr>
        <p:spPr bwMode="auto">
          <a:xfrm>
            <a:off x="7216077" y="2723007"/>
            <a:ext cx="616501" cy="408785"/>
          </a:xfrm>
          <a:prstGeom prst="downArrow">
            <a:avLst/>
          </a:prstGeom>
          <a:solidFill>
            <a:srgbClr val="DD98E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6479931" y="3233465"/>
            <a:ext cx="2595332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絶対零度で，電流が</a:t>
            </a:r>
            <a:r>
              <a:rPr lang="ja-JP" altLang="en-US" sz="20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流れる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．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温度を上げると，電子は散乱を受け</a:t>
            </a:r>
            <a:r>
              <a:rPr lang="ja-JP" altLang="en-US" sz="20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流れにくく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なる</a:t>
            </a:r>
            <a:br>
              <a:rPr lang="en-US" altLang="ja-JP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（抵抗が</a:t>
            </a:r>
            <a:r>
              <a:rPr lang="ja-JP" altLang="en-US" sz="20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増大</a:t>
            </a: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）．</a:t>
            </a: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6375244" y="1383165"/>
            <a:ext cx="0" cy="4206075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グループ化 13"/>
          <p:cNvGrpSpPr/>
          <p:nvPr/>
        </p:nvGrpSpPr>
        <p:grpSpPr>
          <a:xfrm>
            <a:off x="5148064" y="5606939"/>
            <a:ext cx="2520280" cy="532580"/>
            <a:chOff x="5148064" y="5606939"/>
            <a:chExt cx="2520280" cy="532580"/>
          </a:xfrm>
        </p:grpSpPr>
        <p:cxnSp>
          <p:nvCxnSpPr>
            <p:cNvPr id="9" name="直線矢印コネクタ 8"/>
            <p:cNvCxnSpPr/>
            <p:nvPr/>
          </p:nvCxnSpPr>
          <p:spPr bwMode="auto">
            <a:xfrm flipV="1">
              <a:off x="5148064" y="5606939"/>
              <a:ext cx="0" cy="53258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矢印コネクタ 77"/>
            <p:cNvCxnSpPr/>
            <p:nvPr/>
          </p:nvCxnSpPr>
          <p:spPr bwMode="auto">
            <a:xfrm flipH="1">
              <a:off x="5148064" y="6139519"/>
              <a:ext cx="2520280" cy="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矢印コネクタ 78"/>
            <p:cNvCxnSpPr/>
            <p:nvPr/>
          </p:nvCxnSpPr>
          <p:spPr bwMode="auto">
            <a:xfrm flipV="1">
              <a:off x="7668344" y="5606939"/>
              <a:ext cx="0" cy="53258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0" name="Text Box 10"/>
          <p:cNvSpPr txBox="1">
            <a:spLocks noChangeArrowheads="1"/>
          </p:cNvSpPr>
          <p:nvPr/>
        </p:nvSpPr>
        <p:spPr bwMode="auto">
          <a:xfrm>
            <a:off x="5077577" y="6169529"/>
            <a:ext cx="321861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抵抗の温度依存性が逆</a:t>
            </a:r>
          </a:p>
        </p:txBody>
      </p:sp>
      <p:sp>
        <p:nvSpPr>
          <p:cNvPr id="81" name="Text Box 10"/>
          <p:cNvSpPr txBox="1">
            <a:spLocks noChangeArrowheads="1"/>
          </p:cNvSpPr>
          <p:nvPr/>
        </p:nvSpPr>
        <p:spPr bwMode="auto">
          <a:xfrm>
            <a:off x="218674" y="6074812"/>
            <a:ext cx="277098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altLang="ja-JP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1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ja-JP" altLang="en-US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　エネルギーギャップ</a:t>
            </a:r>
          </a:p>
        </p:txBody>
      </p:sp>
      <p:sp>
        <p:nvSpPr>
          <p:cNvPr id="46" name="テキスト ボックス 29"/>
          <p:cNvSpPr txBox="1"/>
          <p:nvPr/>
        </p:nvSpPr>
        <p:spPr>
          <a:xfrm>
            <a:off x="1769096" y="5490844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2.10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00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1" grpId="0"/>
      <p:bldP spid="42" grpId="0"/>
      <p:bldP spid="44" grpId="0"/>
      <p:bldP spid="45" grpId="0"/>
      <p:bldP spid="3" grpId="0" animBg="1"/>
      <p:bldP spid="47" grpId="0"/>
      <p:bldP spid="48" grpId="0" animBg="1"/>
      <p:bldP spid="49" grpId="0"/>
      <p:bldP spid="80" grpId="0"/>
      <p:bldP spid="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729952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635196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BDC458-FC23-4F89-BFD0-8C173B124BAD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ja-JP" altLang="en-US" sz="3600">
                <a:latin typeface="Times New Roman" pitchFamily="18" charset="0"/>
              </a:rPr>
              <a:t>内容</a:t>
            </a: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239000" cy="4495800"/>
          </a:xfrm>
          <a:noFill/>
        </p:spPr>
        <p:txBody>
          <a:bodyPr/>
          <a:lstStyle/>
          <a:p>
            <a:pPr eaLnBrk="1"/>
            <a:r>
              <a:rPr lang="ja-JP" altLang="en-US" sz="4400" b="1" dirty="0">
                <a:latin typeface="Times New Roman" pitchFamily="18" charset="0"/>
              </a:rPr>
              <a:t>電子とホールの分布</a:t>
            </a:r>
          </a:p>
          <a:p>
            <a:pPr lvl="1" eaLnBrk="1"/>
            <a:r>
              <a:rPr lang="ja-JP" altLang="en-US" sz="3600" b="1" dirty="0">
                <a:latin typeface="Times New Roman" pitchFamily="18" charset="0"/>
              </a:rPr>
              <a:t>フェルミ</a:t>
            </a:r>
            <a:r>
              <a:rPr lang="en-US" altLang="ja-JP" sz="3600" b="1" dirty="0">
                <a:latin typeface="Times New Roman" pitchFamily="18" charset="0"/>
              </a:rPr>
              <a:t>-</a:t>
            </a:r>
            <a:r>
              <a:rPr lang="ja-JP" altLang="en-US" sz="3600" b="1" dirty="0">
                <a:latin typeface="Times New Roman" pitchFamily="18" charset="0"/>
              </a:rPr>
              <a:t>デイラック分布関数</a:t>
            </a:r>
          </a:p>
          <a:p>
            <a:pPr eaLnBrk="1"/>
            <a:r>
              <a:rPr lang="ja-JP" altLang="en-US" sz="4400" b="1">
                <a:latin typeface="Times New Roman" pitchFamily="18" charset="0"/>
              </a:rPr>
              <a:t>絶縁体，半導体，金属</a:t>
            </a:r>
            <a:endParaRPr lang="en-US" altLang="ja-JP" sz="4400" b="1" dirty="0">
              <a:latin typeface="Times New Roman" pitchFamily="18" charset="0"/>
            </a:endParaRPr>
          </a:p>
          <a:p>
            <a:pPr eaLnBrk="1"/>
            <a:r>
              <a:rPr lang="en-US" altLang="ja-JP" sz="4400" b="1" dirty="0" err="1">
                <a:latin typeface="Times New Roman" pitchFamily="18" charset="0"/>
              </a:rPr>
              <a:t>i</a:t>
            </a:r>
            <a:r>
              <a:rPr lang="ja-JP" altLang="en-US" sz="4400" b="1" dirty="0">
                <a:latin typeface="Times New Roman" pitchFamily="18" charset="0"/>
              </a:rPr>
              <a:t>タイプ</a:t>
            </a:r>
            <a:r>
              <a:rPr lang="ja-JP" altLang="en-US" b="1" dirty="0">
                <a:latin typeface="Times New Roman" pitchFamily="18" charset="0"/>
              </a:rPr>
              <a:t>（真性，</a:t>
            </a:r>
            <a:r>
              <a:rPr lang="en-US" altLang="ja-JP" b="1" dirty="0">
                <a:latin typeface="Times New Roman" pitchFamily="18" charset="0"/>
              </a:rPr>
              <a:t>intrinsic</a:t>
            </a:r>
            <a:r>
              <a:rPr lang="ja-JP" altLang="en-US" b="1" dirty="0">
                <a:latin typeface="Times New Roman" pitchFamily="18" charset="0"/>
              </a:rPr>
              <a:t>）</a:t>
            </a:r>
          </a:p>
          <a:p>
            <a:pPr eaLnBrk="1"/>
            <a:r>
              <a:rPr lang="en-US" altLang="ja-JP" sz="4400" b="1" dirty="0">
                <a:latin typeface="Times New Roman" pitchFamily="18" charset="0"/>
              </a:rPr>
              <a:t>n</a:t>
            </a:r>
            <a:r>
              <a:rPr lang="ja-JP" altLang="en-US" sz="4400" b="1">
                <a:latin typeface="Times New Roman" pitchFamily="18" charset="0"/>
              </a:rPr>
              <a:t>タイプ，</a:t>
            </a:r>
            <a:r>
              <a:rPr lang="en-US" altLang="ja-JP" sz="4400" b="1" dirty="0">
                <a:latin typeface="Times New Roman" pitchFamily="18" charset="0"/>
              </a:rPr>
              <a:t>p</a:t>
            </a:r>
            <a:r>
              <a:rPr lang="ja-JP" altLang="en-US" sz="4400" b="1" dirty="0">
                <a:latin typeface="Times New Roman" pitchFamily="18" charset="0"/>
              </a:rPr>
              <a:t>タイプ半導体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182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グラフ 1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5337171"/>
              </p:ext>
            </p:extLst>
          </p:nvPr>
        </p:nvGraphicFramePr>
        <p:xfrm>
          <a:off x="4054351" y="2091750"/>
          <a:ext cx="2842113" cy="2983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0" name="正方形/長方形 129"/>
          <p:cNvSpPr/>
          <p:nvPr/>
        </p:nvSpPr>
        <p:spPr>
          <a:xfrm>
            <a:off x="2339751" y="2008320"/>
            <a:ext cx="1714600" cy="10801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8447" name="Line 25"/>
          <p:cNvSpPr>
            <a:spLocks noChangeShapeType="1"/>
          </p:cNvSpPr>
          <p:nvPr/>
        </p:nvSpPr>
        <p:spPr bwMode="auto">
          <a:xfrm flipV="1">
            <a:off x="1966028" y="1721603"/>
            <a:ext cx="0" cy="13668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8448" name="Text Box 26"/>
          <p:cNvSpPr txBox="1">
            <a:spLocks noChangeArrowheads="1"/>
          </p:cNvSpPr>
          <p:nvPr/>
        </p:nvSpPr>
        <p:spPr bwMode="auto">
          <a:xfrm rot="16200000">
            <a:off x="503595" y="2204964"/>
            <a:ext cx="23134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電子のエネルギー 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339751" y="3216696"/>
            <a:ext cx="1714600" cy="1068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39751" y="2878446"/>
            <a:ext cx="1714600" cy="2016068"/>
          </a:xfrm>
          <a:prstGeom prst="rect">
            <a:avLst/>
          </a:prstGeom>
          <a:gradFill flip="none" rotWithShape="1">
            <a:gsLst>
              <a:gs pos="99000">
                <a:srgbClr val="FF0066"/>
              </a:gs>
              <a:gs pos="76500">
                <a:srgbClr val="FF3C81"/>
              </a:gs>
              <a:gs pos="31000">
                <a:srgbClr val="FF789C"/>
              </a:gs>
              <a:gs pos="1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39751" y="2208584"/>
            <a:ext cx="1714600" cy="26659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235538" name="Line 18"/>
          <p:cNvSpPr>
            <a:spLocks noChangeShapeType="1"/>
          </p:cNvSpPr>
          <p:nvPr/>
        </p:nvSpPr>
        <p:spPr bwMode="auto">
          <a:xfrm>
            <a:off x="1943768" y="3523778"/>
            <a:ext cx="4808234" cy="19050"/>
          </a:xfrm>
          <a:prstGeom prst="line">
            <a:avLst/>
          </a:prstGeom>
          <a:noFill/>
          <a:ln w="38100">
            <a:solidFill>
              <a:srgbClr val="FF339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7010261" y="3142778"/>
            <a:ext cx="1584772" cy="762000"/>
          </a:xfrm>
          <a:prstGeom prst="rect">
            <a:avLst/>
          </a:prstGeom>
          <a:solidFill>
            <a:srgbClr val="FFFFFF"/>
          </a:solidFill>
          <a:ln w="28575">
            <a:solidFill>
              <a:srgbClr val="FF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 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フェルミ  　 </a:t>
            </a:r>
            <a:b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レベル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 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　 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600" y="5313402"/>
            <a:ext cx="448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濃淡は，エネルギー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の状態が電子で占められている程度を表している．</a:t>
            </a:r>
          </a:p>
        </p:txBody>
      </p:sp>
      <p:sp>
        <p:nvSpPr>
          <p:cNvPr id="13" name="テキスト ボックス 4"/>
          <p:cNvSpPr txBox="1"/>
          <p:nvPr/>
        </p:nvSpPr>
        <p:spPr>
          <a:xfrm>
            <a:off x="4357430" y="3163975"/>
            <a:ext cx="496659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F</a:t>
            </a:r>
            <a:endParaRPr kumimoji="1" lang="ja-JP" altLang="en-US" sz="1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FB541A-CE65-4EEB-AD2E-28FC2EC4A0C5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5" name="テキスト ボックス 29"/>
          <p:cNvSpPr txBox="1"/>
          <p:nvPr/>
        </p:nvSpPr>
        <p:spPr>
          <a:xfrm>
            <a:off x="4347885" y="6151601"/>
            <a:ext cx="880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-13103" y="226654"/>
            <a:ext cx="91440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4572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9144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13716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18288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電子の分布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(1/2)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：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フェルミ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-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デイラック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(F-D)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分布関数 </a:t>
            </a:r>
            <a:r>
              <a:rPr kumimoji="1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f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(</a:t>
            </a:r>
            <a:r>
              <a:rPr kumimoji="1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E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)</a:t>
            </a:r>
            <a:endParaRPr kumimoji="1" lang="en-US" altLang="ja-JP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/>
              <a:cs typeface="+mj-cs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CB9E6AB-7FE8-74C5-92BC-82DB88868FA5}"/>
              </a:ext>
            </a:extLst>
          </p:cNvPr>
          <p:cNvGrpSpPr/>
          <p:nvPr/>
        </p:nvGrpSpPr>
        <p:grpSpPr>
          <a:xfrm>
            <a:off x="5768951" y="1076028"/>
            <a:ext cx="3189784" cy="1790153"/>
            <a:chOff x="5768951" y="1076028"/>
            <a:chExt cx="3189784" cy="179015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テキスト ボックス 5">
                  <a:extLst>
                    <a:ext uri="{FF2B5EF4-FFF2-40B4-BE49-F238E27FC236}">
                      <a16:creationId xmlns:a16="http://schemas.microsoft.com/office/drawing/2014/main" id="{46B4632D-562A-58E5-96F7-A2F99DA3696D}"/>
                    </a:ext>
                  </a:extLst>
                </p:cNvPr>
                <p:cNvSpPr txBox="1"/>
                <p:nvPr/>
              </p:nvSpPr>
              <p:spPr>
                <a:xfrm>
                  <a:off x="5768951" y="1076028"/>
                  <a:ext cx="3189784" cy="1118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kumimoji="1" lang="en-US" altLang="ja-JP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8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kumimoji="1" lang="en-US" altLang="ja-JP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1" lang="en-US" altLang="ja-JP" sz="28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kumimoji="1" lang="en-US" altLang="ja-JP" sz="2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1" lang="en-US" altLang="ja-JP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28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800" b="0" i="1" smtClean="0">
                                            <a:latin typeface="Cambria Math" panose="02040503050406030204" pitchFamily="18" charset="0"/>
                                          </a:rPr>
                                          <m:t>𝐹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kumimoji="1" lang="en-US" altLang="ja-JP" sz="2800" b="0" i="1" smtClean="0">
                                        <a:latin typeface="Cambria Math" panose="02040503050406030204" pitchFamily="18" charset="0"/>
                                      </a:rPr>
                                      <m:t>𝑘𝑇</m:t>
                                    </m:r>
                                  </m:den>
                                </m:f>
                              </m:sup>
                            </m:sSup>
                          </m:den>
                        </m:f>
                      </m:oMath>
                    </m:oMathPara>
                  </a14:m>
                  <a:endParaRPr kumimoji="1" lang="ja-JP" altLang="en-US" sz="2800"/>
                </a:p>
              </p:txBody>
            </p:sp>
          </mc:Choice>
          <mc:Fallback>
            <p:sp>
              <p:nvSpPr>
                <p:cNvPr id="6" name="テキスト ボックス 5">
                  <a:extLst>
                    <a:ext uri="{FF2B5EF4-FFF2-40B4-BE49-F238E27FC236}">
                      <a16:creationId xmlns:a16="http://schemas.microsoft.com/office/drawing/2014/main" id="{46B4632D-562A-58E5-96F7-A2F99DA369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8951" y="1076028"/>
                  <a:ext cx="3189784" cy="1118832"/>
                </a:xfrm>
                <a:prstGeom prst="rect">
                  <a:avLst/>
                </a:prstGeom>
                <a:blipFill>
                  <a:blip r:embed="rId3"/>
                  <a:stretch>
                    <a:fillRect l="-1984" b="-56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 Box 54">
              <a:extLst>
                <a:ext uri="{FF2B5EF4-FFF2-40B4-BE49-F238E27FC236}">
                  <a16:creationId xmlns:a16="http://schemas.microsoft.com/office/drawing/2014/main" id="{632B4CDD-B3C9-FE7B-BFC6-8788A1B6C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6606" y="2281406"/>
              <a:ext cx="197842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k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：</a:t>
              </a:r>
              <a:r>
                <a:rPr kumimoji="1" lang="ja-JP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ボルツマン定数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600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T</a:t>
              </a:r>
              <a:r>
                <a:rPr lang="en-US" altLang="ja-JP" sz="16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:  </a:t>
              </a:r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絶対温度</a:t>
              </a:r>
              <a:endPara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642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2" grpId="0">
        <p:bldAsOne/>
      </p:bldGraphic>
      <p:bldP spid="235538" grpId="0" animBg="1"/>
      <p:bldP spid="12" grpId="0" animBg="1" autoUpdateAnimBg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グラフ 113"/>
          <p:cNvGraphicFramePr>
            <a:graphicFrameLocks/>
          </p:cNvGraphicFramePr>
          <p:nvPr/>
        </p:nvGraphicFramePr>
        <p:xfrm>
          <a:off x="2699792" y="1772816"/>
          <a:ext cx="3236457" cy="424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16632"/>
            <a:ext cx="8915400" cy="873968"/>
          </a:xfrm>
        </p:spPr>
        <p:txBody>
          <a:bodyPr/>
          <a:lstStyle/>
          <a:p>
            <a:pPr eaLnBrk="1" hangingPunct="1"/>
            <a:r>
              <a:rPr lang="en-US" altLang="ja-JP" sz="3400" b="1" dirty="0">
                <a:latin typeface="Times New Roman" pitchFamily="18" charset="0"/>
              </a:rPr>
              <a:t>F-D</a:t>
            </a:r>
            <a:r>
              <a:rPr lang="ja-JP" altLang="en-US" sz="3400" b="1" dirty="0">
                <a:latin typeface="Times New Roman" pitchFamily="18" charset="0"/>
              </a:rPr>
              <a:t>分布関数 </a:t>
            </a:r>
            <a:r>
              <a:rPr lang="en-US" altLang="ja-JP" sz="3400" b="1" dirty="0">
                <a:solidFill>
                  <a:srgbClr val="FF0066"/>
                </a:solidFill>
                <a:latin typeface="Times New Roman" pitchFamily="18" charset="0"/>
              </a:rPr>
              <a:t>f(E)</a:t>
            </a:r>
            <a:r>
              <a:rPr lang="en-US" altLang="ja-JP" sz="3400" b="1" dirty="0">
                <a:latin typeface="Times New Roman" pitchFamily="18" charset="0"/>
              </a:rPr>
              <a:t>: </a:t>
            </a:r>
            <a:r>
              <a:rPr lang="ja-JP" altLang="en-US" sz="3400" b="1" dirty="0">
                <a:latin typeface="Times New Roman" pitchFamily="18" charset="0"/>
              </a:rPr>
              <a:t>温度依存性</a:t>
            </a:r>
            <a:endParaRPr lang="en-US" altLang="ja-JP" sz="3400" b="1" dirty="0">
              <a:latin typeface="Times New Roman" pitchFamily="18" charset="0"/>
            </a:endParaRPr>
          </a:p>
        </p:txBody>
      </p:sp>
      <p:sp>
        <p:nvSpPr>
          <p:cNvPr id="18447" name="Line 25"/>
          <p:cNvSpPr>
            <a:spLocks noChangeShapeType="1"/>
          </p:cNvSpPr>
          <p:nvPr/>
        </p:nvSpPr>
        <p:spPr bwMode="auto">
          <a:xfrm flipV="1">
            <a:off x="2915816" y="1412776"/>
            <a:ext cx="0" cy="13668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8448" name="Text Box 26"/>
          <p:cNvSpPr txBox="1">
            <a:spLocks noChangeArrowheads="1"/>
          </p:cNvSpPr>
          <p:nvPr/>
        </p:nvSpPr>
        <p:spPr bwMode="auto">
          <a:xfrm rot="16200000">
            <a:off x="1333201" y="2074253"/>
            <a:ext cx="2549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電子のエネルギー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66315" y="5585929"/>
            <a:ext cx="2223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電子の占有率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f(E)</a:t>
            </a:r>
          </a:p>
        </p:txBody>
      </p:sp>
      <p:sp>
        <p:nvSpPr>
          <p:cNvPr id="7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52EC46-7246-43CF-999C-6CADDB319826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8" name="テキスト ボックス 29"/>
          <p:cNvSpPr txBox="1"/>
          <p:nvPr/>
        </p:nvSpPr>
        <p:spPr>
          <a:xfrm>
            <a:off x="3666315" y="617936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235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250826"/>
            <a:ext cx="8915400" cy="739774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絶縁体，半導体，金属</a:t>
            </a:r>
          </a:p>
        </p:txBody>
      </p:sp>
      <p:sp>
        <p:nvSpPr>
          <p:cNvPr id="6148" name="Rectangle 1047"/>
          <p:cNvSpPr>
            <a:spLocks noChangeArrowheads="1"/>
          </p:cNvSpPr>
          <p:nvPr/>
        </p:nvSpPr>
        <p:spPr bwMode="auto">
          <a:xfrm rot="-5421112">
            <a:off x="143669" y="2447131"/>
            <a:ext cx="10382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伝導帯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49" name="Rectangle 1048"/>
          <p:cNvSpPr>
            <a:spLocks noChangeArrowheads="1"/>
          </p:cNvSpPr>
          <p:nvPr/>
        </p:nvSpPr>
        <p:spPr bwMode="auto">
          <a:xfrm rot="-5365307">
            <a:off x="143669" y="3888581"/>
            <a:ext cx="10382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禁制帯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0" name="Rectangle 1049"/>
          <p:cNvSpPr>
            <a:spLocks noChangeArrowheads="1"/>
          </p:cNvSpPr>
          <p:nvPr/>
        </p:nvSpPr>
        <p:spPr bwMode="auto">
          <a:xfrm rot="-5421638">
            <a:off x="-27781" y="5437982"/>
            <a:ext cx="13843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価電子帯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3" name="グループ化 2"/>
          <p:cNvGrpSpPr>
            <a:grpSpLocks/>
          </p:cNvGrpSpPr>
          <p:nvPr/>
        </p:nvGrpSpPr>
        <p:grpSpPr bwMode="auto">
          <a:xfrm>
            <a:off x="6860944" y="1089025"/>
            <a:ext cx="2181687" cy="4200525"/>
            <a:chOff x="6861390" y="1089024"/>
            <a:chExt cx="2181687" cy="4201196"/>
          </a:xfrm>
        </p:grpSpPr>
        <p:sp>
          <p:nvSpPr>
            <p:cNvPr id="6174" name="Rectangle 1045" descr="横線 (太)"/>
            <p:cNvSpPr>
              <a:spLocks noChangeArrowheads="1"/>
            </p:cNvSpPr>
            <p:nvPr/>
          </p:nvSpPr>
          <p:spPr bwMode="auto">
            <a:xfrm>
              <a:off x="7104856" y="2574925"/>
              <a:ext cx="1712913" cy="1447800"/>
            </a:xfrm>
            <a:prstGeom prst="rect">
              <a:avLst/>
            </a:prstGeom>
            <a:pattFill prst="dkHorz">
              <a:fgClr>
                <a:srgbClr val="66FF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5" name="Rectangle 1046" descr="横線 (太)"/>
            <p:cNvSpPr>
              <a:spLocks noChangeArrowheads="1"/>
            </p:cNvSpPr>
            <p:nvPr/>
          </p:nvSpPr>
          <p:spPr bwMode="auto">
            <a:xfrm>
              <a:off x="7104856" y="3842420"/>
              <a:ext cx="1712913" cy="1447800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" name="Rectangle 1050"/>
            <p:cNvSpPr>
              <a:spLocks noChangeArrowheads="1"/>
            </p:cNvSpPr>
            <p:nvPr/>
          </p:nvSpPr>
          <p:spPr bwMode="auto">
            <a:xfrm>
              <a:off x="6861390" y="1089024"/>
              <a:ext cx="2181687" cy="831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金属</a:t>
              </a:r>
              <a:b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(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Al</a:t>
              </a: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，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Cu</a:t>
              </a: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など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)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6176" name="Line 1053"/>
          <p:cNvSpPr>
            <a:spLocks noChangeShapeType="1"/>
          </p:cNvSpPr>
          <p:nvPr/>
        </p:nvSpPr>
        <p:spPr bwMode="auto">
          <a:xfrm>
            <a:off x="6742113" y="3841750"/>
            <a:ext cx="2293937" cy="0"/>
          </a:xfrm>
          <a:prstGeom prst="line">
            <a:avLst/>
          </a:prstGeom>
          <a:noFill/>
          <a:ln w="38100">
            <a:solidFill>
              <a:srgbClr val="FF339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3" name="Rectangle 1059"/>
          <p:cNvSpPr>
            <a:spLocks noChangeArrowheads="1"/>
          </p:cNvSpPr>
          <p:nvPr/>
        </p:nvSpPr>
        <p:spPr bwMode="auto">
          <a:xfrm>
            <a:off x="1558925" y="1089025"/>
            <a:ext cx="1695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絶縁体</a:t>
            </a:r>
            <a:b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SiO</a:t>
            </a:r>
            <a:r>
              <a:rPr kumimoji="1" lang="en-US" altLang="ja-JP" sz="27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など</a:t>
            </a: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)</a:t>
            </a:r>
            <a:endParaRPr kumimoji="1" lang="en-US" altLang="ja-JP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4" name="Rectangle 1060" descr="横線 (太)"/>
          <p:cNvSpPr>
            <a:spLocks noChangeArrowheads="1"/>
          </p:cNvSpPr>
          <p:nvPr/>
        </p:nvSpPr>
        <p:spPr bwMode="auto">
          <a:xfrm>
            <a:off x="1552575" y="2003425"/>
            <a:ext cx="1712913" cy="1295400"/>
          </a:xfrm>
          <a:prstGeom prst="rect">
            <a:avLst/>
          </a:prstGeom>
          <a:pattFill prst="dkHorz">
            <a:fgClr>
              <a:srgbClr val="66FFFF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5" name="Rectangle 1061" descr="横線 (太)"/>
          <p:cNvSpPr>
            <a:spLocks noChangeArrowheads="1"/>
          </p:cNvSpPr>
          <p:nvPr/>
        </p:nvSpPr>
        <p:spPr bwMode="auto">
          <a:xfrm>
            <a:off x="1552575" y="4746625"/>
            <a:ext cx="1741488" cy="1447800"/>
          </a:xfrm>
          <a:prstGeom prst="rect">
            <a:avLst/>
          </a:prstGeom>
          <a:pattFill prst="dkHorz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400175" y="3160713"/>
            <a:ext cx="3171825" cy="1223962"/>
            <a:chOff x="1400175" y="3160378"/>
            <a:chExt cx="3171826" cy="1224872"/>
          </a:xfrm>
        </p:grpSpPr>
        <p:sp>
          <p:nvSpPr>
            <p:cNvPr id="6171" name="Rectangle 1052"/>
            <p:cNvSpPr>
              <a:spLocks noChangeArrowheads="1"/>
            </p:cNvSpPr>
            <p:nvPr/>
          </p:nvSpPr>
          <p:spPr bwMode="auto">
            <a:xfrm>
              <a:off x="3352801" y="3160378"/>
              <a:ext cx="1219200" cy="7620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フェルミ</a:t>
              </a:r>
              <a:b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レベル</a:t>
              </a:r>
              <a:endPara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2" name="Text Box 1054"/>
            <p:cNvSpPr txBox="1">
              <a:spLocks noChangeArrowheads="1"/>
            </p:cNvSpPr>
            <p:nvPr/>
          </p:nvSpPr>
          <p:spPr bwMode="auto">
            <a:xfrm>
              <a:off x="3491880" y="3800475"/>
              <a:ext cx="625491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3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3" name="Line 1062"/>
            <p:cNvSpPr>
              <a:spLocks noChangeShapeType="1"/>
            </p:cNvSpPr>
            <p:nvPr/>
          </p:nvSpPr>
          <p:spPr bwMode="auto">
            <a:xfrm>
              <a:off x="1400175" y="4060825"/>
              <a:ext cx="2057400" cy="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235009" name="Group 1089"/>
          <p:cNvGrpSpPr>
            <a:grpSpLocks/>
          </p:cNvGrpSpPr>
          <p:nvPr/>
        </p:nvGrpSpPr>
        <p:grpSpPr bwMode="auto">
          <a:xfrm>
            <a:off x="4440238" y="1066800"/>
            <a:ext cx="2105025" cy="5105400"/>
            <a:chOff x="2684" y="672"/>
            <a:chExt cx="1326" cy="3216"/>
          </a:xfrm>
        </p:grpSpPr>
        <p:sp>
          <p:nvSpPr>
            <p:cNvPr id="6168" name="Rectangle 1056" descr="横線 (太)"/>
            <p:cNvSpPr>
              <a:spLocks noChangeArrowheads="1"/>
            </p:cNvSpPr>
            <p:nvPr/>
          </p:nvSpPr>
          <p:spPr bwMode="auto">
            <a:xfrm>
              <a:off x="2880" y="1248"/>
              <a:ext cx="1079" cy="1286"/>
            </a:xfrm>
            <a:prstGeom prst="rect">
              <a:avLst/>
            </a:prstGeom>
            <a:pattFill prst="dkHorz">
              <a:fgClr>
                <a:srgbClr val="66FF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9" name="Rectangle 1057" descr="横線 (太)"/>
            <p:cNvSpPr>
              <a:spLocks noChangeArrowheads="1"/>
            </p:cNvSpPr>
            <p:nvPr/>
          </p:nvSpPr>
          <p:spPr bwMode="auto">
            <a:xfrm>
              <a:off x="2880" y="2976"/>
              <a:ext cx="1097" cy="912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0" name="Rectangle 1058"/>
            <p:cNvSpPr>
              <a:spLocks noChangeArrowheads="1"/>
            </p:cNvSpPr>
            <p:nvPr/>
          </p:nvSpPr>
          <p:spPr bwMode="auto">
            <a:xfrm>
              <a:off x="2684" y="672"/>
              <a:ext cx="1326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半導体</a:t>
              </a:r>
              <a:b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(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Si</a:t>
              </a: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，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Ge</a:t>
              </a: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など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)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234983" name="Line 1063"/>
          <p:cNvSpPr>
            <a:spLocks noChangeShapeType="1"/>
          </p:cNvSpPr>
          <p:nvPr/>
        </p:nvSpPr>
        <p:spPr bwMode="auto">
          <a:xfrm flipV="1">
            <a:off x="4675188" y="4419600"/>
            <a:ext cx="2057400" cy="0"/>
          </a:xfrm>
          <a:prstGeom prst="line">
            <a:avLst/>
          </a:prstGeom>
          <a:noFill/>
          <a:ln w="38100">
            <a:solidFill>
              <a:srgbClr val="FF339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234989" name="Group 1069"/>
          <p:cNvGrpSpPr>
            <a:grpSpLocks/>
          </p:cNvGrpSpPr>
          <p:nvPr/>
        </p:nvGrpSpPr>
        <p:grpSpPr bwMode="auto">
          <a:xfrm>
            <a:off x="1781175" y="3298825"/>
            <a:ext cx="1528763" cy="1447800"/>
            <a:chOff x="4560" y="2160"/>
            <a:chExt cx="963" cy="912"/>
          </a:xfrm>
        </p:grpSpPr>
        <p:sp>
          <p:nvSpPr>
            <p:cNvPr id="6165" name="Line 1065"/>
            <p:cNvSpPr>
              <a:spLocks noChangeShapeType="1"/>
            </p:cNvSpPr>
            <p:nvPr/>
          </p:nvSpPr>
          <p:spPr bwMode="auto">
            <a:xfrm>
              <a:off x="4560" y="2160"/>
              <a:ext cx="0" cy="9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6" name="Text Box 1066"/>
            <p:cNvSpPr txBox="1">
              <a:spLocks noChangeArrowheads="1"/>
            </p:cNvSpPr>
            <p:nvPr/>
          </p:nvSpPr>
          <p:spPr bwMode="auto">
            <a:xfrm>
              <a:off x="4594" y="2160"/>
              <a:ext cx="929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エネルギー</a:t>
              </a:r>
              <a:b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ギャップ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7" name="Text Box 1067"/>
            <p:cNvSpPr txBox="1">
              <a:spLocks noChangeArrowheads="1"/>
            </p:cNvSpPr>
            <p:nvPr/>
          </p:nvSpPr>
          <p:spPr bwMode="auto">
            <a:xfrm>
              <a:off x="4624" y="2640"/>
              <a:ext cx="8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4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</a:t>
              </a: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&gt; 5 eV</a:t>
              </a:r>
            </a:p>
          </p:txBody>
        </p:sp>
      </p:grpSp>
      <p:grpSp>
        <p:nvGrpSpPr>
          <p:cNvPr id="1235005" name="Group 1085"/>
          <p:cNvGrpSpPr>
            <a:grpSpLocks/>
          </p:cNvGrpSpPr>
          <p:nvPr/>
        </p:nvGrpSpPr>
        <p:grpSpPr bwMode="auto">
          <a:xfrm>
            <a:off x="4973637" y="3962400"/>
            <a:ext cx="1641474" cy="762000"/>
            <a:chOff x="3020" y="2496"/>
            <a:chExt cx="1034" cy="480"/>
          </a:xfrm>
        </p:grpSpPr>
        <p:sp>
          <p:nvSpPr>
            <p:cNvPr id="6163" name="Line 1064"/>
            <p:cNvSpPr>
              <a:spLocks noChangeShapeType="1"/>
            </p:cNvSpPr>
            <p:nvPr/>
          </p:nvSpPr>
          <p:spPr bwMode="auto">
            <a:xfrm>
              <a:off x="3024" y="2544"/>
              <a:ext cx="0" cy="43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4" name="Text Box 1068"/>
            <p:cNvSpPr txBox="1">
              <a:spLocks noChangeArrowheads="1"/>
            </p:cNvSpPr>
            <p:nvPr/>
          </p:nvSpPr>
          <p:spPr bwMode="auto">
            <a:xfrm>
              <a:off x="3020" y="2496"/>
              <a:ext cx="103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400" b="1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&lt; 3.5 eV</a:t>
              </a:r>
            </a:p>
          </p:txBody>
        </p:sp>
      </p:grpSp>
      <p:sp>
        <p:nvSpPr>
          <p:cNvPr id="1235000" name="Text Box 1080"/>
          <p:cNvSpPr txBox="1">
            <a:spLocks noChangeArrowheads="1"/>
          </p:cNvSpPr>
          <p:nvPr/>
        </p:nvSpPr>
        <p:spPr bwMode="auto">
          <a:xfrm>
            <a:off x="1346200" y="6194425"/>
            <a:ext cx="228123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SiO</a:t>
            </a:r>
            <a:r>
              <a:rPr kumimoji="1" lang="en-US" altLang="ja-JP" sz="27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 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</a:t>
            </a:r>
            <a:r>
              <a:rPr kumimoji="1" lang="en-US" altLang="ja-JP" sz="27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9 eV</a:t>
            </a:r>
          </a:p>
        </p:txBody>
      </p:sp>
      <p:sp>
        <p:nvSpPr>
          <p:cNvPr id="1235001" name="Text Box 1081"/>
          <p:cNvSpPr txBox="1">
            <a:spLocks noChangeArrowheads="1"/>
          </p:cNvSpPr>
          <p:nvPr/>
        </p:nvSpPr>
        <p:spPr bwMode="auto">
          <a:xfrm>
            <a:off x="4598988" y="6172200"/>
            <a:ext cx="212883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</a:t>
            </a:r>
            <a:r>
              <a:rPr kumimoji="1" lang="en-US" altLang="ja-JP" sz="27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</a:t>
            </a:r>
            <a:r>
              <a:rPr kumimoji="1" lang="en-US" altLang="ja-JP" sz="27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1.1 eV</a:t>
            </a:r>
          </a:p>
        </p:txBody>
      </p:sp>
      <p:sp>
        <p:nvSpPr>
          <p:cNvPr id="33" name="スライド番号プレースホルダー 3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762000" rtl="0" eaLnBrk="1" fontAlgn="base" hangingPunct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•"/>
              <a:defRPr kumimoji="1" sz="32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8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»"/>
              <a:defRPr kumimoji="1" sz="24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•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4" name="テキスト ボックス 29"/>
          <p:cNvSpPr txBox="1"/>
          <p:nvPr/>
        </p:nvSpPr>
        <p:spPr>
          <a:xfrm>
            <a:off x="7684668" y="613693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4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4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4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3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5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5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4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4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5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5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3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5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5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6" grpId="0" animBg="1"/>
      <p:bldP spid="1234983" grpId="0" animBg="1"/>
      <p:bldP spid="1235000" grpId="0"/>
      <p:bldP spid="12350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42788"/>
            <a:ext cx="8915400" cy="747812"/>
          </a:xfrm>
        </p:spPr>
        <p:txBody>
          <a:bodyPr/>
          <a:lstStyle/>
          <a:p>
            <a:pPr eaLnBrk="1"/>
            <a:r>
              <a:rPr lang="en-US" altLang="ja-JP" sz="3600" dirty="0" err="1">
                <a:latin typeface="Times New Roman" pitchFamily="18" charset="0"/>
              </a:rPr>
              <a:t>i</a:t>
            </a:r>
            <a:r>
              <a:rPr lang="ja-JP" altLang="en-US" sz="3600" dirty="0">
                <a:latin typeface="Times New Roman" pitchFamily="18" charset="0"/>
              </a:rPr>
              <a:t>タイプ半導体</a:t>
            </a:r>
          </a:p>
        </p:txBody>
      </p:sp>
      <p:sp>
        <p:nvSpPr>
          <p:cNvPr id="7180" name="Rectangle 74"/>
          <p:cNvSpPr>
            <a:spLocks noChangeArrowheads="1"/>
          </p:cNvSpPr>
          <p:nvPr/>
        </p:nvSpPr>
        <p:spPr bwMode="auto">
          <a:xfrm>
            <a:off x="4572000" y="6324600"/>
            <a:ext cx="1828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0" name="Rectangle 49" descr="60%"/>
          <p:cNvSpPr>
            <a:spLocks noChangeArrowheads="1"/>
          </p:cNvSpPr>
          <p:nvPr/>
        </p:nvSpPr>
        <p:spPr bwMode="auto">
          <a:xfrm>
            <a:off x="1692275" y="4581525"/>
            <a:ext cx="4608513" cy="1582738"/>
          </a:xfrm>
          <a:prstGeom prst="rect">
            <a:avLst/>
          </a:prstGeom>
          <a:pattFill prst="pct60">
            <a:fgClr>
              <a:srgbClr val="000000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6372200" y="2060848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伝導帯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6444208" y="4994012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</a:t>
            </a:r>
          </a:p>
        </p:txBody>
      </p:sp>
      <p:sp>
        <p:nvSpPr>
          <p:cNvPr id="53" name="Text Box 16"/>
          <p:cNvSpPr txBox="1">
            <a:spLocks noChangeArrowheads="1"/>
          </p:cNvSpPr>
          <p:nvPr/>
        </p:nvSpPr>
        <p:spPr bwMode="auto">
          <a:xfrm>
            <a:off x="6444208" y="3605213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禁制帯</a:t>
            </a:r>
          </a:p>
        </p:txBody>
      </p:sp>
      <p:sp>
        <p:nvSpPr>
          <p:cNvPr id="54" name="Rectangle 25"/>
          <p:cNvSpPr>
            <a:spLocks noChangeArrowheads="1"/>
          </p:cNvSpPr>
          <p:nvPr/>
        </p:nvSpPr>
        <p:spPr bwMode="auto">
          <a:xfrm>
            <a:off x="1752600" y="2136775"/>
            <a:ext cx="3733800" cy="1066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2057400" y="2708275"/>
            <a:ext cx="3733800" cy="2514600"/>
            <a:chOff x="2057400" y="2708275"/>
            <a:chExt cx="3733800" cy="2514600"/>
          </a:xfrm>
        </p:grpSpPr>
        <p:grpSp>
          <p:nvGrpSpPr>
            <p:cNvPr id="56" name="Group 21"/>
            <p:cNvGrpSpPr>
              <a:grpSpLocks/>
            </p:cNvGrpSpPr>
            <p:nvPr/>
          </p:nvGrpSpPr>
          <p:grpSpPr bwMode="auto">
            <a:xfrm>
              <a:off x="2057400" y="2974975"/>
              <a:ext cx="3429000" cy="1295400"/>
              <a:chOff x="1296" y="2064"/>
              <a:chExt cx="2160" cy="816"/>
            </a:xfrm>
          </p:grpSpPr>
          <p:sp>
            <p:nvSpPr>
              <p:cNvPr id="68" name="Rectangle 2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528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9" name="Rectangle 23"/>
              <p:cNvSpPr>
                <a:spLocks noChangeArrowheads="1"/>
              </p:cNvSpPr>
              <p:nvPr/>
            </p:nvSpPr>
            <p:spPr bwMode="auto">
              <a:xfrm>
                <a:off x="3264" y="2064"/>
                <a:ext cx="192" cy="14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7" name="Rectangle 24"/>
            <p:cNvSpPr>
              <a:spLocks noChangeArrowheads="1"/>
            </p:cNvSpPr>
            <p:nvPr/>
          </p:nvSpPr>
          <p:spPr bwMode="auto">
            <a:xfrm>
              <a:off x="3429000" y="3051175"/>
              <a:ext cx="228600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8" name="Group 27"/>
            <p:cNvGrpSpPr>
              <a:grpSpLocks/>
            </p:cNvGrpSpPr>
            <p:nvPr/>
          </p:nvGrpSpPr>
          <p:grpSpPr bwMode="auto">
            <a:xfrm>
              <a:off x="2209800" y="4689475"/>
              <a:ext cx="3581400" cy="533400"/>
              <a:chOff x="1392" y="3072"/>
              <a:chExt cx="2256" cy="336"/>
            </a:xfrm>
            <a:solidFill>
              <a:schemeClr val="bg1"/>
            </a:solidFill>
          </p:grpSpPr>
          <p:sp>
            <p:nvSpPr>
              <p:cNvPr id="64" name="Oval 28"/>
              <p:cNvSpPr>
                <a:spLocks noChangeArrowheads="1"/>
              </p:cNvSpPr>
              <p:nvPr/>
            </p:nvSpPr>
            <p:spPr bwMode="auto">
              <a:xfrm>
                <a:off x="1392" y="3168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5" name="Oval 29"/>
              <p:cNvSpPr>
                <a:spLocks noChangeArrowheads="1"/>
              </p:cNvSpPr>
              <p:nvPr/>
            </p:nvSpPr>
            <p:spPr bwMode="auto">
              <a:xfrm>
                <a:off x="3552" y="3072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6" name="Oval 30"/>
              <p:cNvSpPr>
                <a:spLocks noChangeArrowheads="1"/>
              </p:cNvSpPr>
              <p:nvPr/>
            </p:nvSpPr>
            <p:spPr bwMode="auto">
              <a:xfrm>
                <a:off x="1968" y="3312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7" name="Oval 31"/>
              <p:cNvSpPr>
                <a:spLocks noChangeArrowheads="1"/>
              </p:cNvSpPr>
              <p:nvPr/>
            </p:nvSpPr>
            <p:spPr bwMode="auto">
              <a:xfrm>
                <a:off x="2496" y="3216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9" name="Group 32"/>
            <p:cNvGrpSpPr>
              <a:grpSpLocks/>
            </p:cNvGrpSpPr>
            <p:nvPr/>
          </p:nvGrpSpPr>
          <p:grpSpPr bwMode="auto">
            <a:xfrm>
              <a:off x="2209800" y="2708275"/>
              <a:ext cx="3505200" cy="533400"/>
              <a:chOff x="1392" y="1824"/>
              <a:chExt cx="2208" cy="336"/>
            </a:xfrm>
          </p:grpSpPr>
          <p:sp>
            <p:nvSpPr>
              <p:cNvPr id="60" name="Oval 33"/>
              <p:cNvSpPr>
                <a:spLocks noChangeArrowheads="1"/>
              </p:cNvSpPr>
              <p:nvPr/>
            </p:nvSpPr>
            <p:spPr bwMode="auto">
              <a:xfrm>
                <a:off x="1392" y="2016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" name="Oval 34"/>
              <p:cNvSpPr>
                <a:spLocks noChangeArrowheads="1"/>
              </p:cNvSpPr>
              <p:nvPr/>
            </p:nvSpPr>
            <p:spPr bwMode="auto">
              <a:xfrm>
                <a:off x="3504" y="1968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2" name="Oval 35"/>
              <p:cNvSpPr>
                <a:spLocks noChangeArrowheads="1"/>
              </p:cNvSpPr>
              <p:nvPr/>
            </p:nvSpPr>
            <p:spPr bwMode="auto">
              <a:xfrm>
                <a:off x="2016" y="182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3" name="Oval 36"/>
              <p:cNvSpPr>
                <a:spLocks noChangeArrowheads="1"/>
              </p:cNvSpPr>
              <p:nvPr/>
            </p:nvSpPr>
            <p:spPr bwMode="auto">
              <a:xfrm>
                <a:off x="2496" y="206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70" name="グループ化 69"/>
          <p:cNvGrpSpPr/>
          <p:nvPr/>
        </p:nvGrpSpPr>
        <p:grpSpPr>
          <a:xfrm>
            <a:off x="4748446" y="3013075"/>
            <a:ext cx="152400" cy="1828800"/>
            <a:chOff x="4800601" y="2974975"/>
            <a:chExt cx="152400" cy="1828800"/>
          </a:xfrm>
        </p:grpSpPr>
        <p:sp>
          <p:nvSpPr>
            <p:cNvPr id="71" name="Oval 38"/>
            <p:cNvSpPr>
              <a:spLocks noChangeArrowheads="1"/>
            </p:cNvSpPr>
            <p:nvPr/>
          </p:nvSpPr>
          <p:spPr bwMode="auto">
            <a:xfrm>
              <a:off x="4800601" y="4651375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" name="Oval 39"/>
            <p:cNvSpPr>
              <a:spLocks noChangeArrowheads="1"/>
            </p:cNvSpPr>
            <p:nvPr/>
          </p:nvSpPr>
          <p:spPr bwMode="auto">
            <a:xfrm>
              <a:off x="4800601" y="2974975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" name="Line 40"/>
            <p:cNvSpPr>
              <a:spLocks noChangeShapeType="1"/>
            </p:cNvSpPr>
            <p:nvPr/>
          </p:nvSpPr>
          <p:spPr bwMode="auto">
            <a:xfrm flipV="1">
              <a:off x="4876801" y="3432175"/>
              <a:ext cx="0" cy="99060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74" name="Text Box 42"/>
          <p:cNvSpPr txBox="1">
            <a:spLocks noChangeArrowheads="1"/>
          </p:cNvSpPr>
          <p:nvPr/>
        </p:nvSpPr>
        <p:spPr bwMode="auto">
          <a:xfrm>
            <a:off x="4264026" y="2060575"/>
            <a:ext cx="12049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 </a:t>
            </a:r>
          </a:p>
        </p:txBody>
      </p:sp>
      <p:sp>
        <p:nvSpPr>
          <p:cNvPr id="75" name="Text Box 45"/>
          <p:cNvSpPr txBox="1">
            <a:spLocks noChangeArrowheads="1"/>
          </p:cNvSpPr>
          <p:nvPr/>
        </p:nvSpPr>
        <p:spPr bwMode="auto">
          <a:xfrm>
            <a:off x="4291212" y="5070475"/>
            <a:ext cx="1420582" cy="89255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ホール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hole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） </a:t>
            </a:r>
          </a:p>
        </p:txBody>
      </p:sp>
      <p:sp>
        <p:nvSpPr>
          <p:cNvPr id="76" name="Rectangle 50"/>
          <p:cNvSpPr>
            <a:spLocks noChangeArrowheads="1"/>
          </p:cNvSpPr>
          <p:nvPr/>
        </p:nvSpPr>
        <p:spPr bwMode="auto">
          <a:xfrm>
            <a:off x="1692275" y="1628775"/>
            <a:ext cx="4608513" cy="16557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7" name="Line 51"/>
          <p:cNvSpPr>
            <a:spLocks noChangeShapeType="1"/>
          </p:cNvSpPr>
          <p:nvPr/>
        </p:nvSpPr>
        <p:spPr bwMode="auto">
          <a:xfrm flipV="1">
            <a:off x="1196975" y="2641749"/>
            <a:ext cx="0" cy="13668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8" name="Text Box 52"/>
          <p:cNvSpPr txBox="1">
            <a:spLocks noChangeArrowheads="1"/>
          </p:cNvSpPr>
          <p:nvPr/>
        </p:nvSpPr>
        <p:spPr bwMode="auto">
          <a:xfrm rot="-5400000">
            <a:off x="-453590" y="2965928"/>
            <a:ext cx="26423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電子のエネルギー　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3429000" y="1412776"/>
            <a:ext cx="609600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91200" y="315242"/>
            <a:ext cx="3567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真性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ntrinsic)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6" name="テキスト ボックス 29"/>
          <p:cNvSpPr txBox="1"/>
          <p:nvPr/>
        </p:nvSpPr>
        <p:spPr>
          <a:xfrm>
            <a:off x="3551537" y="635314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99924" y="3551704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 = p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ja-JP" altLang="en-US" sz="3600" b="0">
                <a:latin typeface="Times New Roman" pitchFamily="18" charset="0"/>
              </a:rPr>
              <a:t>内容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295400"/>
            <a:ext cx="6172200" cy="4077816"/>
          </a:xfrm>
          <a:noFill/>
        </p:spPr>
        <p:txBody>
          <a:bodyPr/>
          <a:lstStyle/>
          <a:p>
            <a:pPr eaLnBrk="1"/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準備</a:t>
            </a:r>
          </a:p>
          <a:p>
            <a:pPr lvl="1" eaLnBrk="1"/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電子</a:t>
            </a:r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：粒 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 </a:t>
            </a:r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波？</a:t>
            </a:r>
            <a:endParaRPr lang="ja-JP" altLang="en-US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eaLnBrk="1"/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</a:t>
            </a:r>
            <a:r>
              <a:rPr lang="ja-JP" altLang="en-US" sz="36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レベル</a:t>
            </a:r>
            <a:b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endParaRPr lang="ja-JP" altLang="en-US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eaLnBrk="1"/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</a:t>
            </a:r>
            <a:r>
              <a:rPr lang="ja-JP" altLang="en-US" sz="3600" b="1" dirty="0">
                <a:solidFill>
                  <a:schemeClr val="hlin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バンド</a:t>
            </a:r>
          </a:p>
          <a:p>
            <a:pPr lvl="1" eaLnBrk="1"/>
            <a:r>
              <a:rPr lang="ja-JP" altLang="en-US"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連続したエネルギーレベル</a:t>
            </a:r>
            <a:endParaRPr lang="en-US" altLang="ja-JP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15473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182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37922"/>
            <a:ext cx="8915400" cy="752677"/>
          </a:xfrm>
        </p:spPr>
        <p:txBody>
          <a:bodyPr/>
          <a:lstStyle/>
          <a:p>
            <a:pPr eaLnBrk="1" hangingPunct="1"/>
            <a:r>
              <a:rPr lang="en-US" altLang="ja-JP" sz="3200" b="1" dirty="0" err="1">
                <a:latin typeface="Times New Roman" pitchFamily="18" charset="0"/>
              </a:rPr>
              <a:t>i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en-US" altLang="ja-JP" sz="2800" b="1" dirty="0">
                <a:latin typeface="Times New Roman" pitchFamily="18" charset="0"/>
              </a:rPr>
              <a:t>F-D</a:t>
            </a:r>
            <a:r>
              <a:rPr lang="ja-JP" altLang="en-US" sz="2800" b="1" dirty="0">
                <a:latin typeface="Times New Roman" pitchFamily="18" charset="0"/>
              </a:rPr>
              <a:t>分布関数</a:t>
            </a:r>
            <a:r>
              <a:rPr lang="en-US" altLang="ja-JP" sz="2800" b="1" dirty="0">
                <a:solidFill>
                  <a:srgbClr val="FF0066"/>
                </a:solidFill>
                <a:latin typeface="Times New Roman" pitchFamily="18" charset="0"/>
              </a:rPr>
              <a:t>f</a:t>
            </a:r>
            <a:endParaRPr lang="en-US" altLang="ja-JP" sz="2800" b="1" dirty="0">
              <a:latin typeface="Times New Roman" pitchFamily="18" charset="0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2881371" y="4151168"/>
            <a:ext cx="1727044" cy="1565480"/>
          </a:xfrm>
          <a:prstGeom prst="rect">
            <a:avLst/>
          </a:prstGeom>
          <a:pattFill prst="pct50">
            <a:fgClr>
              <a:srgbClr val="000000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324633" name="Line 25"/>
          <p:cNvSpPr>
            <a:spLocks noChangeShapeType="1"/>
          </p:cNvSpPr>
          <p:nvPr/>
        </p:nvSpPr>
        <p:spPr bwMode="auto">
          <a:xfrm flipV="1">
            <a:off x="2884540" y="3628482"/>
            <a:ext cx="5503884" cy="25250"/>
          </a:xfrm>
          <a:prstGeom prst="line">
            <a:avLst/>
          </a:prstGeom>
          <a:noFill/>
          <a:ln w="38100">
            <a:solidFill>
              <a:srgbClr val="FF33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1520" name="Text Box 29"/>
          <p:cNvSpPr txBox="1">
            <a:spLocks noChangeArrowheads="1"/>
          </p:cNvSpPr>
          <p:nvPr/>
        </p:nvSpPr>
        <p:spPr bwMode="auto">
          <a:xfrm>
            <a:off x="2374057" y="3889609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1521" name="Text Box 30"/>
          <p:cNvSpPr txBox="1">
            <a:spLocks noChangeArrowheads="1"/>
          </p:cNvSpPr>
          <p:nvPr/>
        </p:nvSpPr>
        <p:spPr bwMode="auto">
          <a:xfrm>
            <a:off x="2353586" y="2839390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1616" name="Oval 41"/>
          <p:cNvSpPr>
            <a:spLocks noChangeArrowheads="1"/>
          </p:cNvSpPr>
          <p:nvPr/>
        </p:nvSpPr>
        <p:spPr bwMode="auto">
          <a:xfrm>
            <a:off x="3291103" y="4222093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17" name="Oval 42"/>
          <p:cNvSpPr>
            <a:spLocks noChangeArrowheads="1"/>
          </p:cNvSpPr>
          <p:nvPr/>
        </p:nvSpPr>
        <p:spPr bwMode="auto">
          <a:xfrm>
            <a:off x="3115839" y="4440093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18" name="Oval 43"/>
          <p:cNvSpPr>
            <a:spLocks noChangeArrowheads="1"/>
          </p:cNvSpPr>
          <p:nvPr/>
        </p:nvSpPr>
        <p:spPr bwMode="auto">
          <a:xfrm>
            <a:off x="3785501" y="4236646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19" name="Oval 44"/>
          <p:cNvSpPr>
            <a:spLocks noChangeArrowheads="1"/>
          </p:cNvSpPr>
          <p:nvPr/>
        </p:nvSpPr>
        <p:spPr bwMode="auto">
          <a:xfrm>
            <a:off x="4144344" y="4489305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20" name="Oval 45"/>
          <p:cNvSpPr>
            <a:spLocks noChangeArrowheads="1"/>
          </p:cNvSpPr>
          <p:nvPr/>
        </p:nvSpPr>
        <p:spPr bwMode="auto">
          <a:xfrm>
            <a:off x="3625002" y="4361836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21" name="Oval 46"/>
          <p:cNvSpPr>
            <a:spLocks noChangeArrowheads="1"/>
          </p:cNvSpPr>
          <p:nvPr/>
        </p:nvSpPr>
        <p:spPr bwMode="auto">
          <a:xfrm>
            <a:off x="4335039" y="4233718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21531" name="Group 55"/>
          <p:cNvGrpSpPr>
            <a:grpSpLocks/>
          </p:cNvGrpSpPr>
          <p:nvPr/>
        </p:nvGrpSpPr>
        <p:grpSpPr bwMode="auto">
          <a:xfrm>
            <a:off x="2875014" y="3148640"/>
            <a:ext cx="1627188" cy="987425"/>
            <a:chOff x="1731" y="2400"/>
            <a:chExt cx="1025" cy="576"/>
          </a:xfrm>
        </p:grpSpPr>
        <p:sp>
          <p:nvSpPr>
            <p:cNvPr id="21606" name="Line 56"/>
            <p:cNvSpPr>
              <a:spLocks noChangeShapeType="1"/>
            </p:cNvSpPr>
            <p:nvPr/>
          </p:nvSpPr>
          <p:spPr bwMode="auto">
            <a:xfrm flipV="1">
              <a:off x="1920" y="2400"/>
              <a:ext cx="0" cy="5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607" name="Text Box 57"/>
            <p:cNvSpPr txBox="1">
              <a:spLocks noChangeArrowheads="1"/>
            </p:cNvSpPr>
            <p:nvPr/>
          </p:nvSpPr>
          <p:spPr bwMode="auto">
            <a:xfrm>
              <a:off x="1731" y="2734"/>
              <a:ext cx="1025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16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= 1.1 eV</a:t>
              </a:r>
            </a:p>
          </p:txBody>
        </p:sp>
      </p:grpSp>
      <p:sp>
        <p:nvSpPr>
          <p:cNvPr id="118" name="Oval 128"/>
          <p:cNvSpPr>
            <a:spLocks noChangeArrowheads="1"/>
          </p:cNvSpPr>
          <p:nvPr/>
        </p:nvSpPr>
        <p:spPr bwMode="auto">
          <a:xfrm>
            <a:off x="3028606" y="2964266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2" name="Oval 128"/>
          <p:cNvSpPr>
            <a:spLocks noChangeArrowheads="1"/>
          </p:cNvSpPr>
          <p:nvPr/>
        </p:nvSpPr>
        <p:spPr bwMode="auto">
          <a:xfrm>
            <a:off x="4081776" y="289282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3" name="Oval 128"/>
          <p:cNvSpPr>
            <a:spLocks noChangeArrowheads="1"/>
          </p:cNvSpPr>
          <p:nvPr/>
        </p:nvSpPr>
        <p:spPr bwMode="auto">
          <a:xfrm>
            <a:off x="3304038" y="2760326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4" name="Oval 128"/>
          <p:cNvSpPr>
            <a:spLocks noChangeArrowheads="1"/>
          </p:cNvSpPr>
          <p:nvPr/>
        </p:nvSpPr>
        <p:spPr bwMode="auto">
          <a:xfrm>
            <a:off x="4393117" y="28158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5" name="Oval 128"/>
          <p:cNvSpPr>
            <a:spLocks noChangeArrowheads="1"/>
          </p:cNvSpPr>
          <p:nvPr/>
        </p:nvSpPr>
        <p:spPr bwMode="auto">
          <a:xfrm>
            <a:off x="3532637" y="2831024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6" name="Oval 128"/>
          <p:cNvSpPr>
            <a:spLocks noChangeArrowheads="1"/>
          </p:cNvSpPr>
          <p:nvPr/>
        </p:nvSpPr>
        <p:spPr bwMode="auto">
          <a:xfrm>
            <a:off x="3796956" y="2677776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875014" y="1562950"/>
            <a:ext cx="1727044" cy="1565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43" name="Text Box 163"/>
          <p:cNvSpPr txBox="1">
            <a:spLocks noChangeArrowheads="1"/>
          </p:cNvSpPr>
          <p:nvPr/>
        </p:nvSpPr>
        <p:spPr bwMode="auto">
          <a:xfrm>
            <a:off x="2363204" y="3415809"/>
            <a:ext cx="4700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5075428" y="1811420"/>
            <a:ext cx="2808940" cy="4245300"/>
            <a:chOff x="2961118" y="1695672"/>
            <a:chExt cx="2927883" cy="4157560"/>
          </a:xfrm>
        </p:grpSpPr>
        <p:graphicFrame>
          <p:nvGraphicFramePr>
            <p:cNvPr id="137" name="グラフ 136"/>
            <p:cNvGraphicFramePr>
              <a:graphicFrameLocks/>
            </p:cNvGraphicFramePr>
            <p:nvPr/>
          </p:nvGraphicFramePr>
          <p:xfrm>
            <a:off x="2961118" y="2086537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1" name="グループ化 10"/>
            <p:cNvGrpSpPr/>
            <p:nvPr/>
          </p:nvGrpSpPr>
          <p:grpSpPr>
            <a:xfrm>
              <a:off x="3324553" y="1695672"/>
              <a:ext cx="2564448" cy="3196886"/>
              <a:chOff x="3324553" y="1695672"/>
              <a:chExt cx="2564448" cy="3196886"/>
            </a:xfrm>
          </p:grpSpPr>
          <p:sp>
            <p:nvSpPr>
              <p:cNvPr id="138" name="Line 17"/>
              <p:cNvSpPr>
                <a:spLocks noChangeShapeType="1"/>
              </p:cNvSpPr>
              <p:nvPr/>
            </p:nvSpPr>
            <p:spPr bwMode="auto">
              <a:xfrm>
                <a:off x="3787188" y="2958703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39" name="Line 17"/>
              <p:cNvSpPr>
                <a:spLocks noChangeShapeType="1"/>
              </p:cNvSpPr>
              <p:nvPr/>
            </p:nvSpPr>
            <p:spPr bwMode="auto">
              <a:xfrm>
                <a:off x="3803479" y="3956474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41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324771" name="Text Box 163"/>
              <p:cNvSpPr txBox="1">
                <a:spLocks noChangeArrowheads="1"/>
              </p:cNvSpPr>
              <p:nvPr/>
            </p:nvSpPr>
            <p:spPr bwMode="auto">
              <a:xfrm>
                <a:off x="3324553" y="3095724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9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</p:grpSp>
      <p:sp>
        <p:nvSpPr>
          <p:cNvPr id="51" name="Text Box 54"/>
          <p:cNvSpPr txBox="1">
            <a:spLocks noChangeArrowheads="1"/>
          </p:cNvSpPr>
          <p:nvPr/>
        </p:nvSpPr>
        <p:spPr bwMode="auto">
          <a:xfrm>
            <a:off x="6444175" y="1154771"/>
            <a:ext cx="209704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室温の熱エネルギー </a:t>
            </a:r>
            <a:b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0.026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  <a:b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：ボルツマン定数</a:t>
            </a:r>
          </a:p>
        </p:txBody>
      </p:sp>
      <p:sp>
        <p:nvSpPr>
          <p:cNvPr id="52" name="Line 35"/>
          <p:cNvSpPr>
            <a:spLocks noChangeShapeType="1"/>
          </p:cNvSpPr>
          <p:nvPr/>
        </p:nvSpPr>
        <p:spPr bwMode="auto">
          <a:xfrm flipV="1">
            <a:off x="2626788" y="1312859"/>
            <a:ext cx="0" cy="1066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3" name="Text Box 36"/>
          <p:cNvSpPr txBox="1">
            <a:spLocks noChangeArrowheads="1"/>
          </p:cNvSpPr>
          <p:nvPr/>
        </p:nvSpPr>
        <p:spPr bwMode="auto">
          <a:xfrm>
            <a:off x="2146250" y="1312859"/>
            <a:ext cx="4556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516601" y="1846259"/>
            <a:ext cx="17283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伝導帯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Conduction Band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558409" y="4579965"/>
            <a:ext cx="15091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価電子帯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Valence Band</a:t>
            </a:r>
          </a:p>
        </p:txBody>
      </p:sp>
      <p:sp>
        <p:nvSpPr>
          <p:cNvPr id="56" name="Text Box 21"/>
          <p:cNvSpPr txBox="1">
            <a:spLocks noChangeArrowheads="1"/>
          </p:cNvSpPr>
          <p:nvPr/>
        </p:nvSpPr>
        <p:spPr bwMode="auto">
          <a:xfrm>
            <a:off x="360479" y="3242768"/>
            <a:ext cx="17556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禁制帯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Forbidden Band</a:t>
            </a:r>
          </a:p>
        </p:txBody>
      </p:sp>
      <p:sp>
        <p:nvSpPr>
          <p:cNvPr id="39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32C3D-5021-4EE2-B265-C1B0F6622B0A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0" name="テキスト ボックス 29"/>
          <p:cNvSpPr txBox="1"/>
          <p:nvPr/>
        </p:nvSpPr>
        <p:spPr>
          <a:xfrm>
            <a:off x="4840733" y="609155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21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53980"/>
            <a:ext cx="8915400" cy="736619"/>
          </a:xfrm>
        </p:spPr>
        <p:txBody>
          <a:bodyPr/>
          <a:lstStyle/>
          <a:p>
            <a:pPr eaLnBrk="1" hangingPunct="1"/>
            <a:r>
              <a:rPr lang="en-US" altLang="ja-JP" sz="3200" b="1" dirty="0" err="1">
                <a:latin typeface="Times New Roman" pitchFamily="18" charset="0"/>
              </a:rPr>
              <a:t>i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ja-JP" altLang="en-US" sz="2400" b="1" dirty="0">
                <a:latin typeface="Times New Roman" pitchFamily="18" charset="0"/>
              </a:rPr>
              <a:t>分布関数</a:t>
            </a:r>
            <a:r>
              <a:rPr lang="en-US" altLang="ja-JP" sz="2400" b="1" dirty="0">
                <a:solidFill>
                  <a:srgbClr val="FF3399"/>
                </a:solidFill>
                <a:latin typeface="Times New Roman" pitchFamily="18" charset="0"/>
              </a:rPr>
              <a:t>f</a:t>
            </a:r>
            <a:r>
              <a:rPr lang="ja-JP" altLang="en-US" sz="2400" b="1" dirty="0">
                <a:latin typeface="Times New Roman" pitchFamily="18" charset="0"/>
              </a:rPr>
              <a:t>と状態密度</a:t>
            </a:r>
            <a:r>
              <a:rPr lang="en-US" altLang="ja-JP" sz="2400" b="1" dirty="0">
                <a:solidFill>
                  <a:srgbClr val="008000"/>
                </a:solidFill>
                <a:latin typeface="Times New Roman" pitchFamily="18" charset="0"/>
              </a:rPr>
              <a:t>N</a:t>
            </a:r>
            <a:endParaRPr lang="en-US" altLang="ja-JP" sz="3200" b="1" dirty="0">
              <a:solidFill>
                <a:srgbClr val="008000"/>
              </a:solidFill>
              <a:latin typeface="Times New Roman" pitchFamily="18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207080" y="1495617"/>
            <a:ext cx="2524698" cy="4438166"/>
            <a:chOff x="6119390" y="1982423"/>
            <a:chExt cx="2524698" cy="443816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6532240" y="2084522"/>
              <a:ext cx="2111848" cy="3810000"/>
              <a:chOff x="6532240" y="2084522"/>
              <a:chExt cx="2111848" cy="3810000"/>
            </a:xfrm>
          </p:grpSpPr>
          <p:sp>
            <p:nvSpPr>
              <p:cNvPr id="126" name="Line 13"/>
              <p:cNvSpPr>
                <a:spLocks noChangeShapeType="1"/>
              </p:cNvSpPr>
              <p:nvPr/>
            </p:nvSpPr>
            <p:spPr bwMode="auto">
              <a:xfrm flipV="1">
                <a:off x="6532240" y="2084522"/>
                <a:ext cx="0" cy="38100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27" name="Line 14"/>
              <p:cNvSpPr>
                <a:spLocks noChangeShapeType="1"/>
              </p:cNvSpPr>
              <p:nvPr/>
            </p:nvSpPr>
            <p:spPr bwMode="auto">
              <a:xfrm>
                <a:off x="6532240" y="5894522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113" name="Text Box 15"/>
            <p:cNvSpPr txBox="1">
              <a:spLocks noChangeArrowheads="1"/>
            </p:cNvSpPr>
            <p:nvPr/>
          </p:nvSpPr>
          <p:spPr bwMode="auto">
            <a:xfrm>
              <a:off x="6119390" y="1982423"/>
              <a:ext cx="35618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</a:p>
          </p:txBody>
        </p:sp>
        <p:sp>
          <p:nvSpPr>
            <p:cNvPr id="114" name="Line 16"/>
            <p:cNvSpPr>
              <a:spLocks noChangeShapeType="1"/>
            </p:cNvSpPr>
            <p:nvPr/>
          </p:nvSpPr>
          <p:spPr bwMode="auto">
            <a:xfrm flipV="1">
              <a:off x="6532240" y="4405480"/>
              <a:ext cx="1854426" cy="54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5" name="Line 17"/>
            <p:cNvSpPr>
              <a:spLocks noChangeShapeType="1"/>
            </p:cNvSpPr>
            <p:nvPr/>
          </p:nvSpPr>
          <p:spPr bwMode="auto">
            <a:xfrm>
              <a:off x="6566473" y="3382327"/>
              <a:ext cx="1854426" cy="79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6551362" y="2159081"/>
              <a:ext cx="1295400" cy="1219200"/>
            </a:xfrm>
            <a:custGeom>
              <a:avLst/>
              <a:gdLst>
                <a:gd name="T0" fmla="*/ 0 w 720"/>
                <a:gd name="T1" fmla="*/ 949123 h 528"/>
                <a:gd name="T2" fmla="*/ 5875 w 720"/>
                <a:gd name="T3" fmla="*/ 690857 h 528"/>
                <a:gd name="T4" fmla="*/ 8792 w 720"/>
                <a:gd name="T5" fmla="*/ 0 h 528"/>
                <a:gd name="T6" fmla="*/ 0 60000 65536"/>
                <a:gd name="T7" fmla="*/ 0 60000 65536"/>
                <a:gd name="T8" fmla="*/ 0 60000 65536"/>
                <a:gd name="T9" fmla="*/ 0 w 720"/>
                <a:gd name="T10" fmla="*/ 0 h 528"/>
                <a:gd name="T11" fmla="*/ 720 w 720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528">
                  <a:moveTo>
                    <a:pt x="0" y="528"/>
                  </a:moveTo>
                  <a:cubicBezTo>
                    <a:pt x="180" y="500"/>
                    <a:pt x="360" y="472"/>
                    <a:pt x="480" y="384"/>
                  </a:cubicBezTo>
                  <a:cubicBezTo>
                    <a:pt x="600" y="296"/>
                    <a:pt x="660" y="148"/>
                    <a:pt x="720" y="0"/>
                  </a:cubicBezTo>
                </a:path>
              </a:pathLst>
            </a:custGeom>
            <a:noFill/>
            <a:ln w="28575" cap="flat" cmpd="sng">
              <a:solidFill>
                <a:srgbClr val="008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 flipV="1">
              <a:off x="6532240" y="4418330"/>
              <a:ext cx="1295400" cy="1219200"/>
            </a:xfrm>
            <a:custGeom>
              <a:avLst/>
              <a:gdLst>
                <a:gd name="T0" fmla="*/ 0 w 720"/>
                <a:gd name="T1" fmla="*/ 949123 h 528"/>
                <a:gd name="T2" fmla="*/ 5875 w 720"/>
                <a:gd name="T3" fmla="*/ 690857 h 528"/>
                <a:gd name="T4" fmla="*/ 8792 w 720"/>
                <a:gd name="T5" fmla="*/ 0 h 528"/>
                <a:gd name="T6" fmla="*/ 0 60000 65536"/>
                <a:gd name="T7" fmla="*/ 0 60000 65536"/>
                <a:gd name="T8" fmla="*/ 0 60000 65536"/>
                <a:gd name="T9" fmla="*/ 0 w 720"/>
                <a:gd name="T10" fmla="*/ 0 h 528"/>
                <a:gd name="T11" fmla="*/ 720 w 720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528">
                  <a:moveTo>
                    <a:pt x="0" y="528"/>
                  </a:moveTo>
                  <a:cubicBezTo>
                    <a:pt x="180" y="500"/>
                    <a:pt x="360" y="472"/>
                    <a:pt x="480" y="384"/>
                  </a:cubicBezTo>
                  <a:cubicBezTo>
                    <a:pt x="600" y="296"/>
                    <a:pt x="660" y="148"/>
                    <a:pt x="720" y="0"/>
                  </a:cubicBezTo>
                </a:path>
              </a:pathLst>
            </a:custGeom>
            <a:noFill/>
            <a:ln w="28575" cap="flat" cmpd="sng">
              <a:solidFill>
                <a:srgbClr val="008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9" name="Text Box 20"/>
            <p:cNvSpPr txBox="1">
              <a:spLocks noChangeArrowheads="1"/>
            </p:cNvSpPr>
            <p:nvPr/>
          </p:nvSpPr>
          <p:spPr bwMode="auto">
            <a:xfrm>
              <a:off x="7717792" y="2541561"/>
              <a:ext cx="44595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" name="Text Box 21"/>
            <p:cNvSpPr txBox="1">
              <a:spLocks noChangeArrowheads="1"/>
            </p:cNvSpPr>
            <p:nvPr/>
          </p:nvSpPr>
          <p:spPr bwMode="auto">
            <a:xfrm>
              <a:off x="7651707" y="4741069"/>
              <a:ext cx="4651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" name="Text Box 21"/>
            <p:cNvSpPr txBox="1">
              <a:spLocks noChangeArrowheads="1"/>
            </p:cNvSpPr>
            <p:nvPr/>
          </p:nvSpPr>
          <p:spPr bwMode="auto">
            <a:xfrm>
              <a:off x="6835580" y="6020479"/>
              <a:ext cx="180850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状態密度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(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)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Text Box 28"/>
            <p:cNvSpPr txBox="1">
              <a:spLocks noChangeArrowheads="1"/>
            </p:cNvSpPr>
            <p:nvPr/>
          </p:nvSpPr>
          <p:spPr bwMode="auto">
            <a:xfrm>
              <a:off x="6468730" y="5877927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44239" y="1356952"/>
            <a:ext cx="2254829" cy="4153698"/>
            <a:chOff x="244239" y="1356952"/>
            <a:chExt cx="2254829" cy="4153698"/>
          </a:xfrm>
        </p:grpSpPr>
        <p:sp>
          <p:nvSpPr>
            <p:cNvPr id="130" name="正方形/長方形 129"/>
            <p:cNvSpPr/>
            <p:nvPr/>
          </p:nvSpPr>
          <p:spPr>
            <a:xfrm>
              <a:off x="772024" y="3945170"/>
              <a:ext cx="1727044" cy="1565480"/>
            </a:xfrm>
            <a:prstGeom prst="rect">
              <a:avLst/>
            </a:prstGeom>
            <a:pattFill prst="pct50">
              <a:fgClr>
                <a:srgbClr val="000000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324633" name="Line 25"/>
            <p:cNvSpPr>
              <a:spLocks noChangeShapeType="1"/>
            </p:cNvSpPr>
            <p:nvPr/>
          </p:nvSpPr>
          <p:spPr bwMode="auto">
            <a:xfrm flipV="1">
              <a:off x="775193" y="3431811"/>
              <a:ext cx="1692061" cy="1592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14" name="Text Box 19"/>
            <p:cNvSpPr txBox="1">
              <a:spLocks noChangeArrowheads="1"/>
            </p:cNvSpPr>
            <p:nvPr/>
          </p:nvSpPr>
          <p:spPr bwMode="auto">
            <a:xfrm>
              <a:off x="1091363" y="1427724"/>
              <a:ext cx="9589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15" name="Text Box 20"/>
            <p:cNvSpPr txBox="1">
              <a:spLocks noChangeArrowheads="1"/>
            </p:cNvSpPr>
            <p:nvPr/>
          </p:nvSpPr>
          <p:spPr bwMode="auto">
            <a:xfrm>
              <a:off x="982299" y="4964010"/>
              <a:ext cx="121700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20" name="Text Box 29"/>
            <p:cNvSpPr txBox="1">
              <a:spLocks noChangeArrowheads="1"/>
            </p:cNvSpPr>
            <p:nvPr/>
          </p:nvSpPr>
          <p:spPr bwMode="auto">
            <a:xfrm>
              <a:off x="264710" y="3683611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21" name="Text Box 30"/>
            <p:cNvSpPr txBox="1">
              <a:spLocks noChangeArrowheads="1"/>
            </p:cNvSpPr>
            <p:nvPr/>
          </p:nvSpPr>
          <p:spPr bwMode="auto">
            <a:xfrm>
              <a:off x="244239" y="2633392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616" name="Oval 41"/>
            <p:cNvSpPr>
              <a:spLocks noChangeArrowheads="1"/>
            </p:cNvSpPr>
            <p:nvPr/>
          </p:nvSpPr>
          <p:spPr bwMode="auto">
            <a:xfrm>
              <a:off x="1181756" y="4016095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17" name="Oval 42"/>
            <p:cNvSpPr>
              <a:spLocks noChangeArrowheads="1"/>
            </p:cNvSpPr>
            <p:nvPr/>
          </p:nvSpPr>
          <p:spPr bwMode="auto">
            <a:xfrm>
              <a:off x="1006492" y="4234095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18" name="Oval 43"/>
            <p:cNvSpPr>
              <a:spLocks noChangeArrowheads="1"/>
            </p:cNvSpPr>
            <p:nvPr/>
          </p:nvSpPr>
          <p:spPr bwMode="auto">
            <a:xfrm>
              <a:off x="1676154" y="4030648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19" name="Oval 44"/>
            <p:cNvSpPr>
              <a:spLocks noChangeArrowheads="1"/>
            </p:cNvSpPr>
            <p:nvPr/>
          </p:nvSpPr>
          <p:spPr bwMode="auto">
            <a:xfrm>
              <a:off x="2034997" y="4283307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20" name="Oval 45"/>
            <p:cNvSpPr>
              <a:spLocks noChangeArrowheads="1"/>
            </p:cNvSpPr>
            <p:nvPr/>
          </p:nvSpPr>
          <p:spPr bwMode="auto">
            <a:xfrm>
              <a:off x="1515655" y="4155838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21" name="Oval 46"/>
            <p:cNvSpPr>
              <a:spLocks noChangeArrowheads="1"/>
            </p:cNvSpPr>
            <p:nvPr/>
          </p:nvSpPr>
          <p:spPr bwMode="auto">
            <a:xfrm>
              <a:off x="2225692" y="4027720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1531" name="Group 55"/>
            <p:cNvGrpSpPr>
              <a:grpSpLocks/>
            </p:cNvGrpSpPr>
            <p:nvPr/>
          </p:nvGrpSpPr>
          <p:grpSpPr bwMode="auto">
            <a:xfrm>
              <a:off x="765667" y="2942642"/>
              <a:ext cx="1627188" cy="987425"/>
              <a:chOff x="1731" y="2400"/>
              <a:chExt cx="1025" cy="576"/>
            </a:xfrm>
          </p:grpSpPr>
          <p:sp>
            <p:nvSpPr>
              <p:cNvPr id="21606" name="Line 56"/>
              <p:cNvSpPr>
                <a:spLocks noChangeShapeType="1"/>
              </p:cNvSpPr>
              <p:nvPr/>
            </p:nvSpPr>
            <p:spPr bwMode="auto">
              <a:xfrm flipV="1">
                <a:off x="1920" y="2400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21607" name="Text Box 57"/>
              <p:cNvSpPr txBox="1">
                <a:spLocks noChangeArrowheads="1"/>
              </p:cNvSpPr>
              <p:nvPr/>
            </p:nvSpPr>
            <p:spPr bwMode="auto">
              <a:xfrm>
                <a:off x="1731" y="2734"/>
                <a:ext cx="102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16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g</a:t>
                </a:r>
                <a:r>
                  <a:rPr kumimoji="1" lang="en-US" altLang="ja-JP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 = 1.1 eV</a:t>
                </a:r>
              </a:p>
            </p:txBody>
          </p:sp>
        </p:grpSp>
        <p:sp>
          <p:nvSpPr>
            <p:cNvPr id="118" name="Oval 128"/>
            <p:cNvSpPr>
              <a:spLocks noChangeArrowheads="1"/>
            </p:cNvSpPr>
            <p:nvPr/>
          </p:nvSpPr>
          <p:spPr bwMode="auto">
            <a:xfrm>
              <a:off x="919259" y="275826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" name="Oval 128"/>
            <p:cNvSpPr>
              <a:spLocks noChangeArrowheads="1"/>
            </p:cNvSpPr>
            <p:nvPr/>
          </p:nvSpPr>
          <p:spPr bwMode="auto">
            <a:xfrm>
              <a:off x="1972429" y="2686830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" name="Oval 128"/>
            <p:cNvSpPr>
              <a:spLocks noChangeArrowheads="1"/>
            </p:cNvSpPr>
            <p:nvPr/>
          </p:nvSpPr>
          <p:spPr bwMode="auto">
            <a:xfrm>
              <a:off x="1194691" y="255432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4" name="Oval 128"/>
            <p:cNvSpPr>
              <a:spLocks noChangeArrowheads="1"/>
            </p:cNvSpPr>
            <p:nvPr/>
          </p:nvSpPr>
          <p:spPr bwMode="auto">
            <a:xfrm>
              <a:off x="2283770" y="2609890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5" name="Oval 128"/>
            <p:cNvSpPr>
              <a:spLocks noChangeArrowheads="1"/>
            </p:cNvSpPr>
            <p:nvPr/>
          </p:nvSpPr>
          <p:spPr bwMode="auto">
            <a:xfrm>
              <a:off x="1423290" y="2625026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" name="Oval 128"/>
            <p:cNvSpPr>
              <a:spLocks noChangeArrowheads="1"/>
            </p:cNvSpPr>
            <p:nvPr/>
          </p:nvSpPr>
          <p:spPr bwMode="auto">
            <a:xfrm>
              <a:off x="1687609" y="247177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765667" y="1356952"/>
              <a:ext cx="1727044" cy="15654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43" name="Text Box 163"/>
            <p:cNvSpPr txBox="1">
              <a:spLocks noChangeArrowheads="1"/>
            </p:cNvSpPr>
            <p:nvPr/>
          </p:nvSpPr>
          <p:spPr bwMode="auto">
            <a:xfrm>
              <a:off x="253857" y="3209811"/>
              <a:ext cx="4700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961118" y="1695672"/>
            <a:ext cx="2927883" cy="4157560"/>
            <a:chOff x="2961118" y="1695672"/>
            <a:chExt cx="2927883" cy="4157560"/>
          </a:xfrm>
        </p:grpSpPr>
        <p:graphicFrame>
          <p:nvGraphicFramePr>
            <p:cNvPr id="137" name="グラフ 136"/>
            <p:cNvGraphicFramePr>
              <a:graphicFrameLocks/>
            </p:cNvGraphicFramePr>
            <p:nvPr/>
          </p:nvGraphicFramePr>
          <p:xfrm>
            <a:off x="2961118" y="2086537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1" name="グループ化 10"/>
            <p:cNvGrpSpPr/>
            <p:nvPr/>
          </p:nvGrpSpPr>
          <p:grpSpPr>
            <a:xfrm>
              <a:off x="3320544" y="1695672"/>
              <a:ext cx="2568457" cy="3196886"/>
              <a:chOff x="3320544" y="1695672"/>
              <a:chExt cx="2568457" cy="3196886"/>
            </a:xfrm>
          </p:grpSpPr>
          <p:sp>
            <p:nvSpPr>
              <p:cNvPr id="138" name="Line 17"/>
              <p:cNvSpPr>
                <a:spLocks noChangeShapeType="1"/>
              </p:cNvSpPr>
              <p:nvPr/>
            </p:nvSpPr>
            <p:spPr bwMode="auto">
              <a:xfrm>
                <a:off x="3787188" y="2904973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39" name="Line 17"/>
              <p:cNvSpPr>
                <a:spLocks noChangeShapeType="1"/>
              </p:cNvSpPr>
              <p:nvPr/>
            </p:nvSpPr>
            <p:spPr bwMode="auto">
              <a:xfrm>
                <a:off x="3803479" y="3956474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40" name="Line 25"/>
              <p:cNvSpPr>
                <a:spLocks noChangeShapeType="1"/>
              </p:cNvSpPr>
              <p:nvPr/>
            </p:nvSpPr>
            <p:spPr bwMode="auto">
              <a:xfrm flipV="1">
                <a:off x="3785530" y="3479510"/>
                <a:ext cx="1663371" cy="16018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41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324771" name="Text Box 163"/>
              <p:cNvSpPr txBox="1">
                <a:spLocks noChangeArrowheads="1"/>
              </p:cNvSpPr>
              <p:nvPr/>
            </p:nvSpPr>
            <p:spPr bwMode="auto">
              <a:xfrm>
                <a:off x="3320544" y="3264936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9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</p:grpSp>
      <p:sp>
        <p:nvSpPr>
          <p:cNvPr id="51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8C6B07-89A6-4544-9919-3D43722B8408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2" name="テキスト ボックス 29"/>
          <p:cNvSpPr txBox="1"/>
          <p:nvPr/>
        </p:nvSpPr>
        <p:spPr>
          <a:xfrm>
            <a:off x="4686300" y="6151637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93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867D5B-2D14-4F0B-A436-2760DFA6387B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762000"/>
          </a:xfrm>
        </p:spPr>
        <p:txBody>
          <a:bodyPr/>
          <a:lstStyle/>
          <a:p>
            <a:pPr eaLnBrk="1"/>
            <a:r>
              <a:rPr lang="en-US" altLang="ja-JP" sz="3600" dirty="0" err="1">
                <a:latin typeface="Times New Roman" pitchFamily="18" charset="0"/>
              </a:rPr>
              <a:t>i</a:t>
            </a:r>
            <a:r>
              <a:rPr lang="ja-JP" altLang="en-US" sz="3600" dirty="0">
                <a:latin typeface="Times New Roman" pitchFamily="18" charset="0"/>
              </a:rPr>
              <a:t>タイプ半導体：</a:t>
            </a:r>
            <a:r>
              <a:rPr lang="ja-JP" altLang="en-US" sz="2800" dirty="0">
                <a:latin typeface="Times New Roman" pitchFamily="18" charset="0"/>
              </a:rPr>
              <a:t>電子密度</a:t>
            </a:r>
            <a:r>
              <a:rPr lang="en-US" altLang="ja-JP" sz="2800" dirty="0">
                <a:solidFill>
                  <a:schemeClr val="hlink"/>
                </a:solidFill>
                <a:latin typeface="Times New Roman" pitchFamily="18" charset="0"/>
              </a:rPr>
              <a:t>n</a:t>
            </a:r>
            <a:r>
              <a:rPr lang="ja-JP" altLang="en-US" sz="2800" dirty="0">
                <a:latin typeface="Times New Roman" pitchFamily="18" charset="0"/>
              </a:rPr>
              <a:t>とホール密度</a:t>
            </a:r>
            <a:r>
              <a:rPr lang="en-US" altLang="ja-JP" sz="2800" dirty="0">
                <a:solidFill>
                  <a:srgbClr val="008000"/>
                </a:solidFill>
                <a:latin typeface="Times New Roman" pitchFamily="18" charset="0"/>
              </a:rPr>
              <a:t>p</a:t>
            </a:r>
          </a:p>
        </p:txBody>
      </p:sp>
      <p:sp>
        <p:nvSpPr>
          <p:cNvPr id="10244" name="Text Box 14"/>
          <p:cNvSpPr txBox="1">
            <a:spLocks noChangeArrowheads="1"/>
          </p:cNvSpPr>
          <p:nvPr/>
        </p:nvSpPr>
        <p:spPr bwMode="auto">
          <a:xfrm>
            <a:off x="6662738" y="1676400"/>
            <a:ext cx="5492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0245" name="Text Box 15"/>
          <p:cNvSpPr txBox="1">
            <a:spLocks noChangeArrowheads="1"/>
          </p:cNvSpPr>
          <p:nvPr/>
        </p:nvSpPr>
        <p:spPr bwMode="auto">
          <a:xfrm>
            <a:off x="6800850" y="5424488"/>
            <a:ext cx="6381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0246" name="Text Box 21"/>
          <p:cNvSpPr txBox="1">
            <a:spLocks noChangeArrowheads="1"/>
          </p:cNvSpPr>
          <p:nvPr/>
        </p:nvSpPr>
        <p:spPr bwMode="auto">
          <a:xfrm>
            <a:off x="4267200" y="1309688"/>
            <a:ext cx="4556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10247" name="Text Box 26"/>
          <p:cNvSpPr txBox="1">
            <a:spLocks noChangeArrowheads="1"/>
          </p:cNvSpPr>
          <p:nvPr/>
        </p:nvSpPr>
        <p:spPr bwMode="auto">
          <a:xfrm>
            <a:off x="4191000" y="4281488"/>
            <a:ext cx="59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endParaRPr kumimoji="1" lang="en-US" altLang="ja-JP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8" name="Text Box 33"/>
          <p:cNvSpPr txBox="1">
            <a:spLocks noChangeArrowheads="1"/>
          </p:cNvSpPr>
          <p:nvPr/>
        </p:nvSpPr>
        <p:spPr bwMode="auto">
          <a:xfrm>
            <a:off x="4191000" y="3443288"/>
            <a:ext cx="568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endParaRPr kumimoji="1" lang="en-US" altLang="ja-JP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9" name="Freeform 12"/>
          <p:cNvSpPr>
            <a:spLocks/>
          </p:cNvSpPr>
          <p:nvPr/>
        </p:nvSpPr>
        <p:spPr bwMode="auto">
          <a:xfrm>
            <a:off x="4981575" y="1406525"/>
            <a:ext cx="1781175" cy="1554163"/>
          </a:xfrm>
          <a:custGeom>
            <a:avLst/>
            <a:gdLst>
              <a:gd name="T0" fmla="*/ 0 w 720"/>
              <a:gd name="T1" fmla="*/ 2147483647 h 528"/>
              <a:gd name="T2" fmla="*/ 2147483647 w 720"/>
              <a:gd name="T3" fmla="*/ 2147483647 h 528"/>
              <a:gd name="T4" fmla="*/ 2147483647 w 720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528">
                <a:moveTo>
                  <a:pt x="0" y="528"/>
                </a:moveTo>
                <a:cubicBezTo>
                  <a:pt x="180" y="500"/>
                  <a:pt x="360" y="472"/>
                  <a:pt x="480" y="384"/>
                </a:cubicBezTo>
                <a:cubicBezTo>
                  <a:pt x="600" y="296"/>
                  <a:pt x="660" y="148"/>
                  <a:pt x="720" y="0"/>
                </a:cubicBezTo>
              </a:path>
            </a:pathLst>
          </a:custGeom>
          <a:noFill/>
          <a:ln w="28575" cap="flat" cmpd="sng">
            <a:solidFill>
              <a:srgbClr val="008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50" name="Freeform 13"/>
          <p:cNvSpPr>
            <a:spLocks/>
          </p:cNvSpPr>
          <p:nvPr/>
        </p:nvSpPr>
        <p:spPr bwMode="auto">
          <a:xfrm flipV="1">
            <a:off x="4981575" y="4514850"/>
            <a:ext cx="1781175" cy="1554163"/>
          </a:xfrm>
          <a:custGeom>
            <a:avLst/>
            <a:gdLst>
              <a:gd name="T0" fmla="*/ 0 w 720"/>
              <a:gd name="T1" fmla="*/ 2147483647 h 528"/>
              <a:gd name="T2" fmla="*/ 2147483647 w 720"/>
              <a:gd name="T3" fmla="*/ 2147483647 h 528"/>
              <a:gd name="T4" fmla="*/ 2147483647 w 720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528">
                <a:moveTo>
                  <a:pt x="0" y="528"/>
                </a:moveTo>
                <a:cubicBezTo>
                  <a:pt x="180" y="500"/>
                  <a:pt x="360" y="472"/>
                  <a:pt x="480" y="384"/>
                </a:cubicBezTo>
                <a:cubicBezTo>
                  <a:pt x="600" y="296"/>
                  <a:pt x="660" y="148"/>
                  <a:pt x="720" y="0"/>
                </a:cubicBezTo>
              </a:path>
            </a:pathLst>
          </a:custGeom>
          <a:noFill/>
          <a:ln w="28575" cap="flat" cmpd="sng">
            <a:solidFill>
              <a:srgbClr val="008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0251" name="Group 18"/>
          <p:cNvGrpSpPr>
            <a:grpSpLocks/>
          </p:cNvGrpSpPr>
          <p:nvPr/>
        </p:nvGrpSpPr>
        <p:grpSpPr bwMode="auto">
          <a:xfrm>
            <a:off x="4876800" y="1309688"/>
            <a:ext cx="3352800" cy="4953000"/>
            <a:chOff x="1872" y="1104"/>
            <a:chExt cx="1536" cy="2736"/>
          </a:xfrm>
        </p:grpSpPr>
        <p:sp>
          <p:nvSpPr>
            <p:cNvPr id="10278" name="Line 19"/>
            <p:cNvSpPr>
              <a:spLocks noChangeShapeType="1"/>
            </p:cNvSpPr>
            <p:nvPr/>
          </p:nvSpPr>
          <p:spPr bwMode="auto">
            <a:xfrm flipV="1">
              <a:off x="1872" y="1104"/>
              <a:ext cx="0" cy="27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79" name="Line 20"/>
            <p:cNvSpPr>
              <a:spLocks noChangeShapeType="1"/>
            </p:cNvSpPr>
            <p:nvPr/>
          </p:nvSpPr>
          <p:spPr bwMode="auto">
            <a:xfrm>
              <a:off x="1872" y="3840"/>
              <a:ext cx="15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0252" name="Line 28"/>
          <p:cNvSpPr>
            <a:spLocks noChangeShapeType="1"/>
          </p:cNvSpPr>
          <p:nvPr/>
        </p:nvSpPr>
        <p:spPr bwMode="auto">
          <a:xfrm>
            <a:off x="4876800" y="2960688"/>
            <a:ext cx="324802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53" name="Line 29"/>
          <p:cNvSpPr>
            <a:spLocks noChangeShapeType="1"/>
          </p:cNvSpPr>
          <p:nvPr/>
        </p:nvSpPr>
        <p:spPr bwMode="auto">
          <a:xfrm>
            <a:off x="4876800" y="4514850"/>
            <a:ext cx="324802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233983" name="Group 63"/>
          <p:cNvGrpSpPr>
            <a:grpSpLocks/>
          </p:cNvGrpSpPr>
          <p:nvPr/>
        </p:nvGrpSpPr>
        <p:grpSpPr bwMode="auto">
          <a:xfrm>
            <a:off x="4572000" y="1385888"/>
            <a:ext cx="3562350" cy="5472112"/>
            <a:chOff x="2880" y="873"/>
            <a:chExt cx="2244" cy="3447"/>
          </a:xfrm>
        </p:grpSpPr>
        <p:sp>
          <p:nvSpPr>
            <p:cNvPr id="10270" name="Text Box 22"/>
            <p:cNvSpPr txBox="1">
              <a:spLocks noChangeArrowheads="1"/>
            </p:cNvSpPr>
            <p:nvPr/>
          </p:nvSpPr>
          <p:spPr bwMode="auto">
            <a:xfrm>
              <a:off x="2880" y="3993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10271" name="Text Box 23"/>
            <p:cNvSpPr txBox="1">
              <a:spLocks noChangeArrowheads="1"/>
            </p:cNvSpPr>
            <p:nvPr/>
          </p:nvSpPr>
          <p:spPr bwMode="auto">
            <a:xfrm>
              <a:off x="4896" y="3993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</a:p>
          </p:txBody>
        </p:sp>
        <p:sp>
          <p:nvSpPr>
            <p:cNvPr id="10272" name="Text Box 24"/>
            <p:cNvSpPr txBox="1">
              <a:spLocks noChangeArrowheads="1"/>
            </p:cNvSpPr>
            <p:nvPr/>
          </p:nvSpPr>
          <p:spPr bwMode="auto">
            <a:xfrm>
              <a:off x="3936" y="3993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0.5</a:t>
              </a:r>
            </a:p>
          </p:txBody>
        </p:sp>
        <p:grpSp>
          <p:nvGrpSpPr>
            <p:cNvPr id="10273" name="Group 60"/>
            <p:cNvGrpSpPr>
              <a:grpSpLocks/>
            </p:cNvGrpSpPr>
            <p:nvPr/>
          </p:nvGrpSpPr>
          <p:grpSpPr bwMode="auto">
            <a:xfrm>
              <a:off x="3120" y="873"/>
              <a:ext cx="1920" cy="2937"/>
              <a:chOff x="3120" y="873"/>
              <a:chExt cx="1920" cy="2937"/>
            </a:xfrm>
          </p:grpSpPr>
          <p:sp>
            <p:nvSpPr>
              <p:cNvPr id="10274" name="Text Box 25"/>
              <p:cNvSpPr txBox="1">
                <a:spLocks noChangeArrowheads="1"/>
              </p:cNvSpPr>
              <p:nvPr/>
            </p:nvSpPr>
            <p:spPr bwMode="auto">
              <a:xfrm>
                <a:off x="3216" y="1161"/>
                <a:ext cx="191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3399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FF0066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</a:p>
            </p:txBody>
          </p:sp>
          <p:grpSp>
            <p:nvGrpSpPr>
              <p:cNvPr id="10275" name="Group 30"/>
              <p:cNvGrpSpPr>
                <a:grpSpLocks/>
              </p:cNvGrpSpPr>
              <p:nvPr/>
            </p:nvGrpSpPr>
            <p:grpSpPr bwMode="auto">
              <a:xfrm>
                <a:off x="3120" y="873"/>
                <a:ext cx="1920" cy="2937"/>
                <a:chOff x="1728" y="1584"/>
                <a:chExt cx="864" cy="1680"/>
              </a:xfrm>
            </p:grpSpPr>
            <p:sp>
              <p:nvSpPr>
                <p:cNvPr id="10276" name="Freeform 31"/>
                <p:cNvSpPr>
                  <a:spLocks/>
                </p:cNvSpPr>
                <p:nvPr/>
              </p:nvSpPr>
              <p:spPr bwMode="auto">
                <a:xfrm>
                  <a:off x="1728" y="1584"/>
                  <a:ext cx="384" cy="816"/>
                </a:xfrm>
                <a:custGeom>
                  <a:avLst/>
                  <a:gdLst>
                    <a:gd name="T0" fmla="*/ 0 w 336"/>
                    <a:gd name="T1" fmla="*/ 0 h 816"/>
                    <a:gd name="T2" fmla="*/ 311 w 336"/>
                    <a:gd name="T3" fmla="*/ 336 h 816"/>
                    <a:gd name="T4" fmla="*/ 939 w 336"/>
                    <a:gd name="T5" fmla="*/ 624 h 816"/>
                    <a:gd name="T6" fmla="*/ 2183 w 336"/>
                    <a:gd name="T7" fmla="*/ 816 h 81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36" h="816">
                      <a:moveTo>
                        <a:pt x="0" y="0"/>
                      </a:moveTo>
                      <a:cubicBezTo>
                        <a:pt x="12" y="116"/>
                        <a:pt x="24" y="232"/>
                        <a:pt x="48" y="336"/>
                      </a:cubicBezTo>
                      <a:cubicBezTo>
                        <a:pt x="72" y="440"/>
                        <a:pt x="96" y="544"/>
                        <a:pt x="144" y="624"/>
                      </a:cubicBezTo>
                      <a:cubicBezTo>
                        <a:pt x="192" y="704"/>
                        <a:pt x="304" y="784"/>
                        <a:pt x="336" y="816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3399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itchFamily="49" charset="-128"/>
                    <a:ea typeface="ＭＳ ゴシック" pitchFamily="49" charset="-128"/>
                    <a:cs typeface="+mn-cs"/>
                  </a:endParaRPr>
                </a:p>
              </p:txBody>
            </p:sp>
            <p:sp>
              <p:nvSpPr>
                <p:cNvPr id="10277" name="Freeform 32"/>
                <p:cNvSpPr>
                  <a:spLocks/>
                </p:cNvSpPr>
                <p:nvPr/>
              </p:nvSpPr>
              <p:spPr bwMode="auto">
                <a:xfrm flipH="1" flipV="1">
                  <a:off x="2112" y="2400"/>
                  <a:ext cx="480" cy="864"/>
                </a:xfrm>
                <a:custGeom>
                  <a:avLst/>
                  <a:gdLst>
                    <a:gd name="T0" fmla="*/ 0 w 336"/>
                    <a:gd name="T1" fmla="*/ 0 h 816"/>
                    <a:gd name="T2" fmla="*/ 7116 w 336"/>
                    <a:gd name="T3" fmla="*/ 746 h 816"/>
                    <a:gd name="T4" fmla="*/ 21243 w 336"/>
                    <a:gd name="T5" fmla="*/ 1390 h 816"/>
                    <a:gd name="T6" fmla="*/ 49559 w 336"/>
                    <a:gd name="T7" fmla="*/ 1817 h 81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36" h="816">
                      <a:moveTo>
                        <a:pt x="0" y="0"/>
                      </a:moveTo>
                      <a:cubicBezTo>
                        <a:pt x="12" y="116"/>
                        <a:pt x="24" y="232"/>
                        <a:pt x="48" y="336"/>
                      </a:cubicBezTo>
                      <a:cubicBezTo>
                        <a:pt x="72" y="440"/>
                        <a:pt x="96" y="544"/>
                        <a:pt x="144" y="624"/>
                      </a:cubicBezTo>
                      <a:cubicBezTo>
                        <a:pt x="192" y="704"/>
                        <a:pt x="304" y="784"/>
                        <a:pt x="336" y="816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3399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itchFamily="49" charset="-128"/>
                    <a:ea typeface="ＭＳ ゴシック" pitchFamily="49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266" name="Group 34"/>
          <p:cNvGrpSpPr>
            <a:grpSpLocks/>
          </p:cNvGrpSpPr>
          <p:nvPr/>
        </p:nvGrpSpPr>
        <p:grpSpPr bwMode="auto">
          <a:xfrm flipH="1">
            <a:off x="4953000" y="1496592"/>
            <a:ext cx="2867025" cy="4662487"/>
            <a:chOff x="1728" y="1584"/>
            <a:chExt cx="864" cy="1680"/>
          </a:xfrm>
        </p:grpSpPr>
        <p:sp>
          <p:nvSpPr>
            <p:cNvPr id="10268" name="Freeform 35"/>
            <p:cNvSpPr>
              <a:spLocks/>
            </p:cNvSpPr>
            <p:nvPr/>
          </p:nvSpPr>
          <p:spPr bwMode="auto">
            <a:xfrm>
              <a:off x="1728" y="1584"/>
              <a:ext cx="384" cy="816"/>
            </a:xfrm>
            <a:custGeom>
              <a:avLst/>
              <a:gdLst>
                <a:gd name="T0" fmla="*/ 0 w 336"/>
                <a:gd name="T1" fmla="*/ 0 h 816"/>
                <a:gd name="T2" fmla="*/ 311 w 336"/>
                <a:gd name="T3" fmla="*/ 336 h 816"/>
                <a:gd name="T4" fmla="*/ 939 w 336"/>
                <a:gd name="T5" fmla="*/ 624 h 816"/>
                <a:gd name="T6" fmla="*/ 2183 w 336"/>
                <a:gd name="T7" fmla="*/ 816 h 8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816">
                  <a:moveTo>
                    <a:pt x="0" y="0"/>
                  </a:moveTo>
                  <a:cubicBezTo>
                    <a:pt x="12" y="116"/>
                    <a:pt x="24" y="232"/>
                    <a:pt x="48" y="336"/>
                  </a:cubicBezTo>
                  <a:cubicBezTo>
                    <a:pt x="72" y="440"/>
                    <a:pt x="96" y="544"/>
                    <a:pt x="144" y="624"/>
                  </a:cubicBezTo>
                  <a:cubicBezTo>
                    <a:pt x="192" y="704"/>
                    <a:pt x="304" y="784"/>
                    <a:pt x="336" y="816"/>
                  </a:cubicBezTo>
                </a:path>
              </a:pathLst>
            </a:custGeom>
            <a:noFill/>
            <a:ln w="28575" cap="flat" cmpd="sng">
              <a:noFill/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69" name="Freeform 36"/>
            <p:cNvSpPr>
              <a:spLocks/>
            </p:cNvSpPr>
            <p:nvPr/>
          </p:nvSpPr>
          <p:spPr bwMode="auto">
            <a:xfrm flipH="1" flipV="1">
              <a:off x="2112" y="2400"/>
              <a:ext cx="480" cy="864"/>
            </a:xfrm>
            <a:custGeom>
              <a:avLst/>
              <a:gdLst>
                <a:gd name="T0" fmla="*/ 0 w 336"/>
                <a:gd name="T1" fmla="*/ 0 h 816"/>
                <a:gd name="T2" fmla="*/ 7116 w 336"/>
                <a:gd name="T3" fmla="*/ 746 h 816"/>
                <a:gd name="T4" fmla="*/ 21243 w 336"/>
                <a:gd name="T5" fmla="*/ 1390 h 816"/>
                <a:gd name="T6" fmla="*/ 49559 w 336"/>
                <a:gd name="T7" fmla="*/ 1817 h 8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816">
                  <a:moveTo>
                    <a:pt x="0" y="0"/>
                  </a:moveTo>
                  <a:cubicBezTo>
                    <a:pt x="12" y="116"/>
                    <a:pt x="24" y="232"/>
                    <a:pt x="48" y="336"/>
                  </a:cubicBezTo>
                  <a:cubicBezTo>
                    <a:pt x="72" y="440"/>
                    <a:pt x="96" y="544"/>
                    <a:pt x="144" y="624"/>
                  </a:cubicBezTo>
                  <a:cubicBezTo>
                    <a:pt x="192" y="704"/>
                    <a:pt x="304" y="784"/>
                    <a:pt x="336" y="816"/>
                  </a:cubicBezTo>
                </a:path>
              </a:pathLst>
            </a:custGeom>
            <a:noFill/>
            <a:ln w="28575" cap="flat" cmpd="sng">
              <a:noFill/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0256" name="Line 39"/>
          <p:cNvSpPr>
            <a:spLocks noChangeShapeType="1"/>
          </p:cNvSpPr>
          <p:nvPr/>
        </p:nvSpPr>
        <p:spPr bwMode="auto">
          <a:xfrm>
            <a:off x="4876800" y="3748088"/>
            <a:ext cx="3276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33960" name="Freeform 40"/>
          <p:cNvSpPr>
            <a:spLocks/>
          </p:cNvSpPr>
          <p:nvPr/>
        </p:nvSpPr>
        <p:spPr bwMode="auto">
          <a:xfrm>
            <a:off x="4876800" y="1462088"/>
            <a:ext cx="317500" cy="15367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chemeClr val="hlink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33961" name="Freeform 41"/>
          <p:cNvSpPr>
            <a:spLocks/>
          </p:cNvSpPr>
          <p:nvPr/>
        </p:nvSpPr>
        <p:spPr bwMode="auto">
          <a:xfrm flipV="1">
            <a:off x="4876800" y="4522788"/>
            <a:ext cx="317500" cy="15875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chemeClr val="tx2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233977" name="Group 57"/>
          <p:cNvGrpSpPr>
            <a:grpSpLocks/>
          </p:cNvGrpSpPr>
          <p:nvPr/>
        </p:nvGrpSpPr>
        <p:grpSpPr bwMode="auto">
          <a:xfrm>
            <a:off x="762000" y="1981200"/>
            <a:ext cx="4114800" cy="762000"/>
            <a:chOff x="480" y="1200"/>
            <a:chExt cx="2592" cy="480"/>
          </a:xfrm>
        </p:grpSpPr>
        <p:sp>
          <p:nvSpPr>
            <p:cNvPr id="10264" name="Line 42"/>
            <p:cNvSpPr>
              <a:spLocks noChangeShapeType="1"/>
            </p:cNvSpPr>
            <p:nvPr/>
          </p:nvSpPr>
          <p:spPr bwMode="auto">
            <a:xfrm>
              <a:off x="2256" y="1488"/>
              <a:ext cx="816" cy="19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65" name="Text Box 43"/>
            <p:cNvSpPr txBox="1">
              <a:spLocks noChangeArrowheads="1"/>
            </p:cNvSpPr>
            <p:nvPr/>
          </p:nvSpPr>
          <p:spPr bwMode="auto">
            <a:xfrm>
              <a:off x="480" y="1200"/>
              <a:ext cx="17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：電子密度</a:t>
              </a:r>
              <a:endPara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endParaRPr>
            </a:p>
          </p:txBody>
        </p:sp>
      </p:grpSp>
      <p:grpSp>
        <p:nvGrpSpPr>
          <p:cNvPr id="1233976" name="Group 56"/>
          <p:cNvGrpSpPr>
            <a:grpSpLocks/>
          </p:cNvGrpSpPr>
          <p:nvPr/>
        </p:nvGrpSpPr>
        <p:grpSpPr bwMode="auto">
          <a:xfrm>
            <a:off x="762000" y="5029200"/>
            <a:ext cx="4114800" cy="641350"/>
            <a:chOff x="480" y="3168"/>
            <a:chExt cx="2592" cy="404"/>
          </a:xfrm>
        </p:grpSpPr>
        <p:sp>
          <p:nvSpPr>
            <p:cNvPr id="10262" name="Line 44"/>
            <p:cNvSpPr>
              <a:spLocks noChangeShapeType="1"/>
            </p:cNvSpPr>
            <p:nvPr/>
          </p:nvSpPr>
          <p:spPr bwMode="auto">
            <a:xfrm flipV="1">
              <a:off x="2448" y="3216"/>
              <a:ext cx="624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63" name="Text Box 45"/>
            <p:cNvSpPr txBox="1">
              <a:spLocks noChangeArrowheads="1"/>
            </p:cNvSpPr>
            <p:nvPr/>
          </p:nvSpPr>
          <p:spPr bwMode="auto">
            <a:xfrm>
              <a:off x="480" y="3168"/>
              <a:ext cx="20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：ホール密度</a:t>
              </a:r>
            </a:p>
          </p:txBody>
        </p:sp>
      </p:grpSp>
      <p:sp>
        <p:nvSpPr>
          <p:cNvPr id="10261" name="Text Box 48"/>
          <p:cNvSpPr txBox="1">
            <a:spLocks noChangeArrowheads="1"/>
          </p:cNvSpPr>
          <p:nvPr/>
        </p:nvSpPr>
        <p:spPr bwMode="auto">
          <a:xfrm>
            <a:off x="4191000" y="2681288"/>
            <a:ext cx="59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  <a:endParaRPr kumimoji="1" lang="en-US" altLang="ja-JP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6509463" y="6060457"/>
            <a:ext cx="0" cy="2163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テキスト ボックス 29"/>
          <p:cNvSpPr txBox="1"/>
          <p:nvPr/>
        </p:nvSpPr>
        <p:spPr>
          <a:xfrm>
            <a:off x="3396284" y="622929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24847" y="3504389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 = p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945335" y="1421402"/>
            <a:ext cx="2867025" cy="4662487"/>
            <a:chOff x="4945335" y="1421402"/>
            <a:chExt cx="2867025" cy="4662487"/>
          </a:xfrm>
        </p:grpSpPr>
        <p:grpSp>
          <p:nvGrpSpPr>
            <p:cNvPr id="44" name="Group 34"/>
            <p:cNvGrpSpPr>
              <a:grpSpLocks/>
            </p:cNvGrpSpPr>
            <p:nvPr/>
          </p:nvGrpSpPr>
          <p:grpSpPr bwMode="auto">
            <a:xfrm flipH="1">
              <a:off x="4945335" y="1421402"/>
              <a:ext cx="2867025" cy="4662487"/>
              <a:chOff x="1728" y="1584"/>
              <a:chExt cx="864" cy="1680"/>
            </a:xfrm>
          </p:grpSpPr>
          <p:sp>
            <p:nvSpPr>
              <p:cNvPr id="46" name="Freeform 35"/>
              <p:cNvSpPr>
                <a:spLocks/>
              </p:cNvSpPr>
              <p:nvPr/>
            </p:nvSpPr>
            <p:spPr bwMode="auto">
              <a:xfrm>
                <a:off x="1728" y="1584"/>
                <a:ext cx="384" cy="816"/>
              </a:xfrm>
              <a:custGeom>
                <a:avLst/>
                <a:gdLst>
                  <a:gd name="T0" fmla="*/ 0 w 336"/>
                  <a:gd name="T1" fmla="*/ 0 h 816"/>
                  <a:gd name="T2" fmla="*/ 311 w 336"/>
                  <a:gd name="T3" fmla="*/ 336 h 816"/>
                  <a:gd name="T4" fmla="*/ 939 w 336"/>
                  <a:gd name="T5" fmla="*/ 624 h 816"/>
                  <a:gd name="T6" fmla="*/ 2183 w 336"/>
                  <a:gd name="T7" fmla="*/ 816 h 8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36" h="816">
                    <a:moveTo>
                      <a:pt x="0" y="0"/>
                    </a:moveTo>
                    <a:cubicBezTo>
                      <a:pt x="12" y="116"/>
                      <a:pt x="24" y="232"/>
                      <a:pt x="48" y="336"/>
                    </a:cubicBezTo>
                    <a:cubicBezTo>
                      <a:pt x="72" y="440"/>
                      <a:pt x="96" y="544"/>
                      <a:pt x="144" y="624"/>
                    </a:cubicBezTo>
                    <a:cubicBezTo>
                      <a:pt x="192" y="704"/>
                      <a:pt x="304" y="784"/>
                      <a:pt x="336" y="816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7" name="Freeform 36"/>
              <p:cNvSpPr>
                <a:spLocks/>
              </p:cNvSpPr>
              <p:nvPr/>
            </p:nvSpPr>
            <p:spPr bwMode="auto">
              <a:xfrm flipH="1" flipV="1">
                <a:off x="2112" y="2400"/>
                <a:ext cx="480" cy="864"/>
              </a:xfrm>
              <a:custGeom>
                <a:avLst/>
                <a:gdLst>
                  <a:gd name="T0" fmla="*/ 0 w 336"/>
                  <a:gd name="T1" fmla="*/ 0 h 816"/>
                  <a:gd name="T2" fmla="*/ 7116 w 336"/>
                  <a:gd name="T3" fmla="*/ 746 h 816"/>
                  <a:gd name="T4" fmla="*/ 21243 w 336"/>
                  <a:gd name="T5" fmla="*/ 1390 h 816"/>
                  <a:gd name="T6" fmla="*/ 49559 w 336"/>
                  <a:gd name="T7" fmla="*/ 1817 h 8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36" h="816">
                    <a:moveTo>
                      <a:pt x="0" y="0"/>
                    </a:moveTo>
                    <a:cubicBezTo>
                      <a:pt x="12" y="116"/>
                      <a:pt x="24" y="232"/>
                      <a:pt x="48" y="336"/>
                    </a:cubicBezTo>
                    <a:cubicBezTo>
                      <a:pt x="72" y="440"/>
                      <a:pt x="96" y="544"/>
                      <a:pt x="144" y="624"/>
                    </a:cubicBezTo>
                    <a:cubicBezTo>
                      <a:pt x="192" y="704"/>
                      <a:pt x="304" y="784"/>
                      <a:pt x="336" y="816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45" name="Text Box 38"/>
            <p:cNvSpPr txBox="1">
              <a:spLocks noChangeArrowheads="1"/>
            </p:cNvSpPr>
            <p:nvPr/>
          </p:nvSpPr>
          <p:spPr bwMode="auto">
            <a:xfrm>
              <a:off x="5097735" y="5231402"/>
              <a:ext cx="854075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 </a:t>
              </a: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 </a:t>
              </a: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3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3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33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3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3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33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3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960" grpId="0" animBg="1"/>
      <p:bldP spid="1233961" grpId="0" animBg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3AC031-53CA-4D9D-9DF7-24B473198AC1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246532"/>
            <a:ext cx="8915400" cy="744068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真性半導体：共有結合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2915816" y="1254596"/>
            <a:ext cx="3109912" cy="61753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価電子：４個 </a:t>
            </a:r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3400425" y="3289771"/>
            <a:ext cx="29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36" name="Line 44"/>
          <p:cNvSpPr>
            <a:spLocks noChangeShapeType="1"/>
          </p:cNvSpPr>
          <p:nvPr/>
        </p:nvSpPr>
        <p:spPr bwMode="auto">
          <a:xfrm flipH="1">
            <a:off x="3473450" y="2708746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7" name="Line 45"/>
          <p:cNvSpPr>
            <a:spLocks noChangeShapeType="1"/>
          </p:cNvSpPr>
          <p:nvPr/>
        </p:nvSpPr>
        <p:spPr bwMode="auto">
          <a:xfrm>
            <a:off x="3697288" y="27087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8" name="Line 46"/>
          <p:cNvSpPr>
            <a:spLocks noChangeShapeType="1"/>
          </p:cNvSpPr>
          <p:nvPr/>
        </p:nvSpPr>
        <p:spPr bwMode="auto">
          <a:xfrm rot="-5400000">
            <a:off x="3132138" y="32707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9" name="Line 47"/>
          <p:cNvSpPr>
            <a:spLocks noChangeShapeType="1"/>
          </p:cNvSpPr>
          <p:nvPr/>
        </p:nvSpPr>
        <p:spPr bwMode="auto">
          <a:xfrm rot="-5400000">
            <a:off x="3132138" y="34913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0" name="Text Box 49"/>
          <p:cNvSpPr txBox="1">
            <a:spLocks noChangeArrowheads="1"/>
          </p:cNvSpPr>
          <p:nvPr/>
        </p:nvSpPr>
        <p:spPr bwMode="auto">
          <a:xfrm>
            <a:off x="3400425" y="450420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41" name="Line 50"/>
          <p:cNvSpPr>
            <a:spLocks noChangeShapeType="1"/>
          </p:cNvSpPr>
          <p:nvPr/>
        </p:nvSpPr>
        <p:spPr bwMode="auto">
          <a:xfrm flipH="1">
            <a:off x="3473450" y="3932708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2" name="Line 51"/>
          <p:cNvSpPr>
            <a:spLocks noChangeShapeType="1"/>
          </p:cNvSpPr>
          <p:nvPr/>
        </p:nvSpPr>
        <p:spPr bwMode="auto">
          <a:xfrm>
            <a:off x="3697288" y="393270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3" name="Line 52"/>
          <p:cNvSpPr>
            <a:spLocks noChangeShapeType="1"/>
          </p:cNvSpPr>
          <p:nvPr/>
        </p:nvSpPr>
        <p:spPr bwMode="auto">
          <a:xfrm rot="-5400000">
            <a:off x="3132138" y="449944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4" name="Line 53"/>
          <p:cNvSpPr>
            <a:spLocks noChangeShapeType="1"/>
          </p:cNvSpPr>
          <p:nvPr/>
        </p:nvSpPr>
        <p:spPr bwMode="auto">
          <a:xfrm rot="-5400000">
            <a:off x="3132138" y="471534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3409950" y="566625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46" name="Line 56"/>
          <p:cNvSpPr>
            <a:spLocks noChangeShapeType="1"/>
          </p:cNvSpPr>
          <p:nvPr/>
        </p:nvSpPr>
        <p:spPr bwMode="auto">
          <a:xfrm flipH="1">
            <a:off x="3482975" y="5085233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Line 57"/>
          <p:cNvSpPr>
            <a:spLocks noChangeShapeType="1"/>
          </p:cNvSpPr>
          <p:nvPr/>
        </p:nvSpPr>
        <p:spPr bwMode="auto">
          <a:xfrm>
            <a:off x="3706813" y="508523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8" name="Line 58"/>
          <p:cNvSpPr>
            <a:spLocks noChangeShapeType="1"/>
          </p:cNvSpPr>
          <p:nvPr/>
        </p:nvSpPr>
        <p:spPr bwMode="auto">
          <a:xfrm rot="-5400000">
            <a:off x="3141663" y="56519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Line 59"/>
          <p:cNvSpPr>
            <a:spLocks noChangeShapeType="1"/>
          </p:cNvSpPr>
          <p:nvPr/>
        </p:nvSpPr>
        <p:spPr bwMode="auto">
          <a:xfrm rot="-5400000">
            <a:off x="3141663" y="58789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0" name="Text Box 61"/>
          <p:cNvSpPr txBox="1">
            <a:spLocks noChangeArrowheads="1"/>
          </p:cNvSpPr>
          <p:nvPr/>
        </p:nvSpPr>
        <p:spPr bwMode="auto">
          <a:xfrm>
            <a:off x="3409950" y="205628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51" name="Line 64"/>
          <p:cNvSpPr>
            <a:spLocks noChangeShapeType="1"/>
          </p:cNvSpPr>
          <p:nvPr/>
        </p:nvSpPr>
        <p:spPr bwMode="auto">
          <a:xfrm rot="-5400000">
            <a:off x="3141663" y="20515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2" name="Line 65"/>
          <p:cNvSpPr>
            <a:spLocks noChangeShapeType="1"/>
          </p:cNvSpPr>
          <p:nvPr/>
        </p:nvSpPr>
        <p:spPr bwMode="auto">
          <a:xfrm rot="-5400000">
            <a:off x="3141663" y="22674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3" name="Text Box 72"/>
          <p:cNvSpPr txBox="1">
            <a:spLocks noChangeArrowheads="1"/>
          </p:cNvSpPr>
          <p:nvPr/>
        </p:nvSpPr>
        <p:spPr bwMode="auto">
          <a:xfrm>
            <a:off x="2555875" y="3289771"/>
            <a:ext cx="29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54" name="Line 73"/>
          <p:cNvSpPr>
            <a:spLocks noChangeShapeType="1"/>
          </p:cNvSpPr>
          <p:nvPr/>
        </p:nvSpPr>
        <p:spPr bwMode="auto">
          <a:xfrm flipH="1">
            <a:off x="2628900" y="2708746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Line 74"/>
          <p:cNvSpPr>
            <a:spLocks noChangeShapeType="1"/>
          </p:cNvSpPr>
          <p:nvPr/>
        </p:nvSpPr>
        <p:spPr bwMode="auto">
          <a:xfrm>
            <a:off x="2852738" y="27087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6" name="Text Box 75"/>
          <p:cNvSpPr txBox="1">
            <a:spLocks noChangeArrowheads="1"/>
          </p:cNvSpPr>
          <p:nvPr/>
        </p:nvSpPr>
        <p:spPr bwMode="auto">
          <a:xfrm>
            <a:off x="2555875" y="450420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57" name="Line 76"/>
          <p:cNvSpPr>
            <a:spLocks noChangeShapeType="1"/>
          </p:cNvSpPr>
          <p:nvPr/>
        </p:nvSpPr>
        <p:spPr bwMode="auto">
          <a:xfrm flipH="1">
            <a:off x="2628900" y="3932708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Line 77"/>
          <p:cNvSpPr>
            <a:spLocks noChangeShapeType="1"/>
          </p:cNvSpPr>
          <p:nvPr/>
        </p:nvSpPr>
        <p:spPr bwMode="auto">
          <a:xfrm>
            <a:off x="2852738" y="393270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Text Box 78"/>
          <p:cNvSpPr txBox="1">
            <a:spLocks noChangeArrowheads="1"/>
          </p:cNvSpPr>
          <p:nvPr/>
        </p:nvSpPr>
        <p:spPr bwMode="auto">
          <a:xfrm>
            <a:off x="2565400" y="566625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0" name="Line 79"/>
          <p:cNvSpPr>
            <a:spLocks noChangeShapeType="1"/>
          </p:cNvSpPr>
          <p:nvPr/>
        </p:nvSpPr>
        <p:spPr bwMode="auto">
          <a:xfrm flipH="1">
            <a:off x="2638425" y="5085233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" name="Line 80"/>
          <p:cNvSpPr>
            <a:spLocks noChangeShapeType="1"/>
          </p:cNvSpPr>
          <p:nvPr/>
        </p:nvSpPr>
        <p:spPr bwMode="auto">
          <a:xfrm>
            <a:off x="2862263" y="508523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2" name="Text Box 81"/>
          <p:cNvSpPr txBox="1">
            <a:spLocks noChangeArrowheads="1"/>
          </p:cNvSpPr>
          <p:nvPr/>
        </p:nvSpPr>
        <p:spPr bwMode="auto">
          <a:xfrm>
            <a:off x="2565400" y="205628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3" name="Text Box 82"/>
          <p:cNvSpPr txBox="1">
            <a:spLocks noChangeArrowheads="1"/>
          </p:cNvSpPr>
          <p:nvPr/>
        </p:nvSpPr>
        <p:spPr bwMode="auto">
          <a:xfrm>
            <a:off x="4275138" y="3285008"/>
            <a:ext cx="2968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4" name="Line 83"/>
          <p:cNvSpPr>
            <a:spLocks noChangeShapeType="1"/>
          </p:cNvSpPr>
          <p:nvPr/>
        </p:nvSpPr>
        <p:spPr bwMode="auto">
          <a:xfrm flipH="1">
            <a:off x="4348163" y="2703983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5" name="Line 84"/>
          <p:cNvSpPr>
            <a:spLocks noChangeShapeType="1"/>
          </p:cNvSpPr>
          <p:nvPr/>
        </p:nvSpPr>
        <p:spPr bwMode="auto">
          <a:xfrm>
            <a:off x="4572000" y="270398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6" name="Line 85"/>
          <p:cNvSpPr>
            <a:spLocks noChangeShapeType="1"/>
          </p:cNvSpPr>
          <p:nvPr/>
        </p:nvSpPr>
        <p:spPr bwMode="auto">
          <a:xfrm rot="-5400000">
            <a:off x="4068763" y="32754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7" name="Line 86"/>
          <p:cNvSpPr>
            <a:spLocks noChangeShapeType="1"/>
          </p:cNvSpPr>
          <p:nvPr/>
        </p:nvSpPr>
        <p:spPr bwMode="auto">
          <a:xfrm rot="-5400000">
            <a:off x="4068763" y="349773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8" name="Text Box 87"/>
          <p:cNvSpPr txBox="1">
            <a:spLocks noChangeArrowheads="1"/>
          </p:cNvSpPr>
          <p:nvPr/>
        </p:nvSpPr>
        <p:spPr bwMode="auto">
          <a:xfrm>
            <a:off x="4347146" y="4495179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9" name="Line 88"/>
          <p:cNvSpPr>
            <a:spLocks noChangeShapeType="1"/>
          </p:cNvSpPr>
          <p:nvPr/>
        </p:nvSpPr>
        <p:spPr bwMode="auto">
          <a:xfrm flipH="1">
            <a:off x="4348163" y="3927946"/>
            <a:ext cx="7937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0" name="Line 89"/>
          <p:cNvSpPr>
            <a:spLocks noChangeShapeType="1"/>
          </p:cNvSpPr>
          <p:nvPr/>
        </p:nvSpPr>
        <p:spPr bwMode="auto">
          <a:xfrm>
            <a:off x="4572000" y="39279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1" name="Line 90"/>
          <p:cNvSpPr>
            <a:spLocks noChangeShapeType="1"/>
          </p:cNvSpPr>
          <p:nvPr/>
        </p:nvSpPr>
        <p:spPr bwMode="auto">
          <a:xfrm rot="-5400000">
            <a:off x="4068763" y="4504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2" name="Line 91"/>
          <p:cNvSpPr>
            <a:spLocks noChangeShapeType="1"/>
          </p:cNvSpPr>
          <p:nvPr/>
        </p:nvSpPr>
        <p:spPr bwMode="auto">
          <a:xfrm rot="-5400000">
            <a:off x="4068763" y="4721695"/>
            <a:ext cx="0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3" name="Text Box 92"/>
          <p:cNvSpPr txBox="1">
            <a:spLocks noChangeArrowheads="1"/>
          </p:cNvSpPr>
          <p:nvPr/>
        </p:nvSpPr>
        <p:spPr bwMode="auto">
          <a:xfrm>
            <a:off x="4284663" y="5661496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74" name="Line 93"/>
          <p:cNvSpPr>
            <a:spLocks noChangeShapeType="1"/>
          </p:cNvSpPr>
          <p:nvPr/>
        </p:nvSpPr>
        <p:spPr bwMode="auto">
          <a:xfrm flipH="1">
            <a:off x="4357688" y="5080471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5" name="Line 94"/>
          <p:cNvSpPr>
            <a:spLocks noChangeShapeType="1"/>
          </p:cNvSpPr>
          <p:nvPr/>
        </p:nvSpPr>
        <p:spPr bwMode="auto">
          <a:xfrm>
            <a:off x="4581525" y="5080471"/>
            <a:ext cx="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6" name="Line 95"/>
          <p:cNvSpPr>
            <a:spLocks noChangeShapeType="1"/>
          </p:cNvSpPr>
          <p:nvPr/>
        </p:nvSpPr>
        <p:spPr bwMode="auto">
          <a:xfrm rot="-5400000">
            <a:off x="4078288" y="5647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7" name="Line 96"/>
          <p:cNvSpPr>
            <a:spLocks noChangeShapeType="1"/>
          </p:cNvSpPr>
          <p:nvPr/>
        </p:nvSpPr>
        <p:spPr bwMode="auto">
          <a:xfrm rot="-5400000">
            <a:off x="4078288" y="58742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8" name="Text Box 97"/>
          <p:cNvSpPr txBox="1">
            <a:spLocks noChangeArrowheads="1"/>
          </p:cNvSpPr>
          <p:nvPr/>
        </p:nvSpPr>
        <p:spPr bwMode="auto">
          <a:xfrm>
            <a:off x="4284663" y="2051521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79" name="Line 98"/>
          <p:cNvSpPr>
            <a:spLocks noChangeShapeType="1"/>
          </p:cNvSpPr>
          <p:nvPr/>
        </p:nvSpPr>
        <p:spPr bwMode="auto">
          <a:xfrm rot="-5400000">
            <a:off x="4078288" y="20562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0" name="Line 99"/>
          <p:cNvSpPr>
            <a:spLocks noChangeShapeType="1"/>
          </p:cNvSpPr>
          <p:nvPr/>
        </p:nvSpPr>
        <p:spPr bwMode="auto">
          <a:xfrm rot="-5400000">
            <a:off x="4078288" y="22737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1" name="Text Box 100"/>
          <p:cNvSpPr txBox="1">
            <a:spLocks noChangeArrowheads="1"/>
          </p:cNvSpPr>
          <p:nvPr/>
        </p:nvSpPr>
        <p:spPr bwMode="auto">
          <a:xfrm>
            <a:off x="5200650" y="3280246"/>
            <a:ext cx="29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82" name="Line 101"/>
          <p:cNvSpPr>
            <a:spLocks noChangeShapeType="1"/>
          </p:cNvSpPr>
          <p:nvPr/>
        </p:nvSpPr>
        <p:spPr bwMode="auto">
          <a:xfrm flipH="1">
            <a:off x="5273675" y="2699221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3" name="Line 102"/>
          <p:cNvSpPr>
            <a:spLocks noChangeShapeType="1"/>
          </p:cNvSpPr>
          <p:nvPr/>
        </p:nvSpPr>
        <p:spPr bwMode="auto">
          <a:xfrm>
            <a:off x="5497513" y="2699221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4" name="Line 103"/>
          <p:cNvSpPr>
            <a:spLocks noChangeShapeType="1"/>
          </p:cNvSpPr>
          <p:nvPr/>
        </p:nvSpPr>
        <p:spPr bwMode="auto">
          <a:xfrm rot="-5400000">
            <a:off x="4932363" y="32707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5" name="Line 104"/>
          <p:cNvSpPr>
            <a:spLocks noChangeShapeType="1"/>
          </p:cNvSpPr>
          <p:nvPr/>
        </p:nvSpPr>
        <p:spPr bwMode="auto">
          <a:xfrm rot="-5400000">
            <a:off x="4932363" y="34929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6" name="Text Box 105"/>
          <p:cNvSpPr txBox="1">
            <a:spLocks noChangeArrowheads="1"/>
          </p:cNvSpPr>
          <p:nvPr/>
        </p:nvSpPr>
        <p:spPr bwMode="auto">
          <a:xfrm>
            <a:off x="5200650" y="449468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87" name="Line 106"/>
          <p:cNvSpPr>
            <a:spLocks noChangeShapeType="1"/>
          </p:cNvSpPr>
          <p:nvPr/>
        </p:nvSpPr>
        <p:spPr bwMode="auto">
          <a:xfrm flipH="1">
            <a:off x="5273675" y="3923183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8" name="Line 107"/>
          <p:cNvSpPr>
            <a:spLocks noChangeShapeType="1"/>
          </p:cNvSpPr>
          <p:nvPr/>
        </p:nvSpPr>
        <p:spPr bwMode="auto">
          <a:xfrm>
            <a:off x="5497513" y="392318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9" name="Line 108"/>
          <p:cNvSpPr>
            <a:spLocks noChangeShapeType="1"/>
          </p:cNvSpPr>
          <p:nvPr/>
        </p:nvSpPr>
        <p:spPr bwMode="auto">
          <a:xfrm rot="-5400000">
            <a:off x="4932363" y="4499445"/>
            <a:ext cx="0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0" name="Line 109"/>
          <p:cNvSpPr>
            <a:spLocks noChangeShapeType="1"/>
          </p:cNvSpPr>
          <p:nvPr/>
        </p:nvSpPr>
        <p:spPr bwMode="auto">
          <a:xfrm rot="-5400000">
            <a:off x="4932363" y="471693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1" name="Text Box 110"/>
          <p:cNvSpPr txBox="1">
            <a:spLocks noChangeArrowheads="1"/>
          </p:cNvSpPr>
          <p:nvPr/>
        </p:nvSpPr>
        <p:spPr bwMode="auto">
          <a:xfrm>
            <a:off x="5210175" y="565673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92" name="Line 111"/>
          <p:cNvSpPr>
            <a:spLocks noChangeShapeType="1"/>
          </p:cNvSpPr>
          <p:nvPr/>
        </p:nvSpPr>
        <p:spPr bwMode="auto">
          <a:xfrm flipH="1">
            <a:off x="5283200" y="5075708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3" name="Line 112"/>
          <p:cNvSpPr>
            <a:spLocks noChangeShapeType="1"/>
          </p:cNvSpPr>
          <p:nvPr/>
        </p:nvSpPr>
        <p:spPr bwMode="auto">
          <a:xfrm>
            <a:off x="5507038" y="507570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4" name="Line 113"/>
          <p:cNvSpPr>
            <a:spLocks noChangeShapeType="1"/>
          </p:cNvSpPr>
          <p:nvPr/>
        </p:nvSpPr>
        <p:spPr bwMode="auto">
          <a:xfrm rot="-5400000">
            <a:off x="4941888" y="564244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5" name="Line 114"/>
          <p:cNvSpPr>
            <a:spLocks noChangeShapeType="1"/>
          </p:cNvSpPr>
          <p:nvPr/>
        </p:nvSpPr>
        <p:spPr bwMode="auto">
          <a:xfrm rot="-5400000">
            <a:off x="4941888" y="586945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6" name="Text Box 115"/>
          <p:cNvSpPr txBox="1">
            <a:spLocks noChangeArrowheads="1"/>
          </p:cNvSpPr>
          <p:nvPr/>
        </p:nvSpPr>
        <p:spPr bwMode="auto">
          <a:xfrm>
            <a:off x="5210175" y="204675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97" name="Line 116"/>
          <p:cNvSpPr>
            <a:spLocks noChangeShapeType="1"/>
          </p:cNvSpPr>
          <p:nvPr/>
        </p:nvSpPr>
        <p:spPr bwMode="auto">
          <a:xfrm rot="-5400000">
            <a:off x="4941888" y="20515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8" name="Line 117"/>
          <p:cNvSpPr>
            <a:spLocks noChangeShapeType="1"/>
          </p:cNvSpPr>
          <p:nvPr/>
        </p:nvSpPr>
        <p:spPr bwMode="auto">
          <a:xfrm rot="-5400000">
            <a:off x="4941888" y="22690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9" name="Text Box 118"/>
          <p:cNvSpPr txBox="1">
            <a:spLocks noChangeArrowheads="1"/>
          </p:cNvSpPr>
          <p:nvPr/>
        </p:nvSpPr>
        <p:spPr bwMode="auto">
          <a:xfrm>
            <a:off x="6065838" y="3285008"/>
            <a:ext cx="2968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00" name="Line 119"/>
          <p:cNvSpPr>
            <a:spLocks noChangeShapeType="1"/>
          </p:cNvSpPr>
          <p:nvPr/>
        </p:nvSpPr>
        <p:spPr bwMode="auto">
          <a:xfrm flipH="1">
            <a:off x="6148388" y="2703983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1" name="Line 120"/>
          <p:cNvSpPr>
            <a:spLocks noChangeShapeType="1"/>
          </p:cNvSpPr>
          <p:nvPr/>
        </p:nvSpPr>
        <p:spPr bwMode="auto">
          <a:xfrm>
            <a:off x="6362700" y="270398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" name="Line 121"/>
          <p:cNvSpPr>
            <a:spLocks noChangeShapeType="1"/>
          </p:cNvSpPr>
          <p:nvPr/>
        </p:nvSpPr>
        <p:spPr bwMode="auto">
          <a:xfrm rot="-5400000">
            <a:off x="5795963" y="32754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3" name="Line 122"/>
          <p:cNvSpPr>
            <a:spLocks noChangeShapeType="1"/>
          </p:cNvSpPr>
          <p:nvPr/>
        </p:nvSpPr>
        <p:spPr bwMode="auto">
          <a:xfrm rot="-5400000">
            <a:off x="5795963" y="349773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4" name="Text Box 123"/>
          <p:cNvSpPr txBox="1">
            <a:spLocks noChangeArrowheads="1"/>
          </p:cNvSpPr>
          <p:nvPr/>
        </p:nvSpPr>
        <p:spPr bwMode="auto">
          <a:xfrm>
            <a:off x="6065838" y="4499446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05" name="Line 124"/>
          <p:cNvSpPr>
            <a:spLocks noChangeShapeType="1"/>
          </p:cNvSpPr>
          <p:nvPr/>
        </p:nvSpPr>
        <p:spPr bwMode="auto">
          <a:xfrm flipH="1">
            <a:off x="6148388" y="3927946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6" name="Line 125"/>
          <p:cNvSpPr>
            <a:spLocks noChangeShapeType="1"/>
          </p:cNvSpPr>
          <p:nvPr/>
        </p:nvSpPr>
        <p:spPr bwMode="auto">
          <a:xfrm>
            <a:off x="6362700" y="39279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7" name="Line 126"/>
          <p:cNvSpPr>
            <a:spLocks noChangeShapeType="1"/>
          </p:cNvSpPr>
          <p:nvPr/>
        </p:nvSpPr>
        <p:spPr bwMode="auto">
          <a:xfrm rot="-5400000">
            <a:off x="5795963" y="4504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8" name="Line 127"/>
          <p:cNvSpPr>
            <a:spLocks noChangeShapeType="1"/>
          </p:cNvSpPr>
          <p:nvPr/>
        </p:nvSpPr>
        <p:spPr bwMode="auto">
          <a:xfrm rot="-5400000">
            <a:off x="5795963" y="472169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9" name="Text Box 128"/>
          <p:cNvSpPr txBox="1">
            <a:spLocks noChangeArrowheads="1"/>
          </p:cNvSpPr>
          <p:nvPr/>
        </p:nvSpPr>
        <p:spPr bwMode="auto">
          <a:xfrm>
            <a:off x="6075363" y="5661496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10" name="Line 129"/>
          <p:cNvSpPr>
            <a:spLocks noChangeShapeType="1"/>
          </p:cNvSpPr>
          <p:nvPr/>
        </p:nvSpPr>
        <p:spPr bwMode="auto">
          <a:xfrm flipH="1">
            <a:off x="6148388" y="5080471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1" name="Line 130"/>
          <p:cNvSpPr>
            <a:spLocks noChangeShapeType="1"/>
          </p:cNvSpPr>
          <p:nvPr/>
        </p:nvSpPr>
        <p:spPr bwMode="auto">
          <a:xfrm>
            <a:off x="6372225" y="5080471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2" name="Line 131"/>
          <p:cNvSpPr>
            <a:spLocks noChangeShapeType="1"/>
          </p:cNvSpPr>
          <p:nvPr/>
        </p:nvSpPr>
        <p:spPr bwMode="auto">
          <a:xfrm rot="-5400000">
            <a:off x="5805488" y="5647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3" name="Line 132"/>
          <p:cNvSpPr>
            <a:spLocks noChangeShapeType="1"/>
          </p:cNvSpPr>
          <p:nvPr/>
        </p:nvSpPr>
        <p:spPr bwMode="auto">
          <a:xfrm rot="-5400000">
            <a:off x="5805488" y="58742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4" name="Text Box 133"/>
          <p:cNvSpPr txBox="1">
            <a:spLocks noChangeArrowheads="1"/>
          </p:cNvSpPr>
          <p:nvPr/>
        </p:nvSpPr>
        <p:spPr bwMode="auto">
          <a:xfrm>
            <a:off x="6075363" y="2051521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15" name="Line 134"/>
          <p:cNvSpPr>
            <a:spLocks noChangeShapeType="1"/>
          </p:cNvSpPr>
          <p:nvPr/>
        </p:nvSpPr>
        <p:spPr bwMode="auto">
          <a:xfrm rot="-5400000">
            <a:off x="5805488" y="20562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6" name="Line 135"/>
          <p:cNvSpPr>
            <a:spLocks noChangeShapeType="1"/>
          </p:cNvSpPr>
          <p:nvPr/>
        </p:nvSpPr>
        <p:spPr bwMode="auto">
          <a:xfrm rot="-5400000">
            <a:off x="5805488" y="22737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7" name="テキスト ボックス 29"/>
          <p:cNvSpPr txBox="1"/>
          <p:nvPr/>
        </p:nvSpPr>
        <p:spPr>
          <a:xfrm>
            <a:off x="4284663" y="6281612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400">
                <a:latin typeface="Times New Roman" pitchFamily="18" charset="0"/>
              </a:rPr>
              <a:t>周期律表</a:t>
            </a:r>
          </a:p>
        </p:txBody>
      </p:sp>
      <p:graphicFrame>
        <p:nvGraphicFramePr>
          <p:cNvPr id="32852" name="Group 84"/>
          <p:cNvGraphicFramePr>
            <a:graphicFrameLocks noGrp="1"/>
          </p:cNvGraphicFramePr>
          <p:nvPr>
            <p:ph idx="4294967295"/>
          </p:nvPr>
        </p:nvGraphicFramePr>
        <p:xfrm>
          <a:off x="381000" y="1125538"/>
          <a:ext cx="8382000" cy="5335590"/>
        </p:xfrm>
        <a:graphic>
          <a:graphicData uri="http://schemas.openxmlformats.org/drawingml/2006/table">
            <a:tbl>
              <a:tblPr/>
              <a:tblGrid>
                <a:gridCol w="104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I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Ⅱ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ＭＳ Ｐゴシック" pitchFamily="50" charset="-128"/>
                          <a:cs typeface="+mn-cs"/>
                        </a:rPr>
                        <a:t>Ⅲ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Ⅳ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Ⅴ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Ⅵ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Ⅶ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Ⅷ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1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H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He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Li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N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O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F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Ne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Na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Mg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P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Ga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Ge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Rb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In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Sn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Te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Xe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Tl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Pb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Po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Rn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テキスト ボックス 29"/>
          <p:cNvSpPr txBox="1"/>
          <p:nvPr/>
        </p:nvSpPr>
        <p:spPr>
          <a:xfrm>
            <a:off x="4686300" y="340229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表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428EA9-710E-470A-8A43-D4F1057E0A51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156606"/>
            <a:ext cx="8915400" cy="708027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外因性半導体：不純物を添加</a:t>
            </a:r>
          </a:p>
        </p:txBody>
      </p: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1079500" y="1384300"/>
            <a:ext cx="6832600" cy="768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3317" name="Rectangle 12"/>
          <p:cNvSpPr>
            <a:spLocks noChangeArrowheads="1"/>
          </p:cNvSpPr>
          <p:nvPr/>
        </p:nvSpPr>
        <p:spPr bwMode="auto">
          <a:xfrm>
            <a:off x="1416050" y="1408113"/>
            <a:ext cx="14986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周期律表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90651B1-CC4E-C4DB-01F7-EF1913904797}"/>
              </a:ext>
            </a:extLst>
          </p:cNvPr>
          <p:cNvGrpSpPr/>
          <p:nvPr/>
        </p:nvGrpSpPr>
        <p:grpSpPr>
          <a:xfrm>
            <a:off x="3328988" y="1354138"/>
            <a:ext cx="4608512" cy="823912"/>
            <a:chOff x="3328988" y="1354138"/>
            <a:chExt cx="4608512" cy="823912"/>
          </a:xfrm>
        </p:grpSpPr>
        <p:sp>
          <p:nvSpPr>
            <p:cNvPr id="13318" name="Rectangle 13"/>
            <p:cNvSpPr>
              <a:spLocks noChangeArrowheads="1"/>
            </p:cNvSpPr>
            <p:nvPr/>
          </p:nvSpPr>
          <p:spPr bwMode="auto">
            <a:xfrm>
              <a:off x="3995738" y="1408113"/>
              <a:ext cx="420687" cy="37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III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19" name="Rectangle 14"/>
            <p:cNvSpPr>
              <a:spLocks noChangeArrowheads="1"/>
            </p:cNvSpPr>
            <p:nvPr/>
          </p:nvSpPr>
          <p:spPr bwMode="auto">
            <a:xfrm>
              <a:off x="5494338" y="1408113"/>
              <a:ext cx="457200" cy="37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IV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0" name="Rectangle 15"/>
            <p:cNvSpPr>
              <a:spLocks noChangeArrowheads="1"/>
            </p:cNvSpPr>
            <p:nvPr/>
          </p:nvSpPr>
          <p:spPr bwMode="auto">
            <a:xfrm>
              <a:off x="6624642" y="1428690"/>
              <a:ext cx="110330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V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1" name="Rectangle 16"/>
            <p:cNvSpPr>
              <a:spLocks noChangeArrowheads="1"/>
            </p:cNvSpPr>
            <p:nvPr/>
          </p:nvSpPr>
          <p:spPr bwMode="auto">
            <a:xfrm>
              <a:off x="4021138" y="1768475"/>
              <a:ext cx="366712" cy="379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B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2" name="Rectangle 17"/>
            <p:cNvSpPr>
              <a:spLocks noChangeArrowheads="1"/>
            </p:cNvSpPr>
            <p:nvPr/>
          </p:nvSpPr>
          <p:spPr bwMode="auto">
            <a:xfrm>
              <a:off x="5586413" y="1768475"/>
              <a:ext cx="27463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Si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3" name="Rectangle 18"/>
            <p:cNvSpPr>
              <a:spLocks noChangeArrowheads="1"/>
            </p:cNvSpPr>
            <p:nvPr/>
          </p:nvSpPr>
          <p:spPr bwMode="auto">
            <a:xfrm>
              <a:off x="7054850" y="1768475"/>
              <a:ext cx="3667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As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4" name="Rectangle 19"/>
            <p:cNvSpPr>
              <a:spLocks noChangeArrowheads="1"/>
            </p:cNvSpPr>
            <p:nvPr/>
          </p:nvSpPr>
          <p:spPr bwMode="auto">
            <a:xfrm>
              <a:off x="3328988" y="1354138"/>
              <a:ext cx="60325" cy="8239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>
              <a:off x="4862513" y="1414463"/>
              <a:ext cx="1587" cy="703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6" name="Rectangle 21"/>
            <p:cNvSpPr>
              <a:spLocks noChangeArrowheads="1"/>
            </p:cNvSpPr>
            <p:nvPr/>
          </p:nvSpPr>
          <p:spPr bwMode="auto">
            <a:xfrm>
              <a:off x="4862513" y="1414463"/>
              <a:ext cx="30162" cy="7032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7" name="Line 22"/>
            <p:cNvSpPr>
              <a:spLocks noChangeShapeType="1"/>
            </p:cNvSpPr>
            <p:nvPr/>
          </p:nvSpPr>
          <p:spPr bwMode="auto">
            <a:xfrm>
              <a:off x="6378575" y="1414463"/>
              <a:ext cx="1588" cy="703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8" name="Rectangle 23"/>
            <p:cNvSpPr>
              <a:spLocks noChangeArrowheads="1"/>
            </p:cNvSpPr>
            <p:nvPr/>
          </p:nvSpPr>
          <p:spPr bwMode="auto">
            <a:xfrm>
              <a:off x="6378575" y="1414463"/>
              <a:ext cx="30163" cy="7032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9" name="Rectangle 24"/>
            <p:cNvSpPr>
              <a:spLocks noChangeArrowheads="1"/>
            </p:cNvSpPr>
            <p:nvPr/>
          </p:nvSpPr>
          <p:spPr bwMode="auto">
            <a:xfrm>
              <a:off x="7877175" y="1414463"/>
              <a:ext cx="60325" cy="7635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0" name="Rectangle 25"/>
            <p:cNvSpPr>
              <a:spLocks noChangeArrowheads="1"/>
            </p:cNvSpPr>
            <p:nvPr/>
          </p:nvSpPr>
          <p:spPr bwMode="auto">
            <a:xfrm>
              <a:off x="3389313" y="1354138"/>
              <a:ext cx="4548187" cy="603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1" name="Line 26"/>
            <p:cNvSpPr>
              <a:spLocks noChangeShapeType="1"/>
            </p:cNvSpPr>
            <p:nvPr/>
          </p:nvSpPr>
          <p:spPr bwMode="auto">
            <a:xfrm>
              <a:off x="3389313" y="1744663"/>
              <a:ext cx="4487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2" name="Rectangle 27"/>
            <p:cNvSpPr>
              <a:spLocks noChangeArrowheads="1"/>
            </p:cNvSpPr>
            <p:nvPr/>
          </p:nvSpPr>
          <p:spPr bwMode="auto">
            <a:xfrm>
              <a:off x="3389313" y="1744663"/>
              <a:ext cx="4487862" cy="301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3" name="Rectangle 28"/>
            <p:cNvSpPr>
              <a:spLocks noChangeArrowheads="1"/>
            </p:cNvSpPr>
            <p:nvPr/>
          </p:nvSpPr>
          <p:spPr bwMode="auto">
            <a:xfrm>
              <a:off x="3389313" y="2117725"/>
              <a:ext cx="4548187" cy="603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221641" name="Text Box 9"/>
          <p:cNvSpPr txBox="1">
            <a:spLocks noChangeArrowheads="1"/>
          </p:cNvSpPr>
          <p:nvPr/>
        </p:nvSpPr>
        <p:spPr bwMode="auto">
          <a:xfrm>
            <a:off x="838200" y="2667000"/>
            <a:ext cx="73533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・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タイプ半導体　　　　　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[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 negative]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-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族の不純物（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，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など）を添加</a:t>
            </a:r>
          </a:p>
        </p:txBody>
      </p:sp>
      <p:sp>
        <p:nvSpPr>
          <p:cNvPr id="1221642" name="Text Box 10"/>
          <p:cNvSpPr txBox="1">
            <a:spLocks noChangeArrowheads="1"/>
          </p:cNvSpPr>
          <p:nvPr/>
        </p:nvSpPr>
        <p:spPr bwMode="auto">
          <a:xfrm>
            <a:off x="838200" y="4343400"/>
            <a:ext cx="7408863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・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タイプ半導体　　　　　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[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 positive]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-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III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族の不純物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，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In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など） を添加</a:t>
            </a:r>
          </a:p>
        </p:txBody>
      </p:sp>
      <p:sp>
        <p:nvSpPr>
          <p:cNvPr id="13334" name="Oval 6"/>
          <p:cNvSpPr>
            <a:spLocks noChangeArrowheads="1"/>
          </p:cNvSpPr>
          <p:nvPr/>
        </p:nvSpPr>
        <p:spPr bwMode="auto">
          <a:xfrm>
            <a:off x="5478760" y="1772816"/>
            <a:ext cx="533400" cy="4572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21640" name="Oval 8"/>
          <p:cNvSpPr>
            <a:spLocks noChangeArrowheads="1"/>
          </p:cNvSpPr>
          <p:nvPr/>
        </p:nvSpPr>
        <p:spPr bwMode="auto">
          <a:xfrm>
            <a:off x="6876256" y="1340768"/>
            <a:ext cx="6096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21639" name="Oval 7"/>
          <p:cNvSpPr>
            <a:spLocks noChangeArrowheads="1"/>
          </p:cNvSpPr>
          <p:nvPr/>
        </p:nvSpPr>
        <p:spPr bwMode="auto">
          <a:xfrm>
            <a:off x="3888774" y="1300009"/>
            <a:ext cx="609600" cy="533400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1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1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1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1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1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1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1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1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1641" grpId="0" build="p" autoUpdateAnimBg="0"/>
      <p:bldP spid="1221642" grpId="0" build="p" autoUpdateAnimBg="0"/>
      <p:bldP spid="1221640" grpId="0" animBg="1"/>
      <p:bldP spid="12216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AC9558-0069-4789-A91C-693B3C12F2F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675129"/>
          </a:xfrm>
        </p:spPr>
        <p:txBody>
          <a:bodyPr/>
          <a:lstStyle/>
          <a:p>
            <a:pPr eaLnBrk="1"/>
            <a:r>
              <a:rPr lang="en-US" altLang="ja-JP" sz="3600" dirty="0">
                <a:latin typeface="Times New Roman" pitchFamily="18" charset="0"/>
              </a:rPr>
              <a:t>n</a:t>
            </a:r>
            <a:r>
              <a:rPr lang="ja-JP" altLang="en-US" sz="3600">
                <a:latin typeface="Times New Roman" pitchFamily="18" charset="0"/>
              </a:rPr>
              <a:t>タイプと</a:t>
            </a:r>
            <a:r>
              <a:rPr lang="en-US" altLang="ja-JP" sz="3600" dirty="0">
                <a:latin typeface="Times New Roman" pitchFamily="18" charset="0"/>
              </a:rPr>
              <a:t>p</a:t>
            </a:r>
            <a:r>
              <a:rPr lang="ja-JP" altLang="en-US" sz="3600">
                <a:latin typeface="Times New Roman" pitchFamily="18" charset="0"/>
              </a:rPr>
              <a:t>タイプ半導体</a:t>
            </a:r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1470025" y="1107633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 </a:t>
            </a:r>
          </a:p>
        </p:txBody>
      </p:sp>
      <p:sp>
        <p:nvSpPr>
          <p:cNvPr id="61" name="Text Box 8"/>
          <p:cNvSpPr txBox="1">
            <a:spLocks noChangeArrowheads="1"/>
          </p:cNvSpPr>
          <p:nvPr/>
        </p:nvSpPr>
        <p:spPr bwMode="auto">
          <a:xfrm>
            <a:off x="279400" y="5716146"/>
            <a:ext cx="4179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族の不純物（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）を添加 </a:t>
            </a:r>
          </a:p>
        </p:txBody>
      </p:sp>
      <p:sp>
        <p:nvSpPr>
          <p:cNvPr id="62" name="Text Box 37"/>
          <p:cNvSpPr txBox="1">
            <a:spLocks noChangeArrowheads="1"/>
          </p:cNvSpPr>
          <p:nvPr/>
        </p:nvSpPr>
        <p:spPr bwMode="auto">
          <a:xfrm>
            <a:off x="4840012" y="5714092"/>
            <a:ext cx="4128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III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不純物（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）を添加 </a:t>
            </a:r>
          </a:p>
        </p:txBody>
      </p:sp>
      <p:pic>
        <p:nvPicPr>
          <p:cNvPr id="63" name="Picture 1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26771"/>
            <a:ext cx="34099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2051050" y="3973071"/>
            <a:ext cx="579438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</a:p>
        </p:txBody>
      </p:sp>
      <p:sp>
        <p:nvSpPr>
          <p:cNvPr id="65" name="Line 142"/>
          <p:cNvSpPr>
            <a:spLocks noChangeShapeType="1"/>
          </p:cNvSpPr>
          <p:nvPr/>
        </p:nvSpPr>
        <p:spPr bwMode="auto">
          <a:xfrm flipV="1">
            <a:off x="2484438" y="3771458"/>
            <a:ext cx="215900" cy="217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66" name="Group 145"/>
          <p:cNvGrpSpPr>
            <a:grpSpLocks/>
          </p:cNvGrpSpPr>
          <p:nvPr/>
        </p:nvGrpSpPr>
        <p:grpSpPr bwMode="auto">
          <a:xfrm>
            <a:off x="5122863" y="1826771"/>
            <a:ext cx="3409950" cy="3600450"/>
            <a:chOff x="3227" y="1071"/>
            <a:chExt cx="2148" cy="2268"/>
          </a:xfrm>
        </p:grpSpPr>
        <p:pic>
          <p:nvPicPr>
            <p:cNvPr id="67" name="Picture 14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" y="1071"/>
              <a:ext cx="2148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 Box 57"/>
            <p:cNvSpPr txBox="1">
              <a:spLocks noChangeArrowheads="1"/>
            </p:cNvSpPr>
            <p:nvPr/>
          </p:nvSpPr>
          <p:spPr bwMode="auto">
            <a:xfrm>
              <a:off x="4150" y="2387"/>
              <a:ext cx="265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</a:p>
          </p:txBody>
        </p:sp>
        <p:sp>
          <p:nvSpPr>
            <p:cNvPr id="69" name="Rectangle 144"/>
            <p:cNvSpPr>
              <a:spLocks noChangeArrowheads="1"/>
            </p:cNvSpPr>
            <p:nvPr/>
          </p:nvSpPr>
          <p:spPr bwMode="auto">
            <a:xfrm>
              <a:off x="4105" y="2069"/>
              <a:ext cx="181" cy="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0" name="Oval 58"/>
          <p:cNvSpPr>
            <a:spLocks noChangeArrowheads="1"/>
          </p:cNvSpPr>
          <p:nvPr/>
        </p:nvSpPr>
        <p:spPr bwMode="auto">
          <a:xfrm>
            <a:off x="6516688" y="3458721"/>
            <a:ext cx="304800" cy="457200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1" name="Text Box 146"/>
          <p:cNvSpPr txBox="1">
            <a:spLocks noChangeArrowheads="1"/>
          </p:cNvSpPr>
          <p:nvPr/>
        </p:nvSpPr>
        <p:spPr bwMode="auto">
          <a:xfrm>
            <a:off x="6042025" y="1107633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 </a:t>
            </a:r>
          </a:p>
        </p:txBody>
      </p:sp>
      <p:sp>
        <p:nvSpPr>
          <p:cNvPr id="16" name="テキスト ボックス 29"/>
          <p:cNvSpPr txBox="1"/>
          <p:nvPr/>
        </p:nvSpPr>
        <p:spPr>
          <a:xfrm>
            <a:off x="4232876" y="632412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0" grpId="0" animBg="1"/>
      <p:bldP spid="7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AC9558-0069-4789-A91C-693B3C12F2F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96072"/>
            <a:ext cx="8915400" cy="694527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イオン化</a:t>
            </a:r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894863" y="1107633"/>
            <a:ext cx="28394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→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e</a:t>
            </a: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pic>
        <p:nvPicPr>
          <p:cNvPr id="63" name="Picture 1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88790"/>
            <a:ext cx="34099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2051050" y="4135090"/>
            <a:ext cx="579438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</a:p>
        </p:txBody>
      </p:sp>
      <p:sp>
        <p:nvSpPr>
          <p:cNvPr id="65" name="Line 142"/>
          <p:cNvSpPr>
            <a:spLocks noChangeShapeType="1"/>
          </p:cNvSpPr>
          <p:nvPr/>
        </p:nvSpPr>
        <p:spPr bwMode="auto">
          <a:xfrm flipV="1">
            <a:off x="2484438" y="3933477"/>
            <a:ext cx="215900" cy="217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66" name="Group 145"/>
          <p:cNvGrpSpPr>
            <a:grpSpLocks/>
          </p:cNvGrpSpPr>
          <p:nvPr/>
        </p:nvGrpSpPr>
        <p:grpSpPr bwMode="auto">
          <a:xfrm>
            <a:off x="5122863" y="1988790"/>
            <a:ext cx="3409950" cy="3600450"/>
            <a:chOff x="3227" y="1071"/>
            <a:chExt cx="2148" cy="2268"/>
          </a:xfrm>
        </p:grpSpPr>
        <p:pic>
          <p:nvPicPr>
            <p:cNvPr id="67" name="Picture 14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" y="1071"/>
              <a:ext cx="2148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 Box 57"/>
            <p:cNvSpPr txBox="1">
              <a:spLocks noChangeArrowheads="1"/>
            </p:cNvSpPr>
            <p:nvPr/>
          </p:nvSpPr>
          <p:spPr bwMode="auto">
            <a:xfrm>
              <a:off x="4150" y="2387"/>
              <a:ext cx="265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</a:p>
          </p:txBody>
        </p:sp>
        <p:sp>
          <p:nvSpPr>
            <p:cNvPr id="69" name="Rectangle 144"/>
            <p:cNvSpPr>
              <a:spLocks noChangeArrowheads="1"/>
            </p:cNvSpPr>
            <p:nvPr/>
          </p:nvSpPr>
          <p:spPr bwMode="auto">
            <a:xfrm>
              <a:off x="4105" y="2069"/>
              <a:ext cx="181" cy="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0" name="Oval 58"/>
          <p:cNvSpPr>
            <a:spLocks noChangeArrowheads="1"/>
          </p:cNvSpPr>
          <p:nvPr/>
        </p:nvSpPr>
        <p:spPr bwMode="auto">
          <a:xfrm>
            <a:off x="6516688" y="3620740"/>
            <a:ext cx="304800" cy="457200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8CF5465C-3395-DC4F-9568-C8A7FAAE6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2513" y="1085520"/>
            <a:ext cx="2417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→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−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h</a:t>
            </a: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36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70" grpId="0" animBg="1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CF629-F40E-46AE-B757-C1A597A38FE8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62536"/>
            <a:ext cx="8915400" cy="828063"/>
          </a:xfrm>
        </p:spPr>
        <p:txBody>
          <a:bodyPr/>
          <a:lstStyle/>
          <a:p>
            <a:pPr eaLnBrk="1"/>
            <a:r>
              <a:rPr lang="en-US" altLang="ja-JP" sz="3600" dirty="0">
                <a:latin typeface="Times New Roman" pitchFamily="18" charset="0"/>
              </a:rPr>
              <a:t>n</a:t>
            </a:r>
            <a:r>
              <a:rPr lang="ja-JP" altLang="en-US" sz="3600" dirty="0">
                <a:latin typeface="Times New Roman" pitchFamily="18" charset="0"/>
              </a:rPr>
              <a:t>タイプ半導体： </a:t>
            </a:r>
            <a:r>
              <a:rPr lang="en-US" altLang="ja-JP" sz="3600" dirty="0">
                <a:latin typeface="Times New Roman" pitchFamily="18" charset="0"/>
              </a:rPr>
              <a:t>As</a:t>
            </a:r>
            <a:r>
              <a:rPr lang="ja-JP" altLang="en-US" sz="3600" dirty="0">
                <a:latin typeface="Times New Roman" pitchFamily="18" charset="0"/>
              </a:rPr>
              <a:t>や</a:t>
            </a:r>
            <a:r>
              <a:rPr lang="en-US" altLang="ja-JP" sz="3600" dirty="0">
                <a:latin typeface="Times New Roman" pitchFamily="18" charset="0"/>
              </a:rPr>
              <a:t>P</a:t>
            </a:r>
            <a:r>
              <a:rPr lang="ja-JP" altLang="en-US" sz="3600" dirty="0">
                <a:latin typeface="Times New Roman" pitchFamily="18" charset="0"/>
              </a:rPr>
              <a:t>を添加</a:t>
            </a:r>
          </a:p>
        </p:txBody>
      </p:sp>
      <p:sp>
        <p:nvSpPr>
          <p:cNvPr id="25" name="Rectangle 49" descr="60%"/>
          <p:cNvSpPr>
            <a:spLocks noChangeArrowheads="1"/>
          </p:cNvSpPr>
          <p:nvPr/>
        </p:nvSpPr>
        <p:spPr bwMode="auto">
          <a:xfrm>
            <a:off x="2464147" y="5367923"/>
            <a:ext cx="4608513" cy="935707"/>
          </a:xfrm>
          <a:prstGeom prst="rect">
            <a:avLst/>
          </a:prstGeom>
          <a:pattFill prst="pct60">
            <a:fgClr>
              <a:srgbClr val="000000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7144072" y="2684066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伝導帯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216080" y="5636394"/>
            <a:ext cx="16043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</a:t>
            </a: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7216080" y="4166295"/>
            <a:ext cx="1224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禁制帯</a:t>
            </a:r>
          </a:p>
        </p:txBody>
      </p:sp>
      <p:grpSp>
        <p:nvGrpSpPr>
          <p:cNvPr id="29" name="Group 21"/>
          <p:cNvGrpSpPr>
            <a:grpSpLocks/>
          </p:cNvGrpSpPr>
          <p:nvPr/>
        </p:nvGrpSpPr>
        <p:grpSpPr bwMode="auto">
          <a:xfrm>
            <a:off x="2829272" y="3185309"/>
            <a:ext cx="3429000" cy="1295400"/>
            <a:chOff x="1296" y="2064"/>
            <a:chExt cx="2160" cy="816"/>
          </a:xfrm>
        </p:grpSpPr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296" y="2544"/>
              <a:ext cx="528" cy="3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3264" y="2064"/>
              <a:ext cx="192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32" name="Rectangle 50"/>
          <p:cNvSpPr>
            <a:spLocks noChangeArrowheads="1"/>
          </p:cNvSpPr>
          <p:nvPr/>
        </p:nvSpPr>
        <p:spPr bwMode="auto">
          <a:xfrm>
            <a:off x="2464147" y="2559660"/>
            <a:ext cx="4608513" cy="93565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51"/>
          <p:cNvSpPr>
            <a:spLocks noChangeShapeType="1"/>
          </p:cNvSpPr>
          <p:nvPr/>
        </p:nvSpPr>
        <p:spPr bwMode="auto">
          <a:xfrm flipV="1">
            <a:off x="1968847" y="3450125"/>
            <a:ext cx="0" cy="13668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4" name="Text Box 52"/>
          <p:cNvSpPr txBox="1">
            <a:spLocks noChangeArrowheads="1"/>
          </p:cNvSpPr>
          <p:nvPr/>
        </p:nvSpPr>
        <p:spPr bwMode="auto">
          <a:xfrm rot="-5400000">
            <a:off x="318282" y="3774304"/>
            <a:ext cx="26423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電子のエネルギー　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2965889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13961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262033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4910105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558177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206249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2391544" y="3465701"/>
            <a:ext cx="639919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  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2" name="Oval 10"/>
          <p:cNvSpPr>
            <a:spLocks noChangeArrowheads="1"/>
          </p:cNvSpPr>
          <p:nvPr/>
        </p:nvSpPr>
        <p:spPr bwMode="auto">
          <a:xfrm>
            <a:off x="3679304" y="3637945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3631732" y="3739887"/>
            <a:ext cx="11256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0.054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</a:p>
        </p:txBody>
      </p:sp>
      <p:sp>
        <p:nvSpPr>
          <p:cNvPr id="44" name="Line 23"/>
          <p:cNvSpPr>
            <a:spLocks noChangeShapeType="1"/>
          </p:cNvSpPr>
          <p:nvPr/>
        </p:nvSpPr>
        <p:spPr bwMode="auto">
          <a:xfrm flipH="1" flipV="1">
            <a:off x="3975720" y="348237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5" name="Line 14"/>
          <p:cNvSpPr>
            <a:spLocks noChangeShapeType="1"/>
          </p:cNvSpPr>
          <p:nvPr/>
        </p:nvSpPr>
        <p:spPr bwMode="auto">
          <a:xfrm flipV="1">
            <a:off x="6784032" y="3482369"/>
            <a:ext cx="0" cy="18855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5139878" y="4815602"/>
            <a:ext cx="1627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1.1 eV</a:t>
            </a:r>
          </a:p>
        </p:txBody>
      </p:sp>
      <p:cxnSp>
        <p:nvCxnSpPr>
          <p:cNvPr id="47" name="直線コネクタ 46"/>
          <p:cNvCxnSpPr/>
          <p:nvPr/>
        </p:nvCxnSpPr>
        <p:spPr>
          <a:xfrm>
            <a:off x="2464147" y="4490745"/>
            <a:ext cx="4608513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2391544" y="4413419"/>
            <a:ext cx="550151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194546" y="2343190"/>
            <a:ext cx="715559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3039616" y="3279294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Oval 10"/>
          <p:cNvSpPr>
            <a:spLocks noChangeArrowheads="1"/>
          </p:cNvSpPr>
          <p:nvPr/>
        </p:nvSpPr>
        <p:spPr bwMode="auto">
          <a:xfrm>
            <a:off x="4288904" y="326828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Oval 10"/>
          <p:cNvSpPr>
            <a:spLocks noChangeArrowheads="1"/>
          </p:cNvSpPr>
          <p:nvPr/>
        </p:nvSpPr>
        <p:spPr bwMode="auto">
          <a:xfrm>
            <a:off x="5625993" y="363095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0"/>
          <p:cNvSpPr>
            <a:spLocks noChangeArrowheads="1"/>
          </p:cNvSpPr>
          <p:nvPr/>
        </p:nvSpPr>
        <p:spPr bwMode="auto">
          <a:xfrm>
            <a:off x="4977921" y="3261509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Oval 10"/>
          <p:cNvSpPr>
            <a:spLocks noChangeArrowheads="1"/>
          </p:cNvSpPr>
          <p:nvPr/>
        </p:nvSpPr>
        <p:spPr bwMode="auto">
          <a:xfrm>
            <a:off x="6258272" y="326828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6050260" y="1124744"/>
            <a:ext cx="2533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室温の熱エネルギー 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0.026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</a:p>
        </p:txBody>
      </p:sp>
      <p:grpSp>
        <p:nvGrpSpPr>
          <p:cNvPr id="56" name="Group 65"/>
          <p:cNvGrpSpPr>
            <a:grpSpLocks/>
          </p:cNvGrpSpPr>
          <p:nvPr/>
        </p:nvGrpSpPr>
        <p:grpSpPr bwMode="auto">
          <a:xfrm>
            <a:off x="617561" y="1124744"/>
            <a:ext cx="3284432" cy="2513547"/>
            <a:chOff x="2900" y="527"/>
            <a:chExt cx="1977" cy="2779"/>
          </a:xfrm>
        </p:grpSpPr>
        <p:sp>
          <p:nvSpPr>
            <p:cNvPr id="57" name="Text Box 8"/>
            <p:cNvSpPr txBox="1">
              <a:spLocks noChangeArrowheads="1"/>
            </p:cNvSpPr>
            <p:nvPr/>
          </p:nvSpPr>
          <p:spPr bwMode="auto">
            <a:xfrm>
              <a:off x="2900" y="527"/>
              <a:ext cx="1977" cy="105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不純物レベル</a:t>
              </a:r>
              <a:b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ドナー・レベル</a:t>
              </a: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D  </a:t>
              </a:r>
              <a:endPara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8" name="Line 9"/>
            <p:cNvSpPr>
              <a:spLocks noChangeShapeType="1"/>
            </p:cNvSpPr>
            <p:nvPr/>
          </p:nvSpPr>
          <p:spPr bwMode="auto">
            <a:xfrm>
              <a:off x="4231" y="1582"/>
              <a:ext cx="473" cy="17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59" name="Text Box 20"/>
          <p:cNvSpPr txBox="1">
            <a:spLocks noChangeArrowheads="1"/>
          </p:cNvSpPr>
          <p:nvPr/>
        </p:nvSpPr>
        <p:spPr bwMode="auto">
          <a:xfrm>
            <a:off x="286345" y="6324827"/>
            <a:ext cx="2706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：真性フェルミレベル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60" name="テキスト ボックス 29"/>
          <p:cNvSpPr txBox="1"/>
          <p:nvPr/>
        </p:nvSpPr>
        <p:spPr>
          <a:xfrm>
            <a:off x="4406049" y="640080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86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888774-8830-420F-A83C-60BF95EAE048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6393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79512" y="133772"/>
            <a:ext cx="8735888" cy="856828"/>
          </a:xfrm>
        </p:spPr>
        <p:txBody>
          <a:bodyPr/>
          <a:lstStyle/>
          <a:p>
            <a:pPr eaLnBrk="1"/>
            <a:r>
              <a:rPr lang="en-US" altLang="ja-JP" sz="3600" dirty="0">
                <a:latin typeface="Times New Roman" pitchFamily="18" charset="0"/>
              </a:rPr>
              <a:t>p</a:t>
            </a:r>
            <a:r>
              <a:rPr lang="ja-JP" altLang="en-US" sz="3600">
                <a:latin typeface="Times New Roman" pitchFamily="18" charset="0"/>
              </a:rPr>
              <a:t>タイプ半導体：</a:t>
            </a:r>
            <a:r>
              <a:rPr lang="en-US" altLang="ja-JP" sz="3600" dirty="0">
                <a:latin typeface="Times New Roman" pitchFamily="18" charset="0"/>
              </a:rPr>
              <a:t>B</a:t>
            </a:r>
            <a:r>
              <a:rPr lang="ja-JP" altLang="en-US" sz="3600">
                <a:latin typeface="Times New Roman" pitchFamily="18" charset="0"/>
              </a:rPr>
              <a:t>や</a:t>
            </a:r>
            <a:r>
              <a:rPr lang="en-US" altLang="ja-JP" sz="3600" dirty="0">
                <a:latin typeface="Times New Roman" pitchFamily="18" charset="0"/>
              </a:rPr>
              <a:t>In</a:t>
            </a:r>
            <a:r>
              <a:rPr lang="ja-JP" altLang="en-US" sz="3600">
                <a:latin typeface="Times New Roman" pitchFamily="18" charset="0"/>
              </a:rPr>
              <a:t>を添加</a:t>
            </a:r>
          </a:p>
        </p:txBody>
      </p:sp>
      <p:sp>
        <p:nvSpPr>
          <p:cNvPr id="29" name="Rectangle 49" descr="60%"/>
          <p:cNvSpPr>
            <a:spLocks noChangeArrowheads="1"/>
          </p:cNvSpPr>
          <p:nvPr/>
        </p:nvSpPr>
        <p:spPr bwMode="auto">
          <a:xfrm>
            <a:off x="1420298" y="5229597"/>
            <a:ext cx="4608513" cy="935707"/>
          </a:xfrm>
          <a:prstGeom prst="rect">
            <a:avLst/>
          </a:prstGeom>
          <a:pattFill prst="pct60">
            <a:fgClr>
              <a:srgbClr val="000000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6100223" y="2545740"/>
            <a:ext cx="1224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伝導帯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172231" y="5498068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6172231" y="4027969"/>
            <a:ext cx="12961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禁制帯</a:t>
            </a:r>
          </a:p>
        </p:txBody>
      </p:sp>
      <p:sp>
        <p:nvSpPr>
          <p:cNvPr id="33" name="Rectangle 50"/>
          <p:cNvSpPr>
            <a:spLocks noChangeArrowheads="1"/>
          </p:cNvSpPr>
          <p:nvPr/>
        </p:nvSpPr>
        <p:spPr bwMode="auto">
          <a:xfrm>
            <a:off x="1420298" y="2421334"/>
            <a:ext cx="4608513" cy="93565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Line 51"/>
          <p:cNvSpPr>
            <a:spLocks noChangeShapeType="1"/>
          </p:cNvSpPr>
          <p:nvPr/>
        </p:nvSpPr>
        <p:spPr bwMode="auto">
          <a:xfrm flipV="1">
            <a:off x="924998" y="3311799"/>
            <a:ext cx="0" cy="13668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5" name="Text Box 52"/>
          <p:cNvSpPr txBox="1">
            <a:spLocks noChangeArrowheads="1"/>
          </p:cNvSpPr>
          <p:nvPr/>
        </p:nvSpPr>
        <p:spPr bwMode="auto">
          <a:xfrm rot="-5400000">
            <a:off x="-725567" y="3635978"/>
            <a:ext cx="26423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電子のエネルギー　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 flipV="1">
            <a:off x="5740183" y="3344043"/>
            <a:ext cx="0" cy="18855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4083999" y="3404318"/>
            <a:ext cx="1627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1.1 eV</a:t>
            </a:r>
          </a:p>
        </p:txBody>
      </p:sp>
      <p:cxnSp>
        <p:nvCxnSpPr>
          <p:cNvPr id="38" name="直線コネクタ 37"/>
          <p:cNvCxnSpPr/>
          <p:nvPr/>
        </p:nvCxnSpPr>
        <p:spPr>
          <a:xfrm>
            <a:off x="1420298" y="4352419"/>
            <a:ext cx="4608513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347695" y="3861048"/>
            <a:ext cx="550151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>
            <a:off x="1922040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2570112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218184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866256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4514328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5162400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ine 26"/>
          <p:cNvSpPr>
            <a:spLocks noChangeShapeType="1"/>
          </p:cNvSpPr>
          <p:nvPr/>
        </p:nvSpPr>
        <p:spPr bwMode="auto">
          <a:xfrm flipH="1" flipV="1">
            <a:off x="2931871" y="5000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Text Box 27"/>
          <p:cNvSpPr txBox="1">
            <a:spLocks noChangeArrowheads="1"/>
          </p:cNvSpPr>
          <p:nvPr/>
        </p:nvSpPr>
        <p:spPr bwMode="auto">
          <a:xfrm>
            <a:off x="2582277" y="4584521"/>
            <a:ext cx="11256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0.045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eV</a:t>
            </a:r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1308486" y="4725144"/>
            <a:ext cx="628569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  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3150697" y="2204864"/>
            <a:ext cx="715559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1987383" y="4932784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Oval 10"/>
          <p:cNvSpPr>
            <a:spLocks noChangeArrowheads="1"/>
          </p:cNvSpPr>
          <p:nvPr/>
        </p:nvSpPr>
        <p:spPr bwMode="auto">
          <a:xfrm>
            <a:off x="2637928" y="4932784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Oval 10"/>
          <p:cNvSpPr>
            <a:spLocks noChangeArrowheads="1"/>
          </p:cNvSpPr>
          <p:nvPr/>
        </p:nvSpPr>
        <p:spPr bwMode="auto">
          <a:xfrm>
            <a:off x="3931599" y="4924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0"/>
          <p:cNvSpPr>
            <a:spLocks noChangeArrowheads="1"/>
          </p:cNvSpPr>
          <p:nvPr/>
        </p:nvSpPr>
        <p:spPr bwMode="auto">
          <a:xfrm>
            <a:off x="4582144" y="4943289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Oval 16"/>
          <p:cNvSpPr>
            <a:spLocks noChangeArrowheads="1"/>
          </p:cNvSpPr>
          <p:nvPr/>
        </p:nvSpPr>
        <p:spPr bwMode="auto">
          <a:xfrm>
            <a:off x="3931599" y="5292824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Oval 16"/>
          <p:cNvSpPr>
            <a:spLocks noChangeArrowheads="1"/>
          </p:cNvSpPr>
          <p:nvPr/>
        </p:nvSpPr>
        <p:spPr bwMode="auto">
          <a:xfrm>
            <a:off x="2637928" y="5290941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Oval 16"/>
          <p:cNvSpPr>
            <a:spLocks noChangeArrowheads="1"/>
          </p:cNvSpPr>
          <p:nvPr/>
        </p:nvSpPr>
        <p:spPr bwMode="auto">
          <a:xfrm>
            <a:off x="1964534" y="5292824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7" name="Oval 16"/>
          <p:cNvSpPr>
            <a:spLocks noChangeArrowheads="1"/>
          </p:cNvSpPr>
          <p:nvPr/>
        </p:nvSpPr>
        <p:spPr bwMode="auto">
          <a:xfrm>
            <a:off x="4582144" y="5232538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6358830" y="1129199"/>
            <a:ext cx="2533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室温の熱エネルギー 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0.026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827584" y="1414979"/>
            <a:ext cx="4069960" cy="52322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アクセプタ・レベル 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 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>
            <a:off x="1522783" y="1987466"/>
            <a:ext cx="999728" cy="2953702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" name="テキスト ボックス 29"/>
          <p:cNvSpPr txBox="1"/>
          <p:nvPr/>
        </p:nvSpPr>
        <p:spPr>
          <a:xfrm>
            <a:off x="3709294" y="633937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93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5874A07A-BC90-4E83-9B12-4BF77635B1EF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電子：粒 </a:t>
            </a:r>
            <a:r>
              <a:rPr lang="en-US" altLang="ja-JP" sz="3600" dirty="0">
                <a:latin typeface="Times New Roman" pitchFamily="18" charset="0"/>
              </a:rPr>
              <a:t>or </a:t>
            </a:r>
            <a:r>
              <a:rPr lang="ja-JP" altLang="en-US" sz="3600">
                <a:latin typeface="Times New Roman" pitchFamily="18" charset="0"/>
              </a:rPr>
              <a:t>波？</a:t>
            </a: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757" y="3273543"/>
            <a:ext cx="3843387" cy="219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762820" y="5180608"/>
            <a:ext cx="4968875" cy="6604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ja-JP" altLang="en-US" sz="3600" b="1"/>
              <a:t>粒子と波の二重性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4848920" y="5972770"/>
            <a:ext cx="1809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ja-JP" altLang="en-US" sz="1600" b="1"/>
              <a:t>ド・ブロイ、</a:t>
            </a:r>
            <a:r>
              <a:rPr lang="en-US" altLang="ja-JP" sz="1600" b="1"/>
              <a:t>1924</a:t>
            </a: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395536" y="1219448"/>
            <a:ext cx="4823197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/>
            <a:r>
              <a:rPr lang="ja-JP" altLang="en-US" b="1" dirty="0"/>
              <a:t>粒</a:t>
            </a:r>
          </a:p>
          <a:p>
            <a:pPr lvl="1" eaLnBrk="1"/>
            <a:r>
              <a:rPr lang="ja-JP" altLang="en-US" sz="3200" b="1" dirty="0"/>
              <a:t>電界により、電子は曲線運動をする。</a:t>
            </a:r>
          </a:p>
          <a:p>
            <a:pPr eaLnBrk="1"/>
            <a:r>
              <a:rPr lang="ja-JP" altLang="en-US" b="1" dirty="0"/>
              <a:t>波</a:t>
            </a:r>
          </a:p>
          <a:p>
            <a:pPr lvl="1" eaLnBrk="1"/>
            <a:r>
              <a:rPr lang="ja-JP" altLang="en-US" sz="3200" b="1" dirty="0"/>
              <a:t>干渉現象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773" y="1279524"/>
            <a:ext cx="2375694" cy="181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29"/>
          <p:cNvSpPr txBox="1"/>
          <p:nvPr/>
        </p:nvSpPr>
        <p:spPr>
          <a:xfrm>
            <a:off x="8116888" y="262927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</a:t>
            </a:r>
            <a:r>
              <a:rPr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45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uiExpand="1" build="p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4997"/>
            <a:ext cx="9144000" cy="692150"/>
          </a:xfrm>
          <a:noFill/>
        </p:spPr>
        <p:txBody>
          <a:bodyPr/>
          <a:lstStyle/>
          <a:p>
            <a:pPr eaLnBrk="1" hangingPunct="1"/>
            <a:r>
              <a:rPr lang="en-US" altLang="ja-JP" sz="3200" b="1" dirty="0">
                <a:latin typeface="Times New Roman" pitchFamily="18" charset="0"/>
              </a:rPr>
              <a:t>n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ja-JP" altLang="en-US" sz="2800" b="1" dirty="0">
                <a:latin typeface="Times New Roman" pitchFamily="18" charset="0"/>
              </a:rPr>
              <a:t>絶対零度</a:t>
            </a:r>
            <a:r>
              <a:rPr lang="en-US" altLang="ja-JP" sz="2800" b="1" dirty="0">
                <a:latin typeface="Times New Roman" pitchFamily="18" charset="0"/>
              </a:rPr>
              <a:t>(</a:t>
            </a:r>
            <a:r>
              <a:rPr lang="en-US" altLang="ja-JP" sz="2800" b="1" dirty="0">
                <a:solidFill>
                  <a:srgbClr val="FF0066"/>
                </a:solidFill>
                <a:latin typeface="Times New Roman" pitchFamily="18" charset="0"/>
              </a:rPr>
              <a:t>T = 0 K</a:t>
            </a:r>
            <a:r>
              <a:rPr lang="en-US" altLang="ja-JP" sz="2800" b="1" dirty="0">
                <a:latin typeface="Times New Roman" pitchFamily="18" charset="0"/>
              </a:rPr>
              <a:t>)</a:t>
            </a:r>
            <a:r>
              <a:rPr lang="ja-JP" altLang="en-US" sz="2800" b="1" dirty="0" err="1">
                <a:latin typeface="Times New Roman" pitchFamily="18" charset="0"/>
              </a:rPr>
              <a:t>での</a:t>
            </a:r>
            <a:r>
              <a:rPr lang="en-US" altLang="ja-JP" sz="2800" b="1" dirty="0">
                <a:latin typeface="Times New Roman" pitchFamily="18" charset="0"/>
              </a:rPr>
              <a:t>F-D</a:t>
            </a:r>
            <a:r>
              <a:rPr lang="ja-JP" altLang="en-US" sz="2800" b="1" dirty="0">
                <a:latin typeface="Times New Roman" pitchFamily="18" charset="0"/>
              </a:rPr>
              <a:t>分布関数</a:t>
            </a:r>
            <a:endParaRPr lang="ja-JP" altLang="en-US" sz="3200" b="1" dirty="0">
              <a:latin typeface="Times New Roman" pitchFamily="18" charset="0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2061590" y="4145010"/>
            <a:ext cx="1667175" cy="15654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10" name="Text Box 163"/>
          <p:cNvSpPr txBox="1">
            <a:spLocks noChangeArrowheads="1"/>
          </p:cNvSpPr>
          <p:nvPr/>
        </p:nvSpPr>
        <p:spPr bwMode="auto">
          <a:xfrm>
            <a:off x="1212260" y="2950212"/>
            <a:ext cx="4700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725" name="Line 14"/>
          <p:cNvSpPr>
            <a:spLocks noChangeShapeType="1"/>
          </p:cNvSpPr>
          <p:nvPr/>
        </p:nvSpPr>
        <p:spPr bwMode="auto">
          <a:xfrm flipV="1">
            <a:off x="2064915" y="3180608"/>
            <a:ext cx="1685925" cy="4193"/>
          </a:xfrm>
          <a:prstGeom prst="line">
            <a:avLst/>
          </a:prstGeom>
          <a:noFill/>
          <a:ln w="28575">
            <a:solidFill>
              <a:srgbClr val="FF33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826" name="Text Box 23"/>
          <p:cNvSpPr txBox="1">
            <a:spLocks noChangeArrowheads="1"/>
          </p:cNvSpPr>
          <p:nvPr/>
        </p:nvSpPr>
        <p:spPr bwMode="auto">
          <a:xfrm>
            <a:off x="3628500" y="303102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D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0733" name="Rectangle 34"/>
          <p:cNvSpPr>
            <a:spLocks noChangeArrowheads="1"/>
          </p:cNvSpPr>
          <p:nvPr/>
        </p:nvSpPr>
        <p:spPr bwMode="auto">
          <a:xfrm>
            <a:off x="3943823" y="3973418"/>
            <a:ext cx="4572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734" name="Text Box 35"/>
          <p:cNvSpPr txBox="1">
            <a:spLocks noChangeArrowheads="1"/>
          </p:cNvSpPr>
          <p:nvPr/>
        </p:nvSpPr>
        <p:spPr bwMode="auto">
          <a:xfrm>
            <a:off x="1524303" y="3920179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735" name="Text Box 36"/>
          <p:cNvSpPr txBox="1">
            <a:spLocks noChangeArrowheads="1"/>
          </p:cNvSpPr>
          <p:nvPr/>
        </p:nvSpPr>
        <p:spPr bwMode="auto">
          <a:xfrm>
            <a:off x="1532209" y="2856927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814" name="Line 135"/>
          <p:cNvSpPr>
            <a:spLocks noChangeShapeType="1"/>
          </p:cNvSpPr>
          <p:nvPr/>
        </p:nvSpPr>
        <p:spPr bwMode="auto">
          <a:xfrm>
            <a:off x="2064915" y="3262218"/>
            <a:ext cx="16557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816" name="Oval 138"/>
          <p:cNvSpPr>
            <a:spLocks noChangeArrowheads="1"/>
          </p:cNvSpPr>
          <p:nvPr/>
        </p:nvSpPr>
        <p:spPr bwMode="auto">
          <a:xfrm>
            <a:off x="2800023" y="3190567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17" name="Oval 139"/>
          <p:cNvSpPr>
            <a:spLocks noChangeArrowheads="1"/>
          </p:cNvSpPr>
          <p:nvPr/>
        </p:nvSpPr>
        <p:spPr bwMode="auto">
          <a:xfrm>
            <a:off x="2639629" y="3190567"/>
            <a:ext cx="71438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18" name="Oval 140"/>
          <p:cNvSpPr>
            <a:spLocks noChangeArrowheads="1"/>
          </p:cNvSpPr>
          <p:nvPr/>
        </p:nvSpPr>
        <p:spPr bwMode="auto">
          <a:xfrm>
            <a:off x="3353818" y="3198414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19" name="Oval 141"/>
          <p:cNvSpPr>
            <a:spLocks noChangeArrowheads="1"/>
          </p:cNvSpPr>
          <p:nvPr/>
        </p:nvSpPr>
        <p:spPr bwMode="auto">
          <a:xfrm>
            <a:off x="3161030" y="3216906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20" name="Oval 142"/>
          <p:cNvSpPr>
            <a:spLocks noChangeArrowheads="1"/>
          </p:cNvSpPr>
          <p:nvPr/>
        </p:nvSpPr>
        <p:spPr bwMode="auto">
          <a:xfrm>
            <a:off x="2273946" y="3198415"/>
            <a:ext cx="71438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21" name="Oval 143"/>
          <p:cNvSpPr>
            <a:spLocks noChangeArrowheads="1"/>
          </p:cNvSpPr>
          <p:nvPr/>
        </p:nvSpPr>
        <p:spPr bwMode="auto">
          <a:xfrm>
            <a:off x="2100784" y="3211660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0" name="Oval 141"/>
          <p:cNvSpPr>
            <a:spLocks noChangeArrowheads="1"/>
          </p:cNvSpPr>
          <p:nvPr/>
        </p:nvSpPr>
        <p:spPr bwMode="auto">
          <a:xfrm>
            <a:off x="2461791" y="3191047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1" name="Oval 138"/>
          <p:cNvSpPr>
            <a:spLocks noChangeArrowheads="1"/>
          </p:cNvSpPr>
          <p:nvPr/>
        </p:nvSpPr>
        <p:spPr bwMode="auto">
          <a:xfrm>
            <a:off x="2994045" y="3208419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127" name="直線コネクタ 126"/>
          <p:cNvCxnSpPr/>
          <p:nvPr/>
        </p:nvCxnSpPr>
        <p:spPr>
          <a:xfrm>
            <a:off x="2061590" y="3669990"/>
            <a:ext cx="1689250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 Box 8"/>
          <p:cNvSpPr txBox="1">
            <a:spLocks noChangeArrowheads="1"/>
          </p:cNvSpPr>
          <p:nvPr/>
        </p:nvSpPr>
        <p:spPr bwMode="auto">
          <a:xfrm>
            <a:off x="1516044" y="3407360"/>
            <a:ext cx="49084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5" name="Text Box 19"/>
          <p:cNvSpPr txBox="1">
            <a:spLocks noChangeArrowheads="1"/>
          </p:cNvSpPr>
          <p:nvPr/>
        </p:nvSpPr>
        <p:spPr bwMode="auto">
          <a:xfrm>
            <a:off x="2236816" y="1619630"/>
            <a:ext cx="1160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伝導帯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7" name="Text Box 20"/>
          <p:cNvSpPr txBox="1">
            <a:spLocks noChangeArrowheads="1"/>
          </p:cNvSpPr>
          <p:nvPr/>
        </p:nvSpPr>
        <p:spPr bwMode="auto">
          <a:xfrm>
            <a:off x="2110653" y="5176450"/>
            <a:ext cx="147257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価電子帯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2061590" y="1556792"/>
            <a:ext cx="1659088" cy="1565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43" name="Oval 140"/>
          <p:cNvSpPr>
            <a:spLocks noChangeArrowheads="1"/>
          </p:cNvSpPr>
          <p:nvPr/>
        </p:nvSpPr>
        <p:spPr bwMode="auto">
          <a:xfrm>
            <a:off x="3522296" y="3207998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Oval 140"/>
          <p:cNvSpPr>
            <a:spLocks noChangeArrowheads="1"/>
          </p:cNvSpPr>
          <p:nvPr/>
        </p:nvSpPr>
        <p:spPr bwMode="auto">
          <a:xfrm>
            <a:off x="3691626" y="3216162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aphicFrame>
        <p:nvGraphicFramePr>
          <p:cNvPr id="50" name="グラフ 49"/>
          <p:cNvGraphicFramePr>
            <a:graphicFrameLocks/>
          </p:cNvGraphicFramePr>
          <p:nvPr/>
        </p:nvGraphicFramePr>
        <p:xfrm>
          <a:off x="4410569" y="1738942"/>
          <a:ext cx="3384376" cy="338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A49E-8589-4517-A56A-A26E3A09062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28" name="テキスト ボックス 29"/>
          <p:cNvSpPr txBox="1"/>
          <p:nvPr/>
        </p:nvSpPr>
        <p:spPr>
          <a:xfrm>
            <a:off x="4365100" y="621773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74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0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528" y="274818"/>
            <a:ext cx="8904287" cy="692150"/>
          </a:xfrm>
          <a:noFill/>
        </p:spPr>
        <p:txBody>
          <a:bodyPr/>
          <a:lstStyle/>
          <a:p>
            <a:pPr eaLnBrk="1" hangingPunct="1"/>
            <a:r>
              <a:rPr lang="en-US" altLang="ja-JP" sz="3200" b="1" dirty="0">
                <a:latin typeface="Times New Roman" pitchFamily="18" charset="0"/>
              </a:rPr>
              <a:t>n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en-US" altLang="ja-JP" sz="3200" b="1" dirty="0">
                <a:latin typeface="Times New Roman" pitchFamily="18" charset="0"/>
              </a:rPr>
              <a:t>F-D</a:t>
            </a:r>
            <a:r>
              <a:rPr lang="ja-JP" altLang="en-US" sz="3200" b="1" dirty="0">
                <a:latin typeface="Times New Roman" pitchFamily="18" charset="0"/>
              </a:rPr>
              <a:t>分布関数</a:t>
            </a:r>
            <a:endParaRPr lang="ja-JP" altLang="en-US" sz="3400" b="1" dirty="0">
              <a:latin typeface="Times New Roman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512928" y="1556792"/>
            <a:ext cx="2888095" cy="4153698"/>
            <a:chOff x="1336864" y="1745579"/>
            <a:chExt cx="2888095" cy="4153698"/>
          </a:xfrm>
        </p:grpSpPr>
        <p:sp>
          <p:nvSpPr>
            <p:cNvPr id="119" name="正方形/長方形 118"/>
            <p:cNvSpPr/>
            <p:nvPr/>
          </p:nvSpPr>
          <p:spPr>
            <a:xfrm>
              <a:off x="1885526" y="4333797"/>
              <a:ext cx="1667175" cy="156548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10" name="Text Box 163"/>
            <p:cNvSpPr txBox="1">
              <a:spLocks noChangeArrowheads="1"/>
            </p:cNvSpPr>
            <p:nvPr/>
          </p:nvSpPr>
          <p:spPr bwMode="auto">
            <a:xfrm>
              <a:off x="1336864" y="3387202"/>
              <a:ext cx="4700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725" name="Line 14"/>
            <p:cNvSpPr>
              <a:spLocks noChangeShapeType="1"/>
            </p:cNvSpPr>
            <p:nvPr/>
          </p:nvSpPr>
          <p:spPr bwMode="auto">
            <a:xfrm flipV="1">
              <a:off x="1888851" y="3591274"/>
              <a:ext cx="1685925" cy="4193"/>
            </a:xfrm>
            <a:prstGeom prst="line">
              <a:avLst/>
            </a:prstGeom>
            <a:noFill/>
            <a:ln w="28575">
              <a:solidFill>
                <a:srgbClr val="FF33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26" name="Text Box 23"/>
            <p:cNvSpPr txBox="1">
              <a:spLocks noChangeArrowheads="1"/>
            </p:cNvSpPr>
            <p:nvPr/>
          </p:nvSpPr>
          <p:spPr bwMode="auto">
            <a:xfrm>
              <a:off x="3452436" y="3219807"/>
              <a:ext cx="7366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733" name="Rectangle 34"/>
            <p:cNvSpPr>
              <a:spLocks noChangeArrowheads="1"/>
            </p:cNvSpPr>
            <p:nvPr/>
          </p:nvSpPr>
          <p:spPr bwMode="auto">
            <a:xfrm>
              <a:off x="3767759" y="4162205"/>
              <a:ext cx="457200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734" name="Text Box 35"/>
            <p:cNvSpPr txBox="1">
              <a:spLocks noChangeArrowheads="1"/>
            </p:cNvSpPr>
            <p:nvPr/>
          </p:nvSpPr>
          <p:spPr bwMode="auto">
            <a:xfrm>
              <a:off x="1348239" y="4108966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735" name="Text Box 36"/>
            <p:cNvSpPr txBox="1">
              <a:spLocks noChangeArrowheads="1"/>
            </p:cNvSpPr>
            <p:nvPr/>
          </p:nvSpPr>
          <p:spPr bwMode="auto">
            <a:xfrm>
              <a:off x="1356145" y="3045714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14" name="Line 135"/>
            <p:cNvSpPr>
              <a:spLocks noChangeShapeType="1"/>
            </p:cNvSpPr>
            <p:nvPr/>
          </p:nvSpPr>
          <p:spPr bwMode="auto">
            <a:xfrm>
              <a:off x="1888851" y="3451005"/>
              <a:ext cx="16557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16" name="Oval 138"/>
            <p:cNvSpPr>
              <a:spLocks noChangeArrowheads="1"/>
            </p:cNvSpPr>
            <p:nvPr/>
          </p:nvSpPr>
          <p:spPr bwMode="auto">
            <a:xfrm>
              <a:off x="2566368" y="2619486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17" name="Oval 139"/>
            <p:cNvSpPr>
              <a:spLocks noChangeArrowheads="1"/>
            </p:cNvSpPr>
            <p:nvPr/>
          </p:nvSpPr>
          <p:spPr bwMode="auto">
            <a:xfrm>
              <a:off x="2615660" y="2998540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18" name="Oval 140"/>
            <p:cNvSpPr>
              <a:spLocks noChangeArrowheads="1"/>
            </p:cNvSpPr>
            <p:nvPr/>
          </p:nvSpPr>
          <p:spPr bwMode="auto">
            <a:xfrm>
              <a:off x="3258301" y="3004117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19" name="Oval 141"/>
            <p:cNvSpPr>
              <a:spLocks noChangeArrowheads="1"/>
            </p:cNvSpPr>
            <p:nvPr/>
          </p:nvSpPr>
          <p:spPr bwMode="auto">
            <a:xfrm>
              <a:off x="3025626" y="2675467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20" name="Oval 142"/>
            <p:cNvSpPr>
              <a:spLocks noChangeArrowheads="1"/>
            </p:cNvSpPr>
            <p:nvPr/>
          </p:nvSpPr>
          <p:spPr bwMode="auto">
            <a:xfrm>
              <a:off x="2155227" y="3102894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21" name="Oval 143"/>
            <p:cNvSpPr>
              <a:spLocks noChangeArrowheads="1"/>
            </p:cNvSpPr>
            <p:nvPr/>
          </p:nvSpPr>
          <p:spPr bwMode="auto">
            <a:xfrm>
              <a:off x="1997801" y="2800233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0" name="Oval 141"/>
            <p:cNvSpPr>
              <a:spLocks noChangeArrowheads="1"/>
            </p:cNvSpPr>
            <p:nvPr/>
          </p:nvSpPr>
          <p:spPr bwMode="auto">
            <a:xfrm>
              <a:off x="2285727" y="3379834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1" name="Oval 138"/>
            <p:cNvSpPr>
              <a:spLocks noChangeArrowheads="1"/>
            </p:cNvSpPr>
            <p:nvPr/>
          </p:nvSpPr>
          <p:spPr bwMode="auto">
            <a:xfrm>
              <a:off x="2817981" y="3397206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127" name="直線コネクタ 126"/>
            <p:cNvCxnSpPr/>
            <p:nvPr/>
          </p:nvCxnSpPr>
          <p:spPr>
            <a:xfrm>
              <a:off x="1885526" y="3858777"/>
              <a:ext cx="16892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 Box 8"/>
            <p:cNvSpPr txBox="1">
              <a:spLocks noChangeArrowheads="1"/>
            </p:cNvSpPr>
            <p:nvPr/>
          </p:nvSpPr>
          <p:spPr bwMode="auto">
            <a:xfrm>
              <a:off x="1339980" y="3596147"/>
              <a:ext cx="490840" cy="4001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endPara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4" name="Oval 112"/>
            <p:cNvSpPr>
              <a:spLocks noChangeArrowheads="1"/>
            </p:cNvSpPr>
            <p:nvPr/>
          </p:nvSpPr>
          <p:spPr bwMode="auto">
            <a:xfrm>
              <a:off x="2146030" y="4359402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5" name="Oval 112"/>
            <p:cNvSpPr>
              <a:spLocks noChangeArrowheads="1"/>
            </p:cNvSpPr>
            <p:nvPr/>
          </p:nvSpPr>
          <p:spPr bwMode="auto">
            <a:xfrm>
              <a:off x="2875414" y="4368032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" name="Text Box 19"/>
            <p:cNvSpPr txBox="1">
              <a:spLocks noChangeArrowheads="1"/>
            </p:cNvSpPr>
            <p:nvPr/>
          </p:nvSpPr>
          <p:spPr bwMode="auto">
            <a:xfrm>
              <a:off x="2060752" y="1808417"/>
              <a:ext cx="11602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7" name="Text Box 20"/>
            <p:cNvSpPr txBox="1">
              <a:spLocks noChangeArrowheads="1"/>
            </p:cNvSpPr>
            <p:nvPr/>
          </p:nvSpPr>
          <p:spPr bwMode="auto">
            <a:xfrm>
              <a:off x="1934589" y="5365237"/>
              <a:ext cx="147257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885526" y="1745579"/>
              <a:ext cx="1659088" cy="15654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342631" y="1581567"/>
            <a:ext cx="2927883" cy="4157560"/>
            <a:chOff x="4342631" y="1581567"/>
            <a:chExt cx="2927883" cy="4157560"/>
          </a:xfrm>
        </p:grpSpPr>
        <p:graphicFrame>
          <p:nvGraphicFramePr>
            <p:cNvPr id="41" name="グラフ 40"/>
            <p:cNvGraphicFramePr>
              <a:graphicFrameLocks/>
            </p:cNvGraphicFramePr>
            <p:nvPr/>
          </p:nvGraphicFramePr>
          <p:xfrm>
            <a:off x="4342631" y="1972432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0812" name="Line 132"/>
            <p:cNvSpPr>
              <a:spLocks noChangeShapeType="1"/>
            </p:cNvSpPr>
            <p:nvPr/>
          </p:nvSpPr>
          <p:spPr bwMode="auto">
            <a:xfrm flipV="1">
              <a:off x="5146209" y="3117357"/>
              <a:ext cx="1728926" cy="116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13" name="Line 133"/>
            <p:cNvSpPr>
              <a:spLocks noChangeShapeType="1"/>
            </p:cNvSpPr>
            <p:nvPr/>
          </p:nvSpPr>
          <p:spPr bwMode="auto">
            <a:xfrm flipV="1">
              <a:off x="5178851" y="4142098"/>
              <a:ext cx="1697405" cy="37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47954" name="Freeform 146"/>
            <p:cNvSpPr>
              <a:spLocks/>
            </p:cNvSpPr>
            <p:nvPr/>
          </p:nvSpPr>
          <p:spPr bwMode="auto">
            <a:xfrm flipV="1">
              <a:off x="5188358" y="4160850"/>
              <a:ext cx="56523" cy="360363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0000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116" name="直線コネクタ 115"/>
            <p:cNvCxnSpPr/>
            <p:nvPr/>
          </p:nvCxnSpPr>
          <p:spPr>
            <a:xfrm flipH="1" flipV="1">
              <a:off x="5177252" y="4168959"/>
              <a:ext cx="4218" cy="3522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グループ化 41"/>
            <p:cNvGrpSpPr/>
            <p:nvPr/>
          </p:nvGrpSpPr>
          <p:grpSpPr>
            <a:xfrm>
              <a:off x="4702057" y="1581567"/>
              <a:ext cx="2568457" cy="3196886"/>
              <a:chOff x="3320544" y="1695672"/>
              <a:chExt cx="2568457" cy="3196886"/>
            </a:xfrm>
          </p:grpSpPr>
          <p:sp>
            <p:nvSpPr>
              <p:cNvPr id="45" name="Line 25"/>
              <p:cNvSpPr>
                <a:spLocks noChangeShapeType="1"/>
              </p:cNvSpPr>
              <p:nvPr/>
            </p:nvSpPr>
            <p:spPr bwMode="auto">
              <a:xfrm flipV="1">
                <a:off x="3785530" y="3479510"/>
                <a:ext cx="1663371" cy="16018"/>
              </a:xfrm>
              <a:prstGeom prst="line">
                <a:avLst/>
              </a:prstGeom>
              <a:noFill/>
              <a:ln w="31750">
                <a:solidFill>
                  <a:srgbClr val="FF33C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6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47" name="Text Box 163"/>
              <p:cNvSpPr txBox="1">
                <a:spLocks noChangeArrowheads="1"/>
              </p:cNvSpPr>
              <p:nvPr/>
            </p:nvSpPr>
            <p:spPr bwMode="auto">
              <a:xfrm>
                <a:off x="3320544" y="3264936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8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9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54" name="Freeform 145"/>
            <p:cNvSpPr>
              <a:spLocks/>
            </p:cNvSpPr>
            <p:nvPr/>
          </p:nvSpPr>
          <p:spPr bwMode="auto">
            <a:xfrm>
              <a:off x="5138044" y="2400372"/>
              <a:ext cx="109005" cy="719531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55" name="直線コネクタ 54"/>
            <p:cNvCxnSpPr/>
            <p:nvPr/>
          </p:nvCxnSpPr>
          <p:spPr>
            <a:xfrm flipH="1" flipV="1">
              <a:off x="5150549" y="2603698"/>
              <a:ext cx="10555" cy="4905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7D8AFC-C4E8-46DD-9DBD-AF18ABC4631C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4" name="テキスト ボックス 29"/>
          <p:cNvSpPr txBox="1"/>
          <p:nvPr/>
        </p:nvSpPr>
        <p:spPr>
          <a:xfrm>
            <a:off x="4078679" y="622929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0" name="テキスト ボックス 1"/>
          <p:cNvSpPr txBox="1"/>
          <p:nvPr/>
        </p:nvSpPr>
        <p:spPr>
          <a:xfrm>
            <a:off x="189955" y="3221924"/>
            <a:ext cx="1269885" cy="29985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T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 &gt; 0 K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91951" y="2183754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 &gt; p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21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642" y="296840"/>
            <a:ext cx="8748712" cy="620713"/>
          </a:xfrm>
          <a:noFill/>
        </p:spPr>
        <p:txBody>
          <a:bodyPr/>
          <a:lstStyle/>
          <a:p>
            <a:pPr eaLnBrk="1" hangingPunct="1"/>
            <a:r>
              <a:rPr lang="en-US" altLang="ja-JP" sz="3200" b="1" dirty="0">
                <a:latin typeface="Times New Roman" pitchFamily="18" charset="0"/>
              </a:rPr>
              <a:t>p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en-US" altLang="ja-JP" sz="3200" b="1" dirty="0">
                <a:latin typeface="Times New Roman" pitchFamily="18" charset="0"/>
              </a:rPr>
              <a:t>F-D</a:t>
            </a:r>
            <a:r>
              <a:rPr lang="ja-JP" altLang="en-US" sz="3200" b="1" dirty="0">
                <a:latin typeface="Times New Roman" pitchFamily="18" charset="0"/>
              </a:rPr>
              <a:t>分布関数</a:t>
            </a:r>
            <a:endParaRPr lang="ja-JP" altLang="en-US" sz="3400" b="1" dirty="0">
              <a:latin typeface="Times New Roman" pitchFamily="18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05484" y="1412776"/>
            <a:ext cx="2849514" cy="4148953"/>
            <a:chOff x="1605484" y="1728522"/>
            <a:chExt cx="2849514" cy="4148953"/>
          </a:xfrm>
        </p:grpSpPr>
        <p:sp>
          <p:nvSpPr>
            <p:cNvPr id="132" name="正方形/長方形 131"/>
            <p:cNvSpPr/>
            <p:nvPr/>
          </p:nvSpPr>
          <p:spPr>
            <a:xfrm>
              <a:off x="2160994" y="4311995"/>
              <a:ext cx="1667175" cy="156548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14" name="Text Box 163"/>
            <p:cNvSpPr txBox="1">
              <a:spLocks noChangeArrowheads="1"/>
            </p:cNvSpPr>
            <p:nvPr/>
          </p:nvSpPr>
          <p:spPr bwMode="auto">
            <a:xfrm>
              <a:off x="1610293" y="3820751"/>
              <a:ext cx="4700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840" name="Text Box 27"/>
            <p:cNvSpPr txBox="1">
              <a:spLocks noChangeArrowheads="1"/>
            </p:cNvSpPr>
            <p:nvPr/>
          </p:nvSpPr>
          <p:spPr bwMode="auto">
            <a:xfrm>
              <a:off x="3718398" y="4005809"/>
              <a:ext cx="736600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A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750" name="Line 32"/>
            <p:cNvSpPr>
              <a:spLocks noChangeShapeType="1"/>
            </p:cNvSpPr>
            <p:nvPr/>
          </p:nvSpPr>
          <p:spPr bwMode="auto">
            <a:xfrm flipV="1">
              <a:off x="2171836" y="4058021"/>
              <a:ext cx="1649621" cy="7528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757" name="Text Box 43"/>
            <p:cNvSpPr txBox="1">
              <a:spLocks noChangeArrowheads="1"/>
            </p:cNvSpPr>
            <p:nvPr/>
          </p:nvSpPr>
          <p:spPr bwMode="auto">
            <a:xfrm>
              <a:off x="1605484" y="4101221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758" name="Text Box 44"/>
            <p:cNvSpPr txBox="1">
              <a:spLocks noChangeArrowheads="1"/>
            </p:cNvSpPr>
            <p:nvPr/>
          </p:nvSpPr>
          <p:spPr bwMode="auto">
            <a:xfrm>
              <a:off x="1621389" y="3009537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835" name="Line 123"/>
            <p:cNvSpPr>
              <a:spLocks noChangeShapeType="1"/>
            </p:cNvSpPr>
            <p:nvPr/>
          </p:nvSpPr>
          <p:spPr bwMode="auto">
            <a:xfrm>
              <a:off x="2171836" y="4181436"/>
              <a:ext cx="16557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91" name="Oval 138"/>
            <p:cNvSpPr>
              <a:spLocks noChangeArrowheads="1"/>
            </p:cNvSpPr>
            <p:nvPr/>
          </p:nvSpPr>
          <p:spPr bwMode="auto">
            <a:xfrm>
              <a:off x="3630369" y="4110151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" name="Oval 139"/>
            <p:cNvSpPr>
              <a:spLocks noChangeArrowheads="1"/>
            </p:cNvSpPr>
            <p:nvPr/>
          </p:nvSpPr>
          <p:spPr bwMode="auto">
            <a:xfrm>
              <a:off x="3102036" y="4121415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" name="Oval 140"/>
            <p:cNvSpPr>
              <a:spLocks noChangeArrowheads="1"/>
            </p:cNvSpPr>
            <p:nvPr/>
          </p:nvSpPr>
          <p:spPr bwMode="auto">
            <a:xfrm>
              <a:off x="2733905" y="411761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4" name="Oval 141"/>
            <p:cNvSpPr>
              <a:spLocks noChangeArrowheads="1"/>
            </p:cNvSpPr>
            <p:nvPr/>
          </p:nvSpPr>
          <p:spPr bwMode="auto">
            <a:xfrm>
              <a:off x="2205822" y="4110689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5" name="Oval 139"/>
            <p:cNvSpPr>
              <a:spLocks noChangeArrowheads="1"/>
            </p:cNvSpPr>
            <p:nvPr/>
          </p:nvSpPr>
          <p:spPr bwMode="auto">
            <a:xfrm>
              <a:off x="3449812" y="4109665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7" name="Oval 112"/>
            <p:cNvSpPr>
              <a:spLocks noChangeArrowheads="1"/>
            </p:cNvSpPr>
            <p:nvPr/>
          </p:nvSpPr>
          <p:spPr bwMode="auto">
            <a:xfrm>
              <a:off x="3622099" y="4429915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0" name="Oval 140"/>
            <p:cNvSpPr>
              <a:spLocks noChangeArrowheads="1"/>
            </p:cNvSpPr>
            <p:nvPr/>
          </p:nvSpPr>
          <p:spPr bwMode="auto">
            <a:xfrm>
              <a:off x="2565862" y="411761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102" name="直線コネクタ 101"/>
            <p:cNvCxnSpPr/>
            <p:nvPr/>
          </p:nvCxnSpPr>
          <p:spPr>
            <a:xfrm>
              <a:off x="2138919" y="3812659"/>
              <a:ext cx="16892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 Box 8"/>
            <p:cNvSpPr txBox="1">
              <a:spLocks noChangeArrowheads="1"/>
            </p:cNvSpPr>
            <p:nvPr/>
          </p:nvSpPr>
          <p:spPr bwMode="auto">
            <a:xfrm>
              <a:off x="1618424" y="3533539"/>
              <a:ext cx="490840" cy="4001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endPara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4" name="Oval 140"/>
            <p:cNvSpPr>
              <a:spLocks noChangeArrowheads="1"/>
            </p:cNvSpPr>
            <p:nvPr/>
          </p:nvSpPr>
          <p:spPr bwMode="auto">
            <a:xfrm>
              <a:off x="2491452" y="3100101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6" name="Oval 140"/>
            <p:cNvSpPr>
              <a:spLocks noChangeArrowheads="1"/>
            </p:cNvSpPr>
            <p:nvPr/>
          </p:nvSpPr>
          <p:spPr bwMode="auto">
            <a:xfrm>
              <a:off x="3275727" y="3029234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0" name="Oval 112"/>
            <p:cNvSpPr>
              <a:spLocks noChangeArrowheads="1"/>
            </p:cNvSpPr>
            <p:nvPr/>
          </p:nvSpPr>
          <p:spPr bwMode="auto">
            <a:xfrm>
              <a:off x="3406075" y="4647080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" name="Oval 112"/>
            <p:cNvSpPr>
              <a:spLocks noChangeArrowheads="1"/>
            </p:cNvSpPr>
            <p:nvPr/>
          </p:nvSpPr>
          <p:spPr bwMode="auto">
            <a:xfrm>
              <a:off x="3118043" y="4503064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Oval 112"/>
            <p:cNvSpPr>
              <a:spLocks noChangeArrowheads="1"/>
            </p:cNvSpPr>
            <p:nvPr/>
          </p:nvSpPr>
          <p:spPr bwMode="auto">
            <a:xfrm>
              <a:off x="2856328" y="4784598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" name="Oval 112"/>
            <p:cNvSpPr>
              <a:spLocks noChangeArrowheads="1"/>
            </p:cNvSpPr>
            <p:nvPr/>
          </p:nvSpPr>
          <p:spPr bwMode="auto">
            <a:xfrm>
              <a:off x="2728982" y="4374805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" name="Oval 112"/>
            <p:cNvSpPr>
              <a:spLocks noChangeArrowheads="1"/>
            </p:cNvSpPr>
            <p:nvPr/>
          </p:nvSpPr>
          <p:spPr bwMode="auto">
            <a:xfrm>
              <a:off x="2305529" y="4587863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9" name="Text Box 19"/>
            <p:cNvSpPr txBox="1">
              <a:spLocks noChangeArrowheads="1"/>
            </p:cNvSpPr>
            <p:nvPr/>
          </p:nvSpPr>
          <p:spPr bwMode="auto">
            <a:xfrm>
              <a:off x="2353302" y="1762310"/>
              <a:ext cx="11602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0" name="Text Box 20"/>
            <p:cNvSpPr txBox="1">
              <a:spLocks noChangeArrowheads="1"/>
            </p:cNvSpPr>
            <p:nvPr/>
          </p:nvSpPr>
          <p:spPr bwMode="auto">
            <a:xfrm>
              <a:off x="2235245" y="5404927"/>
              <a:ext cx="147257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2162369" y="1728522"/>
              <a:ext cx="1659088" cy="15654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34" name="Oval 140"/>
            <p:cNvSpPr>
              <a:spLocks noChangeArrowheads="1"/>
            </p:cNvSpPr>
            <p:nvPr/>
          </p:nvSpPr>
          <p:spPr bwMode="auto">
            <a:xfrm>
              <a:off x="2904889" y="4116452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15" name="Rectangle 17"/>
          <p:cNvSpPr>
            <a:spLocks noChangeArrowheads="1"/>
          </p:cNvSpPr>
          <p:nvPr/>
        </p:nvSpPr>
        <p:spPr bwMode="auto">
          <a:xfrm>
            <a:off x="2639742" y="3444389"/>
            <a:ext cx="762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4355976" y="1949119"/>
            <a:ext cx="3220671" cy="4157560"/>
            <a:chOff x="2961118" y="1695672"/>
            <a:chExt cx="2927883" cy="4157560"/>
          </a:xfrm>
        </p:grpSpPr>
        <p:graphicFrame>
          <p:nvGraphicFramePr>
            <p:cNvPr id="47" name="グラフ 46"/>
            <p:cNvGraphicFramePr>
              <a:graphicFrameLocks/>
            </p:cNvGraphicFramePr>
            <p:nvPr/>
          </p:nvGraphicFramePr>
          <p:xfrm>
            <a:off x="2961118" y="2086537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48" name="グループ化 47"/>
            <p:cNvGrpSpPr/>
            <p:nvPr/>
          </p:nvGrpSpPr>
          <p:grpSpPr>
            <a:xfrm>
              <a:off x="3320544" y="1695672"/>
              <a:ext cx="2568457" cy="3196886"/>
              <a:chOff x="3320544" y="1695672"/>
              <a:chExt cx="2568457" cy="3196886"/>
            </a:xfrm>
          </p:grpSpPr>
          <p:sp>
            <p:nvSpPr>
              <p:cNvPr id="51" name="Line 25"/>
              <p:cNvSpPr>
                <a:spLocks noChangeShapeType="1"/>
              </p:cNvSpPr>
              <p:nvPr/>
            </p:nvSpPr>
            <p:spPr bwMode="auto">
              <a:xfrm flipV="1">
                <a:off x="3802282" y="3478149"/>
                <a:ext cx="1663371" cy="16018"/>
              </a:xfrm>
              <a:prstGeom prst="line">
                <a:avLst/>
              </a:prstGeom>
              <a:noFill/>
              <a:ln w="31750">
                <a:solidFill>
                  <a:srgbClr val="FF33C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2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53" name="Text Box 163"/>
              <p:cNvSpPr txBox="1">
                <a:spLocks noChangeArrowheads="1"/>
              </p:cNvSpPr>
              <p:nvPr/>
            </p:nvSpPr>
            <p:spPr bwMode="auto">
              <a:xfrm>
                <a:off x="3320544" y="3264936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4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5219938" y="2605884"/>
            <a:ext cx="1839827" cy="2107133"/>
            <a:chOff x="5219938" y="2605884"/>
            <a:chExt cx="1839827" cy="2107133"/>
          </a:xfrm>
        </p:grpSpPr>
        <p:sp>
          <p:nvSpPr>
            <p:cNvPr id="31833" name="Line 121"/>
            <p:cNvSpPr>
              <a:spLocks noChangeShapeType="1"/>
            </p:cNvSpPr>
            <p:nvPr/>
          </p:nvSpPr>
          <p:spPr bwMode="auto">
            <a:xfrm flipV="1">
              <a:off x="5219938" y="2966957"/>
              <a:ext cx="18379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834" name="Line 122"/>
            <p:cNvSpPr>
              <a:spLocks noChangeShapeType="1"/>
            </p:cNvSpPr>
            <p:nvPr/>
          </p:nvSpPr>
          <p:spPr bwMode="auto">
            <a:xfrm>
              <a:off x="5235483" y="3996280"/>
              <a:ext cx="18242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 flipV="1">
              <a:off x="5271688" y="3993486"/>
              <a:ext cx="119906" cy="719531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0000FF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125" name="直線コネクタ 124"/>
            <p:cNvCxnSpPr/>
            <p:nvPr/>
          </p:nvCxnSpPr>
          <p:spPr>
            <a:xfrm flipH="1" flipV="1">
              <a:off x="5255206" y="3995586"/>
              <a:ext cx="11611" cy="4905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/>
            <p:cNvCxnSpPr/>
            <p:nvPr/>
          </p:nvCxnSpPr>
          <p:spPr>
            <a:xfrm flipH="1" flipV="1">
              <a:off x="5254957" y="2605884"/>
              <a:ext cx="4640" cy="3522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reeform 146"/>
            <p:cNvSpPr>
              <a:spLocks/>
            </p:cNvSpPr>
            <p:nvPr/>
          </p:nvSpPr>
          <p:spPr bwMode="auto">
            <a:xfrm>
              <a:off x="5266817" y="2621465"/>
              <a:ext cx="62175" cy="360363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FF00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49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8A3B0-064C-4C5F-A2B0-8B537B70D8D3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0" name="テキスト ボックス 29"/>
          <p:cNvSpPr txBox="1"/>
          <p:nvPr/>
        </p:nvSpPr>
        <p:spPr>
          <a:xfrm>
            <a:off x="4299897" y="620074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435559" y="4130496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p &gt; n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4DA4DE-B416-0C02-89FA-D3EF4BFA9D3A}"/>
              </a:ext>
            </a:extLst>
          </p:cNvPr>
          <p:cNvSpPr txBox="1"/>
          <p:nvPr/>
        </p:nvSpPr>
        <p:spPr>
          <a:xfrm>
            <a:off x="189955" y="3221924"/>
            <a:ext cx="1269885" cy="29985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T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 &gt; 0 K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60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945854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9" y="134217"/>
            <a:ext cx="8383587" cy="504825"/>
          </a:xfrm>
          <a:noFill/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電荷中性条件と質量作用の法則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512" y="836712"/>
            <a:ext cx="8992143" cy="534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問題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の</a:t>
            </a:r>
            <a:r>
              <a:rPr kumimoji="1" lang="en-US" altLang="ja-JP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タイプ半導体に以下の不純物を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添加した．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32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Q1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この半導体のタイプは何か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 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（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，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または</a:t>
            </a:r>
            <a:r>
              <a:rPr kumimoji="1" lang="en-US" altLang="ja-JP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Q2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この半導体の熱平衡状態（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300 K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）での</a:t>
            </a:r>
            <a:b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    電子密度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とホール密度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を求めよ．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836738" y="2133600"/>
            <a:ext cx="4895850" cy="1219200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  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13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</p:txBody>
      </p:sp>
      <p:sp>
        <p:nvSpPr>
          <p:cNvPr id="6149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94E3E7-4D27-4499-8EE3-00435621204B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不純物濃度</a:t>
            </a:r>
            <a:r>
              <a:rPr lang="ja-JP" altLang="en-US" sz="3200" b="1">
                <a:latin typeface="Times New Roman" pitchFamily="18" charset="0"/>
              </a:rPr>
              <a:t>：</a:t>
            </a:r>
            <a:r>
              <a:rPr lang="en-US" altLang="ja-JP" sz="3200" b="1" dirty="0">
                <a:latin typeface="Times New Roman" pitchFamily="18" charset="0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cm</a:t>
            </a:r>
            <a:r>
              <a:rPr lang="en-US" altLang="ja-JP" sz="3200" b="1" baseline="30000" dirty="0">
                <a:solidFill>
                  <a:srgbClr val="000000"/>
                </a:solidFill>
                <a:latin typeface="Symbol" pitchFamily="2" charset="2"/>
              </a:rPr>
              <a:t>-</a:t>
            </a:r>
            <a:r>
              <a:rPr lang="en-US" altLang="ja-JP" sz="3200" b="1" baseline="300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ja-JP" altLang="en-US" sz="3400" b="1">
              <a:latin typeface="Times New Roman" pitchFamily="18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93875" y="1153177"/>
            <a:ext cx="21320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10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18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個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/cm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</a:t>
            </a: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803400" y="1988840"/>
            <a:ext cx="2160588" cy="2593975"/>
            <a:chOff x="3651" y="2251"/>
            <a:chExt cx="862" cy="907"/>
          </a:xfrm>
        </p:grpSpPr>
        <p:sp>
          <p:nvSpPr>
            <p:cNvPr id="7195" name="Rectangle 5"/>
            <p:cNvSpPr>
              <a:spLocks noChangeArrowheads="1"/>
            </p:cNvSpPr>
            <p:nvPr/>
          </p:nvSpPr>
          <p:spPr bwMode="auto">
            <a:xfrm>
              <a:off x="3651" y="2568"/>
              <a:ext cx="635" cy="5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6" name="Line 6"/>
            <p:cNvSpPr>
              <a:spLocks noChangeShapeType="1"/>
            </p:cNvSpPr>
            <p:nvPr/>
          </p:nvSpPr>
          <p:spPr bwMode="auto">
            <a:xfrm flipV="1">
              <a:off x="4286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7" name="Line 7"/>
            <p:cNvSpPr>
              <a:spLocks noChangeShapeType="1"/>
            </p:cNvSpPr>
            <p:nvPr/>
          </p:nvSpPr>
          <p:spPr bwMode="auto">
            <a:xfrm flipV="1">
              <a:off x="4286" y="284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8" name="Line 8"/>
            <p:cNvSpPr>
              <a:spLocks noChangeShapeType="1"/>
            </p:cNvSpPr>
            <p:nvPr/>
          </p:nvSpPr>
          <p:spPr bwMode="auto">
            <a:xfrm flipV="1">
              <a:off x="3651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9" name="Line 9"/>
            <p:cNvSpPr>
              <a:spLocks noChangeShapeType="1"/>
            </p:cNvSpPr>
            <p:nvPr/>
          </p:nvSpPr>
          <p:spPr bwMode="auto">
            <a:xfrm>
              <a:off x="3878" y="2251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00" name="Line 10"/>
            <p:cNvSpPr>
              <a:spLocks noChangeShapeType="1"/>
            </p:cNvSpPr>
            <p:nvPr/>
          </p:nvSpPr>
          <p:spPr bwMode="auto">
            <a:xfrm>
              <a:off x="4513" y="2251"/>
              <a:ext cx="0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46123" name="Text Box 11"/>
          <p:cNvSpPr txBox="1">
            <a:spLocks noChangeArrowheads="1"/>
          </p:cNvSpPr>
          <p:nvPr/>
        </p:nvSpPr>
        <p:spPr bwMode="auto">
          <a:xfrm>
            <a:off x="5724525" y="1144588"/>
            <a:ext cx="2549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 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個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/(10 nm)</a:t>
            </a:r>
            <a:r>
              <a:rPr kumimoji="1" lang="en-US" altLang="ja-JP" sz="32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 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335713" y="2944813"/>
            <a:ext cx="431800" cy="503237"/>
            <a:chOff x="3651" y="2251"/>
            <a:chExt cx="862" cy="907"/>
          </a:xfrm>
        </p:grpSpPr>
        <p:sp>
          <p:nvSpPr>
            <p:cNvPr id="7189" name="Rectangle 13"/>
            <p:cNvSpPr>
              <a:spLocks noChangeArrowheads="1"/>
            </p:cNvSpPr>
            <p:nvPr/>
          </p:nvSpPr>
          <p:spPr bwMode="auto">
            <a:xfrm>
              <a:off x="3651" y="2568"/>
              <a:ext cx="635" cy="5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0" name="Line 14"/>
            <p:cNvSpPr>
              <a:spLocks noChangeShapeType="1"/>
            </p:cNvSpPr>
            <p:nvPr/>
          </p:nvSpPr>
          <p:spPr bwMode="auto">
            <a:xfrm flipV="1">
              <a:off x="4286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1" name="Line 15"/>
            <p:cNvSpPr>
              <a:spLocks noChangeShapeType="1"/>
            </p:cNvSpPr>
            <p:nvPr/>
          </p:nvSpPr>
          <p:spPr bwMode="auto">
            <a:xfrm flipV="1">
              <a:off x="4286" y="284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2" name="Line 16"/>
            <p:cNvSpPr>
              <a:spLocks noChangeShapeType="1"/>
            </p:cNvSpPr>
            <p:nvPr/>
          </p:nvSpPr>
          <p:spPr bwMode="auto">
            <a:xfrm flipV="1">
              <a:off x="3651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3" name="Line 17"/>
            <p:cNvSpPr>
              <a:spLocks noChangeShapeType="1"/>
            </p:cNvSpPr>
            <p:nvPr/>
          </p:nvSpPr>
          <p:spPr bwMode="auto">
            <a:xfrm>
              <a:off x="3878" y="2251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4" name="Line 18"/>
            <p:cNvSpPr>
              <a:spLocks noChangeShapeType="1"/>
            </p:cNvSpPr>
            <p:nvPr/>
          </p:nvSpPr>
          <p:spPr bwMode="auto">
            <a:xfrm>
              <a:off x="4513" y="2251"/>
              <a:ext cx="0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46131" name="Text Box 19"/>
          <p:cNvSpPr txBox="1">
            <a:spLocks noChangeArrowheads="1"/>
          </p:cNvSpPr>
          <p:nvPr/>
        </p:nvSpPr>
        <p:spPr bwMode="auto">
          <a:xfrm>
            <a:off x="6262688" y="3087688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6" name="Text Box 20"/>
          <p:cNvSpPr txBox="1">
            <a:spLocks noChangeArrowheads="1"/>
          </p:cNvSpPr>
          <p:nvPr/>
        </p:nvSpPr>
        <p:spPr bwMode="auto">
          <a:xfrm>
            <a:off x="2667000" y="3068340"/>
            <a:ext cx="525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7" name="Text Box 21"/>
          <p:cNvSpPr txBox="1">
            <a:spLocks noChangeArrowheads="1"/>
          </p:cNvSpPr>
          <p:nvPr/>
        </p:nvSpPr>
        <p:spPr bwMode="auto">
          <a:xfrm>
            <a:off x="2235200" y="3717627"/>
            <a:ext cx="5254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8" name="Text Box 22"/>
          <p:cNvSpPr txBox="1">
            <a:spLocks noChangeArrowheads="1"/>
          </p:cNvSpPr>
          <p:nvPr/>
        </p:nvSpPr>
        <p:spPr bwMode="auto">
          <a:xfrm>
            <a:off x="2738438" y="3789065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9" name="Text Box 23"/>
          <p:cNvSpPr txBox="1">
            <a:spLocks noChangeArrowheads="1"/>
          </p:cNvSpPr>
          <p:nvPr/>
        </p:nvSpPr>
        <p:spPr bwMode="auto">
          <a:xfrm>
            <a:off x="1874838" y="3068340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0" name="Text Box 24"/>
          <p:cNvSpPr txBox="1">
            <a:spLocks noChangeArrowheads="1"/>
          </p:cNvSpPr>
          <p:nvPr/>
        </p:nvSpPr>
        <p:spPr bwMode="auto">
          <a:xfrm>
            <a:off x="1803400" y="3566815"/>
            <a:ext cx="525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1" name="Text Box 25"/>
          <p:cNvSpPr txBox="1">
            <a:spLocks noChangeArrowheads="1"/>
          </p:cNvSpPr>
          <p:nvPr/>
        </p:nvSpPr>
        <p:spPr bwMode="auto">
          <a:xfrm>
            <a:off x="2522538" y="3357265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2" name="Text Box 26"/>
          <p:cNvSpPr txBox="1">
            <a:spLocks noChangeArrowheads="1"/>
          </p:cNvSpPr>
          <p:nvPr/>
        </p:nvSpPr>
        <p:spPr bwMode="auto">
          <a:xfrm>
            <a:off x="2522538" y="4149427"/>
            <a:ext cx="525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3" name="Text Box 27"/>
          <p:cNvSpPr txBox="1">
            <a:spLocks noChangeArrowheads="1"/>
          </p:cNvSpPr>
          <p:nvPr/>
        </p:nvSpPr>
        <p:spPr bwMode="auto">
          <a:xfrm>
            <a:off x="1874838" y="4149427"/>
            <a:ext cx="525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4" name="Line 28"/>
          <p:cNvSpPr>
            <a:spLocks noChangeShapeType="1"/>
          </p:cNvSpPr>
          <p:nvPr/>
        </p:nvSpPr>
        <p:spPr bwMode="auto">
          <a:xfrm>
            <a:off x="1803400" y="472569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5" name="Text Box 29"/>
          <p:cNvSpPr txBox="1">
            <a:spLocks noChangeArrowheads="1"/>
          </p:cNvSpPr>
          <p:nvPr/>
        </p:nvSpPr>
        <p:spPr bwMode="auto">
          <a:xfrm>
            <a:off x="2141538" y="4824115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 cm</a:t>
            </a:r>
            <a:endParaRPr kumimoji="1" lang="en-US" altLang="ja-JP" sz="24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6142" name="Line 30"/>
          <p:cNvSpPr>
            <a:spLocks noChangeShapeType="1"/>
          </p:cNvSpPr>
          <p:nvPr/>
        </p:nvSpPr>
        <p:spPr bwMode="auto">
          <a:xfrm>
            <a:off x="6262688" y="35925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6143" name="Text Box 31"/>
          <p:cNvSpPr txBox="1">
            <a:spLocks noChangeArrowheads="1"/>
          </p:cNvSpPr>
          <p:nvPr/>
        </p:nvSpPr>
        <p:spPr bwMode="auto">
          <a:xfrm>
            <a:off x="5994400" y="3592513"/>
            <a:ext cx="989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10 nm</a:t>
            </a:r>
            <a:endParaRPr kumimoji="1" lang="en-US" altLang="ja-JP" sz="24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8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F1986-EA3F-4D3F-9873-7CF894C01F36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6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6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23" grpId="0"/>
      <p:bldP spid="346131" grpId="0"/>
      <p:bldP spid="346142" grpId="0" animBg="1"/>
      <p:bldP spid="34614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電荷中性条件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971550" y="1773238"/>
          <a:ext cx="6173788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4000" imgH="457200" progId="Equation.3">
                  <p:embed/>
                </p:oleObj>
              </mc:Choice>
              <mc:Fallback>
                <p:oleObj name="数式" r:id="rId2" imgW="1524000" imgH="457200" progId="Equation.3">
                  <p:embed/>
                  <p:pic>
                    <p:nvPicPr>
                      <p:cNvPr id="81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773238"/>
                        <a:ext cx="6173788" cy="185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35013" y="1255713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809625" y="1196975"/>
            <a:ext cx="20335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電荷密度</a:t>
            </a:r>
            <a:r>
              <a:rPr kumimoji="1" lang="en-US" altLang="ja-JP" sz="3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864691" y="4023540"/>
            <a:ext cx="483337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ここで，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：素電荷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：ホール密度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：電子密度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：ドナー密度（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など）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− 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：アクセプタ密度（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−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など）</a:t>
            </a:r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6011813" y="3427413"/>
            <a:ext cx="2160587" cy="2593975"/>
            <a:chOff x="3651" y="2251"/>
            <a:chExt cx="862" cy="907"/>
          </a:xfrm>
        </p:grpSpPr>
        <p:sp>
          <p:nvSpPr>
            <p:cNvPr id="8205" name="Rectangle 8"/>
            <p:cNvSpPr>
              <a:spLocks noChangeArrowheads="1"/>
            </p:cNvSpPr>
            <p:nvPr/>
          </p:nvSpPr>
          <p:spPr bwMode="auto">
            <a:xfrm>
              <a:off x="3651" y="2568"/>
              <a:ext cx="635" cy="5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6" name="Line 9"/>
            <p:cNvSpPr>
              <a:spLocks noChangeShapeType="1"/>
            </p:cNvSpPr>
            <p:nvPr/>
          </p:nvSpPr>
          <p:spPr bwMode="auto">
            <a:xfrm flipV="1">
              <a:off x="4286" y="2251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7" name="Line 10"/>
            <p:cNvSpPr>
              <a:spLocks noChangeShapeType="1"/>
            </p:cNvSpPr>
            <p:nvPr/>
          </p:nvSpPr>
          <p:spPr bwMode="auto">
            <a:xfrm flipV="1">
              <a:off x="4286" y="2841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8" name="Line 11"/>
            <p:cNvSpPr>
              <a:spLocks noChangeShapeType="1"/>
            </p:cNvSpPr>
            <p:nvPr/>
          </p:nvSpPr>
          <p:spPr bwMode="auto">
            <a:xfrm flipV="1">
              <a:off x="3651" y="2251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9" name="Line 12"/>
            <p:cNvSpPr>
              <a:spLocks noChangeShapeType="1"/>
            </p:cNvSpPr>
            <p:nvPr/>
          </p:nvSpPr>
          <p:spPr bwMode="auto">
            <a:xfrm>
              <a:off x="3878" y="2251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10" name="Line 13"/>
            <p:cNvSpPr>
              <a:spLocks noChangeShapeType="1"/>
            </p:cNvSpPr>
            <p:nvPr/>
          </p:nvSpPr>
          <p:spPr bwMode="auto">
            <a:xfrm>
              <a:off x="4513" y="2251"/>
              <a:ext cx="0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8200" name="Text Box 14"/>
          <p:cNvSpPr txBox="1">
            <a:spLocks noChangeArrowheads="1"/>
          </p:cNvSpPr>
          <p:nvPr/>
        </p:nvSpPr>
        <p:spPr bwMode="auto">
          <a:xfrm>
            <a:off x="6083250" y="4506913"/>
            <a:ext cx="717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8201" name="Text Box 15"/>
          <p:cNvSpPr txBox="1">
            <a:spLocks noChangeArrowheads="1"/>
          </p:cNvSpPr>
          <p:nvPr/>
        </p:nvSpPr>
        <p:spPr bwMode="auto">
          <a:xfrm>
            <a:off x="6659513" y="4362450"/>
            <a:ext cx="341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8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8202" name="Text Box 16"/>
          <p:cNvSpPr txBox="1">
            <a:spLocks noChangeArrowheads="1"/>
          </p:cNvSpPr>
          <p:nvPr/>
        </p:nvSpPr>
        <p:spPr bwMode="auto">
          <a:xfrm>
            <a:off x="6732538" y="5370513"/>
            <a:ext cx="717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8203" name="Text Box 17"/>
          <p:cNvSpPr txBox="1">
            <a:spLocks noChangeArrowheads="1"/>
          </p:cNvSpPr>
          <p:nvPr/>
        </p:nvSpPr>
        <p:spPr bwMode="auto">
          <a:xfrm>
            <a:off x="6156275" y="5227638"/>
            <a:ext cx="341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8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8204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B70C44-49F0-416B-B707-19BCA31B5243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1683" y="144707"/>
            <a:ext cx="8383587" cy="504825"/>
          </a:xfrm>
          <a:noFill/>
        </p:spPr>
        <p:txBody>
          <a:bodyPr/>
          <a:lstStyle/>
          <a:p>
            <a:pPr algn="l"/>
            <a:r>
              <a:rPr lang="ja-JP" altLang="en-US" sz="3200" b="1" dirty="0">
                <a:latin typeface="Times New Roman" pitchFamily="18" charset="0"/>
              </a:rPr>
              <a:t>質量作用の法則</a:t>
            </a:r>
            <a:r>
              <a:rPr lang="ja-JP" altLang="en-US" sz="3200" dirty="0">
                <a:latin typeface="Times New Roman" pitchFamily="18" charset="0"/>
              </a:rPr>
              <a:t> </a:t>
            </a:r>
            <a:r>
              <a:rPr lang="en-US" altLang="ja-JP" sz="3200" dirty="0">
                <a:latin typeface="Times New Roman" pitchFamily="18" charset="0"/>
              </a:rPr>
              <a:t>(law of mass action)</a:t>
            </a:r>
            <a:endParaRPr lang="en-US" altLang="ja-JP" sz="3200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5867" name="フッター プレースホルダー 1"/>
          <p:cNvSpPr>
            <a:spLocks noGrp="1"/>
          </p:cNvSpPr>
          <p:nvPr>
            <p:ph type="ftr" sz="quarter" idx="4294967295"/>
          </p:nvPr>
        </p:nvSpPr>
        <p:spPr>
          <a:xfrm>
            <a:off x="1331913" y="6453188"/>
            <a:ext cx="6577012" cy="30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8325" algn="ctr"/>
                <a:tab pos="857250" algn="l"/>
                <a:tab pos="1089025" algn="l"/>
              </a:tabLst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  <a:ea typeface="HGP創英角ｺﾞｼｯｸUB" pitchFamily="50" charset="-128"/>
                <a:cs typeface="+mn-cs"/>
              </a:rPr>
              <a:t>　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99499" y="843107"/>
            <a:ext cx="740330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　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p</a:t>
            </a:r>
            <a:r>
              <a:rPr kumimoji="1" lang="ja-JP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･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 = n</a:t>
            </a:r>
            <a:r>
              <a:rPr kumimoji="1" lang="en-US" altLang="ja-JP" sz="4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ここで，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真性キャリア密度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10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10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at 300 K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7408933" y="2621553"/>
            <a:ext cx="1699571" cy="2229335"/>
            <a:chOff x="9400944" y="2352405"/>
            <a:chExt cx="2266094" cy="2972446"/>
          </a:xfrm>
        </p:grpSpPr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9716030" y="2810292"/>
              <a:ext cx="4065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21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9747780" y="4770854"/>
              <a:ext cx="444994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1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 flipH="1">
              <a:off x="9892243" y="3374534"/>
              <a:ext cx="0" cy="1438275"/>
            </a:xfrm>
            <a:prstGeom prst="line">
              <a:avLst/>
            </a:prstGeom>
            <a:noFill/>
            <a:ln w="28575">
              <a:solidFill>
                <a:srgbClr val="3399FF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5" name="Text Box 18"/>
            <p:cNvSpPr txBox="1">
              <a:spLocks noChangeArrowheads="1"/>
            </p:cNvSpPr>
            <p:nvPr/>
          </p:nvSpPr>
          <p:spPr bwMode="auto">
            <a:xfrm>
              <a:off x="10138415" y="3471913"/>
              <a:ext cx="15286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エネルギー</a:t>
              </a:r>
              <a:endParaRPr kumimoji="1" lang="ja-JP" altLang="en-US" sz="15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>
              <a:off x="10036705" y="3858042"/>
              <a:ext cx="576263" cy="360363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9400944" y="2352405"/>
              <a:ext cx="148374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再結合</a:t>
              </a: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63842" y="2806462"/>
            <a:ext cx="3127793" cy="1861479"/>
            <a:chOff x="1133668" y="2598949"/>
            <a:chExt cx="4170390" cy="2481971"/>
          </a:xfrm>
        </p:grpSpPr>
        <p:sp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1133668" y="2598949"/>
              <a:ext cx="4170390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1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熱的平衡状態</a:t>
              </a:r>
              <a:b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</a:br>
              <a:b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</a:b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3600" b="1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VB</a:t>
              </a:r>
              <a:r>
                <a:rPr kumimoji="1" lang="ja-JP" altLang="en-US" sz="36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 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           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+ 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　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0" name="Text Box 22"/>
            <p:cNvSpPr txBox="1">
              <a:spLocks noChangeArrowheads="1"/>
            </p:cNvSpPr>
            <p:nvPr/>
          </p:nvSpPr>
          <p:spPr bwMode="auto">
            <a:xfrm>
              <a:off x="2557398" y="3332989"/>
              <a:ext cx="107123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生成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2525778" y="4465367"/>
              <a:ext cx="148374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再結合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>
              <a:off x="2789305" y="4091198"/>
              <a:ext cx="576263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3" name="Line 25"/>
            <p:cNvSpPr>
              <a:spLocks noChangeShapeType="1"/>
            </p:cNvSpPr>
            <p:nvPr/>
          </p:nvSpPr>
          <p:spPr bwMode="auto">
            <a:xfrm>
              <a:off x="2738230" y="4320351"/>
              <a:ext cx="576263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44" name="AutoShape 2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23399" y="864080"/>
            <a:ext cx="269081" cy="216694"/>
          </a:xfrm>
          <a:prstGeom prst="actionButtonForwardNex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5377136" y="2635256"/>
            <a:ext cx="3004607" cy="2215634"/>
            <a:chOff x="6979910" y="2370674"/>
            <a:chExt cx="4006143" cy="2954179"/>
          </a:xfrm>
        </p:grpSpPr>
        <p:sp>
          <p:nvSpPr>
            <p:cNvPr id="46" name="Text Box 9"/>
            <p:cNvSpPr txBox="1">
              <a:spLocks noChangeArrowheads="1"/>
            </p:cNvSpPr>
            <p:nvPr/>
          </p:nvSpPr>
          <p:spPr bwMode="auto">
            <a:xfrm>
              <a:off x="8636530" y="2810291"/>
              <a:ext cx="4065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21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7" name="Text Box 11"/>
            <p:cNvSpPr txBox="1">
              <a:spLocks noChangeArrowheads="1"/>
            </p:cNvSpPr>
            <p:nvPr/>
          </p:nvSpPr>
          <p:spPr bwMode="auto">
            <a:xfrm>
              <a:off x="8647643" y="4770856"/>
              <a:ext cx="44499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1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8" name="Line 13"/>
            <p:cNvSpPr>
              <a:spLocks noChangeShapeType="1"/>
            </p:cNvSpPr>
            <p:nvPr/>
          </p:nvSpPr>
          <p:spPr bwMode="auto">
            <a:xfrm flipV="1">
              <a:off x="8838936" y="3342799"/>
              <a:ext cx="0" cy="1439862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9" name="AutoShape 16"/>
            <p:cNvSpPr>
              <a:spLocks noChangeArrowheads="1"/>
            </p:cNvSpPr>
            <p:nvPr/>
          </p:nvSpPr>
          <p:spPr bwMode="auto">
            <a:xfrm>
              <a:off x="8139853" y="3834230"/>
              <a:ext cx="576263" cy="360362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" name="Text Box 17"/>
            <p:cNvSpPr txBox="1">
              <a:spLocks noChangeArrowheads="1"/>
            </p:cNvSpPr>
            <p:nvPr/>
          </p:nvSpPr>
          <p:spPr bwMode="auto">
            <a:xfrm>
              <a:off x="6979910" y="3503971"/>
              <a:ext cx="152862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エネルギー</a:t>
              </a:r>
              <a:endParaRPr kumimoji="1" lang="ja-JP" altLang="en-US" sz="15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8306662" y="2370674"/>
              <a:ext cx="107123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生成</a:t>
              </a:r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7870602" y="2978901"/>
              <a:ext cx="3115451" cy="2178529"/>
              <a:chOff x="7645314" y="3071665"/>
              <a:chExt cx="3115451" cy="2178529"/>
            </a:xfrm>
          </p:grpSpPr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>
                <a:off x="8229705" y="3364720"/>
                <a:ext cx="2531060" cy="70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4" name="Line 6"/>
              <p:cNvSpPr>
                <a:spLocks noChangeShapeType="1"/>
              </p:cNvSpPr>
              <p:nvPr/>
            </p:nvSpPr>
            <p:spPr bwMode="auto">
              <a:xfrm flipV="1">
                <a:off x="8229705" y="4933468"/>
                <a:ext cx="2531060" cy="84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5" name="Text Box 7"/>
              <p:cNvSpPr txBox="1">
                <a:spLocks noChangeArrowheads="1"/>
              </p:cNvSpPr>
              <p:nvPr/>
            </p:nvSpPr>
            <p:spPr bwMode="auto">
              <a:xfrm>
                <a:off x="7645314" y="3071665"/>
                <a:ext cx="598883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1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C</a:t>
                </a:r>
              </a:p>
            </p:txBody>
          </p:sp>
          <p:sp>
            <p:nvSpPr>
              <p:cNvPr id="56" name="Text Box 8"/>
              <p:cNvSpPr txBox="1">
                <a:spLocks noChangeArrowheads="1"/>
              </p:cNvSpPr>
              <p:nvPr/>
            </p:nvSpPr>
            <p:spPr bwMode="auto">
              <a:xfrm>
                <a:off x="7649999" y="4757751"/>
                <a:ext cx="598883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1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V</a:t>
                </a:r>
              </a:p>
            </p:txBody>
          </p:sp>
        </p:grpSp>
      </p:grpSp>
      <p:sp>
        <p:nvSpPr>
          <p:cNvPr id="57" name="Text Box 3"/>
          <p:cNvSpPr txBox="1">
            <a:spLocks noChangeArrowheads="1"/>
          </p:cNvSpPr>
          <p:nvPr/>
        </p:nvSpPr>
        <p:spPr bwMode="auto">
          <a:xfrm>
            <a:off x="3626713" y="5055036"/>
            <a:ext cx="31446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VB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：価電子帯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VB)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中の電子</a:t>
            </a:r>
          </a:p>
        </p:txBody>
      </p:sp>
      <p:grpSp>
        <p:nvGrpSpPr>
          <p:cNvPr id="58" name="グループ化 57"/>
          <p:cNvGrpSpPr/>
          <p:nvPr/>
        </p:nvGrpSpPr>
        <p:grpSpPr>
          <a:xfrm>
            <a:off x="4064233" y="3074671"/>
            <a:ext cx="1233995" cy="1715906"/>
            <a:chOff x="623937" y="1833528"/>
            <a:chExt cx="1645327" cy="2287875"/>
          </a:xfrm>
        </p:grpSpPr>
        <p:sp>
          <p:nvSpPr>
            <p:cNvPr id="59" name="Text Box 7"/>
            <p:cNvSpPr txBox="1">
              <a:spLocks noChangeArrowheads="1"/>
            </p:cNvSpPr>
            <p:nvPr/>
          </p:nvSpPr>
          <p:spPr bwMode="auto">
            <a:xfrm>
              <a:off x="633536" y="1833528"/>
              <a:ext cx="59888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1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</a:p>
          </p:txBody>
        </p:sp>
        <p:sp>
          <p:nvSpPr>
            <p:cNvPr id="60" name="Text Box 8"/>
            <p:cNvSpPr txBox="1">
              <a:spLocks noChangeArrowheads="1"/>
            </p:cNvSpPr>
            <p:nvPr/>
          </p:nvSpPr>
          <p:spPr bwMode="auto">
            <a:xfrm>
              <a:off x="623937" y="3486116"/>
              <a:ext cx="59888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1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</a:p>
          </p:txBody>
        </p:sp>
        <p:sp>
          <p:nvSpPr>
            <p:cNvPr id="61" name="Text Box 9"/>
            <p:cNvSpPr txBox="1">
              <a:spLocks noChangeArrowheads="1"/>
            </p:cNvSpPr>
            <p:nvPr/>
          </p:nvSpPr>
          <p:spPr bwMode="auto">
            <a:xfrm>
              <a:off x="1488115" y="3567406"/>
              <a:ext cx="739947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100" b="1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VB</a:t>
              </a:r>
              <a:endParaRPr kumimoji="1" lang="en-US" altLang="ja-JP" sz="21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2" name="Line 5"/>
            <p:cNvSpPr>
              <a:spLocks noChangeShapeType="1"/>
            </p:cNvSpPr>
            <p:nvPr/>
          </p:nvSpPr>
          <p:spPr bwMode="auto">
            <a:xfrm flipV="1">
              <a:off x="1299133" y="3681876"/>
              <a:ext cx="970131" cy="950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1335955" y="2081834"/>
              <a:ext cx="933309" cy="48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5" name="Text Box 4">
            <a:extLst>
              <a:ext uri="{FF2B5EF4-FFF2-40B4-BE49-F238E27FC236}">
                <a16:creationId xmlns:a16="http://schemas.microsoft.com/office/drawing/2014/main" id="{BF5F9619-C9DA-011E-FEE0-DDA7A9EED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065" y="2092786"/>
            <a:ext cx="48852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carrier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とは電荷を運ぶ電子とホール）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080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400" b="1">
                <a:latin typeface="Times New Roman" pitchFamily="18" charset="0"/>
              </a:rPr>
              <a:t>n</a:t>
            </a:r>
            <a:r>
              <a:rPr lang="ja-JP" altLang="en-US" sz="3400" b="1">
                <a:latin typeface="Times New Roman" pitchFamily="18" charset="0"/>
              </a:rPr>
              <a:t>と</a:t>
            </a:r>
            <a:r>
              <a:rPr lang="en-US" altLang="ja-JP" sz="3400" b="1">
                <a:latin typeface="Times New Roman" pitchFamily="18" charset="0"/>
              </a:rPr>
              <a:t>p (1/2)</a:t>
            </a: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352550" y="1238250"/>
          <a:ext cx="42068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82700" imgH="254000" progId="Equation.3">
                  <p:embed/>
                </p:oleObj>
              </mc:Choice>
              <mc:Fallback>
                <p:oleObj name="数式" r:id="rId2" imgW="1282700" imgH="254000" progId="Equation.3">
                  <p:embed/>
                  <p:pic>
                    <p:nvPicPr>
                      <p:cNvPr id="1024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550" y="1238250"/>
                        <a:ext cx="42068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331913" y="2133600"/>
            <a:ext cx="45370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･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 = n</a:t>
            </a:r>
            <a:r>
              <a:rPr kumimoji="1" lang="en-US" altLang="ja-JP" sz="4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900113" y="1268413"/>
            <a:ext cx="431800" cy="1728787"/>
          </a:xfrm>
          <a:prstGeom prst="leftBrace">
            <a:avLst>
              <a:gd name="adj1" fmla="val 333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11188" y="3284538"/>
            <a:ext cx="4059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式を連立して解き，</a:t>
            </a:r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1327150" y="3946525"/>
          <a:ext cx="6340475" cy="234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2743200" imgH="1016000" progId="Equation.3">
                  <p:embed/>
                </p:oleObj>
              </mc:Choice>
              <mc:Fallback>
                <p:oleObj name="数式" r:id="rId4" imgW="2743200" imgH="1016000" progId="Equation.3">
                  <p:embed/>
                  <p:pic>
                    <p:nvPicPr>
                      <p:cNvPr id="1024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3946525"/>
                        <a:ext cx="6340475" cy="234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AutoShape 8"/>
          <p:cNvSpPr>
            <a:spLocks/>
          </p:cNvSpPr>
          <p:nvPr/>
        </p:nvSpPr>
        <p:spPr bwMode="auto">
          <a:xfrm>
            <a:off x="971550" y="4076700"/>
            <a:ext cx="431800" cy="2160588"/>
          </a:xfrm>
          <a:prstGeom prst="leftBrace">
            <a:avLst>
              <a:gd name="adj1" fmla="val 4169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9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54B0C3-1B4E-4B94-AE01-4EDAC4F86B37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400" b="1">
                <a:latin typeface="Times New Roman" pitchFamily="18" charset="0"/>
              </a:rPr>
              <a:t>n</a:t>
            </a:r>
            <a:r>
              <a:rPr lang="ja-JP" altLang="en-US" sz="3400" b="1">
                <a:latin typeface="Times New Roman" pitchFamily="18" charset="0"/>
              </a:rPr>
              <a:t>と</a:t>
            </a:r>
            <a:r>
              <a:rPr lang="en-US" altLang="ja-JP" sz="3400" b="1">
                <a:latin typeface="Times New Roman" pitchFamily="18" charset="0"/>
              </a:rPr>
              <a:t>p (2/2)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850" y="3259138"/>
            <a:ext cx="5311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タイプのとき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&gt;&gt; 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，</a:t>
            </a:r>
          </a:p>
        </p:txBody>
      </p:sp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972492" y="1268413"/>
          <a:ext cx="4319588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2743200" imgH="1016000" progId="Equation.3">
                  <p:embed/>
                </p:oleObj>
              </mc:Choice>
              <mc:Fallback>
                <p:oleObj name="数式" r:id="rId2" imgW="2743200" imgH="1016000" progId="Equation.3">
                  <p:embed/>
                  <p:pic>
                    <p:nvPicPr>
                      <p:cNvPr id="1126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492" y="1268413"/>
                        <a:ext cx="4319588" cy="159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5076379" y="4235004"/>
            <a:ext cx="28606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←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電荷中性条件</a:t>
            </a: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5076056" y="5445224"/>
            <a:ext cx="3221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← 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質量作用の法則</a:t>
            </a:r>
          </a:p>
        </p:txBody>
      </p:sp>
      <p:sp>
        <p:nvSpPr>
          <p:cNvPr id="11272" name="AutoShape 8"/>
          <p:cNvSpPr>
            <a:spLocks/>
          </p:cNvSpPr>
          <p:nvPr/>
        </p:nvSpPr>
        <p:spPr bwMode="auto">
          <a:xfrm>
            <a:off x="612130" y="1412875"/>
            <a:ext cx="431800" cy="1511300"/>
          </a:xfrm>
          <a:prstGeom prst="leftBrace">
            <a:avLst>
              <a:gd name="adj1" fmla="val 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3" name="AutoShape 9"/>
          <p:cNvSpPr>
            <a:spLocks/>
          </p:cNvSpPr>
          <p:nvPr/>
        </p:nvSpPr>
        <p:spPr bwMode="auto">
          <a:xfrm>
            <a:off x="539552" y="4091458"/>
            <a:ext cx="431800" cy="2001838"/>
          </a:xfrm>
          <a:prstGeom prst="leftBrace">
            <a:avLst>
              <a:gd name="adj1" fmla="val 3863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253963" name="Object 11"/>
          <p:cNvGraphicFramePr>
            <a:graphicFrameLocks noChangeAspect="1"/>
          </p:cNvGraphicFramePr>
          <p:nvPr/>
        </p:nvGraphicFramePr>
        <p:xfrm>
          <a:off x="5272585" y="4700141"/>
          <a:ext cx="280828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295400" imgH="254000" progId="Equation.3">
                  <p:embed/>
                </p:oleObj>
              </mc:Choice>
              <mc:Fallback>
                <p:oleObj name="数式" r:id="rId4" imgW="1295400" imgH="254000" progId="Equation.3">
                  <p:embed/>
                  <p:pic>
                    <p:nvPicPr>
                      <p:cNvPr id="25396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2585" y="4700141"/>
                        <a:ext cx="2808287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964" name="Text Box 12"/>
          <p:cNvSpPr txBox="1">
            <a:spLocks noChangeArrowheads="1"/>
          </p:cNvSpPr>
          <p:nvPr/>
        </p:nvSpPr>
        <p:spPr bwMode="auto">
          <a:xfrm>
            <a:off x="5920805" y="5964337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･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 = n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929935" y="4700141"/>
            <a:ext cx="431800" cy="576263"/>
            <a:chOff x="4694" y="2795"/>
            <a:chExt cx="272" cy="363"/>
          </a:xfrm>
        </p:grpSpPr>
        <p:sp>
          <p:nvSpPr>
            <p:cNvPr id="11283" name="Line 14"/>
            <p:cNvSpPr>
              <a:spLocks noChangeShapeType="1"/>
            </p:cNvSpPr>
            <p:nvPr/>
          </p:nvSpPr>
          <p:spPr bwMode="auto">
            <a:xfrm>
              <a:off x="4694" y="2795"/>
              <a:ext cx="272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4" name="Line 15"/>
            <p:cNvSpPr>
              <a:spLocks noChangeShapeType="1"/>
            </p:cNvSpPr>
            <p:nvPr/>
          </p:nvSpPr>
          <p:spPr bwMode="auto">
            <a:xfrm flipH="1">
              <a:off x="4740" y="2795"/>
              <a:ext cx="181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201147" y="4771579"/>
            <a:ext cx="431800" cy="576262"/>
            <a:chOff x="4694" y="2795"/>
            <a:chExt cx="272" cy="363"/>
          </a:xfrm>
        </p:grpSpPr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4694" y="2795"/>
              <a:ext cx="272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 flipH="1">
              <a:off x="4740" y="2795"/>
              <a:ext cx="181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1279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B90371-7332-490E-8358-068859A2CE98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9396" y="988883"/>
            <a:ext cx="1233493" cy="26449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4B72DBB-6F56-874D-E710-76D86D3E0005}"/>
                  </a:ext>
                </a:extLst>
              </p:cNvPr>
              <p:cNvSpPr txBox="1"/>
              <p:nvPr/>
            </p:nvSpPr>
            <p:spPr>
              <a:xfrm>
                <a:off x="909607" y="5219645"/>
                <a:ext cx="3534237" cy="739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少数キャリア：　</a:t>
                </a:r>
                <a:r>
                  <a:rPr kumimoji="1" lang="en-US" altLang="ja-JP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p</a:t>
                </a:r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f>
                      <m:fPr>
                        <m:ctrlPr>
                          <a:rPr kumimoji="1" lang="en-US" altLang="ja-JP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kumimoji="1" lang="en-US" altLang="ja-JP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𝒊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kumimoji="1" lang="en-US" altLang="ja-JP" sz="2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𝒅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p>
                        </m:sSup>
                      </m:den>
                    </m:f>
                  </m:oMath>
                </a14:m>
                <a:endPara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4B72DBB-6F56-874D-E710-76D86D3E0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07" y="5219645"/>
                <a:ext cx="3534237" cy="739883"/>
              </a:xfrm>
              <a:prstGeom prst="rect">
                <a:avLst/>
              </a:prstGeom>
              <a:blipFill>
                <a:blip r:embed="rId7"/>
                <a:stretch>
                  <a:fillRect l="-6093" r="-717"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4BD6029-B5FC-0AB3-73FC-210AD5A99475}"/>
                  </a:ext>
                </a:extLst>
              </p:cNvPr>
              <p:cNvSpPr txBox="1"/>
              <p:nvPr/>
            </p:nvSpPr>
            <p:spPr>
              <a:xfrm>
                <a:off x="909607" y="4283779"/>
                <a:ext cx="3676969" cy="4430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多数キャリア：　</a:t>
                </a:r>
                <a:r>
                  <a:rPr kumimoji="1" lang="en-US" altLang="ja-JP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n</a:t>
                </a:r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sSup>
                      <m:sSup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ja-JP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𝒅</m:t>
                            </m:r>
                          </m:sub>
                        </m:sSub>
                      </m:e>
                      <m:sup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</m:sup>
                    </m:sSup>
                  </m:oMath>
                </a14:m>
                <a:endPara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4BD6029-B5FC-0AB3-73FC-210AD5A99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07" y="4283779"/>
                <a:ext cx="3676969" cy="443006"/>
              </a:xfrm>
              <a:prstGeom prst="rect">
                <a:avLst/>
              </a:prstGeom>
              <a:blipFill>
                <a:blip r:embed="rId8"/>
                <a:stretch>
                  <a:fillRect l="-5862" t="-31429" r="-1034" b="-48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utoShape 27">
            <a:hlinkClick r:id="" action="ppaction://noaction" highlightClick="1"/>
            <a:hlinkHover r:id="" action="ppaction://noaction"/>
            <a:extLst>
              <a:ext uri="{FF2B5EF4-FFF2-40B4-BE49-F238E27FC236}">
                <a16:creationId xmlns:a16="http://schemas.microsoft.com/office/drawing/2014/main" id="{2C10580B-D053-A488-DB1E-05B6A753F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3399" y="864080"/>
            <a:ext cx="269081" cy="216694"/>
          </a:xfrm>
          <a:prstGeom prst="actionButtonForwardNex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8" grpId="0" autoUpdateAnimBg="0"/>
      <p:bldP spid="253959" grpId="0" autoUpdateAnimBg="0"/>
      <p:bldP spid="11273" grpId="0" animBg="1"/>
      <p:bldP spid="253964" grpId="0" autoUpdateAnimBg="0"/>
      <p:bldP spid="4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0648D6FC-4EBA-4B88-BC18-BF6DA30409A8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3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電子：粒 </a:t>
            </a:r>
            <a:r>
              <a:rPr lang="en-US" altLang="ja-JP" sz="3600" dirty="0">
                <a:latin typeface="Times New Roman" pitchFamily="18" charset="0"/>
              </a:rPr>
              <a:t>or </a:t>
            </a:r>
            <a:r>
              <a:rPr lang="ja-JP" altLang="en-US" sz="3600">
                <a:latin typeface="Times New Roman" pitchFamily="18" charset="0"/>
              </a:rPr>
              <a:t>波？</a:t>
            </a:r>
          </a:p>
        </p:txBody>
      </p:sp>
      <p:grpSp>
        <p:nvGrpSpPr>
          <p:cNvPr id="2" name="Group 2076"/>
          <p:cNvGrpSpPr>
            <a:grpSpLocks/>
          </p:cNvGrpSpPr>
          <p:nvPr/>
        </p:nvGrpSpPr>
        <p:grpSpPr bwMode="auto">
          <a:xfrm>
            <a:off x="2544763" y="5754836"/>
            <a:ext cx="4217988" cy="698500"/>
            <a:chOff x="1564" y="3784"/>
            <a:chExt cx="2657" cy="440"/>
          </a:xfrm>
        </p:grpSpPr>
        <p:sp>
          <p:nvSpPr>
            <p:cNvPr id="5140" name="Text Box 2074"/>
            <p:cNvSpPr txBox="1">
              <a:spLocks noChangeArrowheads="1"/>
            </p:cNvSpPr>
            <p:nvPr/>
          </p:nvSpPr>
          <p:spPr bwMode="auto">
            <a:xfrm>
              <a:off x="1564" y="3849"/>
              <a:ext cx="265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ja-JP" altLang="en-US" sz="2800" b="1">
                  <a:solidFill>
                    <a:schemeClr val="tx2"/>
                  </a:solidFill>
                </a:rPr>
                <a:t>波</a:t>
              </a:r>
              <a:r>
                <a:rPr lang="ja-JP" altLang="en-US" sz="2800" b="1"/>
                <a:t>：電子の存在確率</a:t>
              </a:r>
              <a:endParaRPr lang="ja-JP" altLang="en-US" sz="3600"/>
            </a:p>
          </p:txBody>
        </p:sp>
        <p:sp>
          <p:nvSpPr>
            <p:cNvPr id="5141" name="Rectangle 2075"/>
            <p:cNvSpPr>
              <a:spLocks noChangeArrowheads="1"/>
            </p:cNvSpPr>
            <p:nvPr/>
          </p:nvSpPr>
          <p:spPr bwMode="auto">
            <a:xfrm>
              <a:off x="1584" y="3784"/>
              <a:ext cx="2618" cy="440"/>
            </a:xfrm>
            <a:prstGeom prst="rect">
              <a:avLst/>
            </a:prstGeom>
            <a:noFill/>
            <a:ln w="38100">
              <a:solidFill>
                <a:srgbClr val="FF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3" name="Group 2078"/>
          <p:cNvGrpSpPr>
            <a:grpSpLocks/>
          </p:cNvGrpSpPr>
          <p:nvPr/>
        </p:nvGrpSpPr>
        <p:grpSpPr bwMode="auto">
          <a:xfrm>
            <a:off x="381000" y="1371600"/>
            <a:ext cx="9601200" cy="938213"/>
            <a:chOff x="240" y="864"/>
            <a:chExt cx="6048" cy="591"/>
          </a:xfrm>
        </p:grpSpPr>
        <p:grpSp>
          <p:nvGrpSpPr>
            <p:cNvPr id="5136" name="Group 2070"/>
            <p:cNvGrpSpPr>
              <a:grpSpLocks/>
            </p:cNvGrpSpPr>
            <p:nvPr/>
          </p:nvGrpSpPr>
          <p:grpSpPr bwMode="auto">
            <a:xfrm>
              <a:off x="240" y="864"/>
              <a:ext cx="6048" cy="591"/>
              <a:chOff x="288" y="864"/>
              <a:chExt cx="6048" cy="591"/>
            </a:xfrm>
          </p:grpSpPr>
          <p:pic>
            <p:nvPicPr>
              <p:cNvPr id="5138" name="Picture 205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4" y="864"/>
                <a:ext cx="4512" cy="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39" name="Text Box 2063"/>
              <p:cNvSpPr txBox="1">
                <a:spLocks noChangeArrowheads="1"/>
              </p:cNvSpPr>
              <p:nvPr/>
            </p:nvSpPr>
            <p:spPr bwMode="auto">
              <a:xfrm>
                <a:off x="288" y="912"/>
                <a:ext cx="157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ja-JP" sz="2800" b="1">
                    <a:solidFill>
                      <a:schemeClr val="hlink"/>
                    </a:solidFill>
                  </a:rPr>
                  <a:t>2</a:t>
                </a:r>
                <a:r>
                  <a:rPr lang="ja-JP" altLang="en-US" sz="2800" b="1"/>
                  <a:t>つの波の干渉</a:t>
                </a:r>
              </a:p>
            </p:txBody>
          </p:sp>
        </p:grpSp>
        <p:sp>
          <p:nvSpPr>
            <p:cNvPr id="5137" name="Rectangle 2077"/>
            <p:cNvSpPr>
              <a:spLocks noChangeArrowheads="1"/>
            </p:cNvSpPr>
            <p:nvPr/>
          </p:nvSpPr>
          <p:spPr bwMode="auto">
            <a:xfrm>
              <a:off x="3600" y="1200"/>
              <a:ext cx="480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5" name="Group 2080"/>
          <p:cNvGrpSpPr>
            <a:grpSpLocks/>
          </p:cNvGrpSpPr>
          <p:nvPr/>
        </p:nvGrpSpPr>
        <p:grpSpPr bwMode="auto">
          <a:xfrm>
            <a:off x="152400" y="2667000"/>
            <a:ext cx="8534400" cy="1114425"/>
            <a:chOff x="96" y="1728"/>
            <a:chExt cx="5376" cy="702"/>
          </a:xfrm>
        </p:grpSpPr>
        <p:grpSp>
          <p:nvGrpSpPr>
            <p:cNvPr id="5132" name="Group 2072"/>
            <p:cNvGrpSpPr>
              <a:grpSpLocks/>
            </p:cNvGrpSpPr>
            <p:nvPr/>
          </p:nvGrpSpPr>
          <p:grpSpPr bwMode="auto">
            <a:xfrm>
              <a:off x="96" y="1728"/>
              <a:ext cx="5376" cy="702"/>
              <a:chOff x="144" y="2352"/>
              <a:chExt cx="5376" cy="702"/>
            </a:xfrm>
          </p:grpSpPr>
          <p:pic>
            <p:nvPicPr>
              <p:cNvPr id="5134" name="Picture 205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2" y="2352"/>
                <a:ext cx="3168" cy="7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35" name="Text Box 2067"/>
              <p:cNvSpPr txBox="1">
                <a:spLocks noChangeArrowheads="1"/>
              </p:cNvSpPr>
              <p:nvPr/>
            </p:nvSpPr>
            <p:spPr bwMode="auto">
              <a:xfrm>
                <a:off x="144" y="2544"/>
                <a:ext cx="190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ja-JP" altLang="en-US" sz="2800" b="1">
                    <a:solidFill>
                      <a:schemeClr val="hlink"/>
                    </a:solidFill>
                  </a:rPr>
                  <a:t>無限個</a:t>
                </a:r>
                <a:r>
                  <a:rPr lang="ja-JP" altLang="en-US" sz="2800" b="1"/>
                  <a:t>の波の干渉</a:t>
                </a:r>
              </a:p>
            </p:txBody>
          </p:sp>
        </p:grpSp>
        <p:sp>
          <p:nvSpPr>
            <p:cNvPr id="5133" name="Rectangle 2079"/>
            <p:cNvSpPr>
              <a:spLocks noChangeArrowheads="1"/>
            </p:cNvSpPr>
            <p:nvPr/>
          </p:nvSpPr>
          <p:spPr bwMode="auto">
            <a:xfrm>
              <a:off x="3600" y="2208"/>
              <a:ext cx="43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7" name="Group 2082"/>
          <p:cNvGrpSpPr>
            <a:grpSpLocks/>
          </p:cNvGrpSpPr>
          <p:nvPr/>
        </p:nvGrpSpPr>
        <p:grpSpPr bwMode="auto">
          <a:xfrm>
            <a:off x="304800" y="4038600"/>
            <a:ext cx="9220200" cy="1676400"/>
            <a:chOff x="144" y="2640"/>
            <a:chExt cx="5808" cy="1056"/>
          </a:xfrm>
        </p:grpSpPr>
        <p:grpSp>
          <p:nvGrpSpPr>
            <p:cNvPr id="5128" name="Group 2073"/>
            <p:cNvGrpSpPr>
              <a:grpSpLocks/>
            </p:cNvGrpSpPr>
            <p:nvPr/>
          </p:nvGrpSpPr>
          <p:grpSpPr bwMode="auto">
            <a:xfrm>
              <a:off x="144" y="2640"/>
              <a:ext cx="5808" cy="1048"/>
              <a:chOff x="192" y="3120"/>
              <a:chExt cx="5808" cy="1048"/>
            </a:xfrm>
          </p:grpSpPr>
          <p:pic>
            <p:nvPicPr>
              <p:cNvPr id="5130" name="Picture 206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4" y="3120"/>
                <a:ext cx="3936" cy="1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31" name="Text Box 2069"/>
              <p:cNvSpPr txBox="1">
                <a:spLocks noChangeArrowheads="1"/>
              </p:cNvSpPr>
              <p:nvPr/>
            </p:nvSpPr>
            <p:spPr bwMode="auto">
              <a:xfrm>
                <a:off x="192" y="3312"/>
                <a:ext cx="1908" cy="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ja-JP" sz="2800" b="1">
                    <a:solidFill>
                      <a:schemeClr val="hlink"/>
                    </a:solidFill>
                  </a:rPr>
                  <a:t>3</a:t>
                </a:r>
                <a:r>
                  <a:rPr lang="ja-JP" altLang="en-US" sz="2800" b="1">
                    <a:solidFill>
                      <a:schemeClr val="hlink"/>
                    </a:solidFill>
                  </a:rPr>
                  <a:t>次元</a:t>
                </a:r>
                <a:r>
                  <a:rPr lang="ja-JP" altLang="en-US" sz="2800" b="1"/>
                  <a:t>での</a:t>
                </a:r>
                <a:br>
                  <a:rPr lang="ja-JP" altLang="en-US" sz="2800" b="1"/>
                </a:br>
                <a:r>
                  <a:rPr lang="ja-JP" altLang="en-US" sz="2800" b="1"/>
                  <a:t>無限個の波の干渉</a:t>
                </a:r>
              </a:p>
            </p:txBody>
          </p:sp>
        </p:grpSp>
        <p:sp>
          <p:nvSpPr>
            <p:cNvPr id="5129" name="Rectangle 2081"/>
            <p:cNvSpPr>
              <a:spLocks noChangeArrowheads="1"/>
            </p:cNvSpPr>
            <p:nvPr/>
          </p:nvSpPr>
          <p:spPr bwMode="auto">
            <a:xfrm>
              <a:off x="3696" y="3504"/>
              <a:ext cx="28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110189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600" b="1">
                <a:latin typeface="Times New Roman" pitchFamily="18" charset="0"/>
              </a:rPr>
              <a:t>問題の解答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9750" y="2924175"/>
            <a:ext cx="4465638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A1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  n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タイプ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A2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42988" y="1341438"/>
            <a:ext cx="3816350" cy="1219200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  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13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</p:txBody>
      </p:sp>
      <p:graphicFrame>
        <p:nvGraphicFramePr>
          <p:cNvPr id="12293" name="Object 11"/>
          <p:cNvGraphicFramePr>
            <a:graphicFrameLocks noChangeAspect="1"/>
          </p:cNvGraphicFramePr>
          <p:nvPr/>
        </p:nvGraphicFramePr>
        <p:xfrm>
          <a:off x="1498600" y="3806825"/>
          <a:ext cx="6073775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2019240" imgH="736560" progId="Equation.3">
                  <p:embed/>
                </p:oleObj>
              </mc:Choice>
              <mc:Fallback>
                <p:oleObj name="数式" r:id="rId2" imgW="2019240" imgH="736560" progId="Equation.3">
                  <p:embed/>
                  <p:pic>
                    <p:nvPicPr>
                      <p:cNvPr id="1229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600" y="3806825"/>
                        <a:ext cx="6073775" cy="221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AB8132-3F72-450C-A0FF-EB6678C1960B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396" y="988883"/>
            <a:ext cx="1233493" cy="264490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7975" y="115888"/>
            <a:ext cx="8383588" cy="504825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sz="3600" b="1" dirty="0">
                <a:latin typeface="+mn-ea"/>
                <a:ea typeface="+mn-ea"/>
              </a:rPr>
              <a:t>覚えること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3568" y="1340768"/>
            <a:ext cx="820940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Si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 価電子は４個で，共有結合</a:t>
            </a:r>
            <a:b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As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 価電子は５個</a:t>
            </a:r>
            <a:b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endParaRPr kumimoji="1" lang="ja-JP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B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　価電子は３個</a:t>
            </a:r>
            <a:b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endParaRPr kumimoji="1" lang="ja-JP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r>
              <a:rPr kumimoji="1" lang="en-US" altLang="ja-JP" sz="4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10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10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cm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-3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at 300 K</a:t>
            </a:r>
          </a:p>
        </p:txBody>
      </p:sp>
      <p:sp>
        <p:nvSpPr>
          <p:cNvPr id="14340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9507AC-0B36-4584-A5E6-BB2A0C3F8E8D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 dirty="0">
                <a:latin typeface="Times New Roman" pitchFamily="18" charset="0"/>
              </a:rPr>
              <a:t>物理的意味</a:t>
            </a:r>
            <a:r>
              <a:rPr lang="en-US" altLang="ja-JP" sz="3400" b="1" dirty="0">
                <a:latin typeface="Times New Roman" pitchFamily="18" charset="0"/>
              </a:rPr>
              <a:t> </a:t>
            </a:r>
            <a:r>
              <a:rPr lang="ja-JP" altLang="en-US" sz="3400" b="1" dirty="0">
                <a:latin typeface="Times New Roman" pitchFamily="18" charset="0"/>
              </a:rPr>
              <a:t>　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11188" y="5303838"/>
            <a:ext cx="7910512" cy="1077912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np &gt;&gt; n</a:t>
            </a:r>
            <a:r>
              <a:rPr kumimoji="1" lang="en-US" altLang="ja-JP" sz="32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なので，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熱平衡状態に戻そうと再結合する．</a:t>
            </a:r>
            <a:endParaRPr kumimoji="1" lang="en-US" altLang="ja-JP" sz="32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5940425" y="2709863"/>
            <a:ext cx="1389063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5940425" y="3719513"/>
            <a:ext cx="1389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 flipV="1">
            <a:off x="6465888" y="3719513"/>
            <a:ext cx="339725" cy="50165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6951663" y="4073525"/>
          <a:ext cx="17907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799920" imgH="228600" progId="Equation.3">
                  <p:embed/>
                </p:oleObj>
              </mc:Choice>
              <mc:Fallback>
                <p:oleObj name="数式" r:id="rId2" imgW="799920" imgH="228600" progId="Equation.3">
                  <p:embed/>
                  <p:pic>
                    <p:nvPicPr>
                      <p:cNvPr id="1127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1663" y="4073525"/>
                        <a:ext cx="1790700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Object 11"/>
          <p:cNvGraphicFramePr>
            <a:graphicFrameLocks noChangeAspect="1"/>
          </p:cNvGraphicFramePr>
          <p:nvPr/>
        </p:nvGraphicFramePr>
        <p:xfrm>
          <a:off x="2006600" y="4133850"/>
          <a:ext cx="19812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876240" imgH="228600" progId="Equation.3">
                  <p:embed/>
                </p:oleObj>
              </mc:Choice>
              <mc:Fallback>
                <p:oleObj name="数式" r:id="rId4" imgW="876240" imgH="228600" progId="Equation.3">
                  <p:embed/>
                  <p:pic>
                    <p:nvPicPr>
                      <p:cNvPr id="1332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4133850"/>
                        <a:ext cx="19812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オブジェクト 21"/>
          <p:cNvGraphicFramePr>
            <a:graphicFrameLocks noChangeAspect="1"/>
          </p:cNvGraphicFramePr>
          <p:nvPr/>
        </p:nvGraphicFramePr>
        <p:xfrm>
          <a:off x="2006600" y="1139825"/>
          <a:ext cx="2130425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914400" imgH="228600" progId="Equation.3">
                  <p:embed/>
                </p:oleObj>
              </mc:Choice>
              <mc:Fallback>
                <p:oleObj name="数式" r:id="rId6" imgW="914400" imgH="228600" progId="Equation.3">
                  <p:embed/>
                  <p:pic>
                    <p:nvPicPr>
                      <p:cNvPr id="13322" name="オブジェクト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1139825"/>
                        <a:ext cx="2130425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Line 5"/>
          <p:cNvSpPr>
            <a:spLocks noChangeShapeType="1"/>
          </p:cNvSpPr>
          <p:nvPr/>
        </p:nvSpPr>
        <p:spPr bwMode="auto">
          <a:xfrm>
            <a:off x="1268413" y="2717800"/>
            <a:ext cx="1389062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4" name="Line 6"/>
          <p:cNvSpPr>
            <a:spLocks noChangeShapeType="1"/>
          </p:cNvSpPr>
          <p:nvPr/>
        </p:nvSpPr>
        <p:spPr bwMode="auto">
          <a:xfrm>
            <a:off x="1268413" y="3727450"/>
            <a:ext cx="13890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5" name="Text Box 7"/>
          <p:cNvSpPr txBox="1">
            <a:spLocks noChangeArrowheads="1"/>
          </p:cNvSpPr>
          <p:nvPr/>
        </p:nvSpPr>
        <p:spPr bwMode="auto">
          <a:xfrm>
            <a:off x="622300" y="2349500"/>
            <a:ext cx="595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</a:p>
        </p:txBody>
      </p:sp>
      <p:sp>
        <p:nvSpPr>
          <p:cNvPr id="13326" name="Text Box 8"/>
          <p:cNvSpPr txBox="1">
            <a:spLocks noChangeArrowheads="1"/>
          </p:cNvSpPr>
          <p:nvPr/>
        </p:nvSpPr>
        <p:spPr bwMode="auto">
          <a:xfrm>
            <a:off x="622300" y="3511550"/>
            <a:ext cx="595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</a:p>
        </p:txBody>
      </p:sp>
      <p:sp>
        <p:nvSpPr>
          <p:cNvPr id="13327" name="Freeform 9"/>
          <p:cNvSpPr>
            <a:spLocks/>
          </p:cNvSpPr>
          <p:nvPr/>
        </p:nvSpPr>
        <p:spPr bwMode="auto">
          <a:xfrm>
            <a:off x="1793875" y="1196975"/>
            <a:ext cx="412750" cy="15240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chemeClr val="accent1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8" name="Freeform 10"/>
          <p:cNvSpPr>
            <a:spLocks/>
          </p:cNvSpPr>
          <p:nvPr/>
        </p:nvSpPr>
        <p:spPr bwMode="auto">
          <a:xfrm flipV="1">
            <a:off x="1793875" y="3727450"/>
            <a:ext cx="341313" cy="78105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6465888" y="1187450"/>
            <a:ext cx="412750" cy="15240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chemeClr val="accent1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右矢印 3"/>
          <p:cNvSpPr/>
          <p:nvPr/>
        </p:nvSpPr>
        <p:spPr bwMode="auto">
          <a:xfrm>
            <a:off x="4356100" y="2554288"/>
            <a:ext cx="576263" cy="1235075"/>
          </a:xfrm>
          <a:prstGeom prst="rightArrow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19" name="Group 131"/>
          <p:cNvGrpSpPr>
            <a:grpSpLocks/>
          </p:cNvGrpSpPr>
          <p:nvPr/>
        </p:nvGrpSpPr>
        <p:grpSpPr bwMode="auto">
          <a:xfrm>
            <a:off x="1331919" y="2636836"/>
            <a:ext cx="357188" cy="1223170"/>
            <a:chOff x="2835" y="2568"/>
            <a:chExt cx="225" cy="534"/>
          </a:xfrm>
        </p:grpSpPr>
        <p:sp>
          <p:nvSpPr>
            <p:cNvPr id="13354" name="Freeform 132"/>
            <p:cNvSpPr>
              <a:spLocks/>
            </p:cNvSpPr>
            <p:nvPr/>
          </p:nvSpPr>
          <p:spPr bwMode="auto">
            <a:xfrm>
              <a:off x="2835" y="2568"/>
              <a:ext cx="152" cy="252"/>
            </a:xfrm>
            <a:custGeom>
              <a:avLst/>
              <a:gdLst>
                <a:gd name="T0" fmla="*/ 4 w 242"/>
                <a:gd name="T1" fmla="*/ 5 h 386"/>
                <a:gd name="T2" fmla="*/ 4 w 242"/>
                <a:gd name="T3" fmla="*/ 2 h 386"/>
                <a:gd name="T4" fmla="*/ 2 w 242"/>
                <a:gd name="T5" fmla="*/ 1 h 386"/>
                <a:gd name="T6" fmla="*/ 0 w 242"/>
                <a:gd name="T7" fmla="*/ 1 h 3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2" h="386">
                  <a:moveTo>
                    <a:pt x="227" y="386"/>
                  </a:moveTo>
                  <a:cubicBezTo>
                    <a:pt x="234" y="302"/>
                    <a:pt x="242" y="219"/>
                    <a:pt x="227" y="159"/>
                  </a:cubicBezTo>
                  <a:cubicBezTo>
                    <a:pt x="212" y="99"/>
                    <a:pt x="174" y="46"/>
                    <a:pt x="136" y="23"/>
                  </a:cubicBezTo>
                  <a:cubicBezTo>
                    <a:pt x="98" y="0"/>
                    <a:pt x="49" y="11"/>
                    <a:pt x="0" y="23"/>
                  </a:cubicBezTo>
                </a:path>
              </a:pathLst>
            </a:custGeom>
            <a:noFill/>
            <a:ln w="19050" cap="flat" cmpd="sng">
              <a:solidFill>
                <a:srgbClr val="FF0066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355" name="Freeform 133"/>
            <p:cNvSpPr>
              <a:spLocks/>
            </p:cNvSpPr>
            <p:nvPr/>
          </p:nvSpPr>
          <p:spPr bwMode="auto">
            <a:xfrm>
              <a:off x="2970" y="2820"/>
              <a:ext cx="90" cy="282"/>
            </a:xfrm>
            <a:custGeom>
              <a:avLst/>
              <a:gdLst>
                <a:gd name="T0" fmla="*/ 1 w 159"/>
                <a:gd name="T1" fmla="*/ 0 h 54"/>
                <a:gd name="T2" fmla="*/ 1 w 159"/>
                <a:gd name="T3" fmla="*/ 19666632 h 54"/>
                <a:gd name="T4" fmla="*/ 2 w 159"/>
                <a:gd name="T5" fmla="*/ 19666632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54">
                  <a:moveTo>
                    <a:pt x="23" y="0"/>
                  </a:moveTo>
                  <a:cubicBezTo>
                    <a:pt x="11" y="19"/>
                    <a:pt x="0" y="38"/>
                    <a:pt x="23" y="46"/>
                  </a:cubicBezTo>
                  <a:cubicBezTo>
                    <a:pt x="46" y="54"/>
                    <a:pt x="102" y="50"/>
                    <a:pt x="159" y="46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25" name="Group 131"/>
          <p:cNvGrpSpPr>
            <a:grpSpLocks/>
          </p:cNvGrpSpPr>
          <p:nvPr/>
        </p:nvGrpSpPr>
        <p:grpSpPr bwMode="auto">
          <a:xfrm>
            <a:off x="2124081" y="2636836"/>
            <a:ext cx="379413" cy="1223170"/>
            <a:chOff x="2835" y="2568"/>
            <a:chExt cx="239" cy="534"/>
          </a:xfrm>
        </p:grpSpPr>
        <p:sp>
          <p:nvSpPr>
            <p:cNvPr id="13352" name="Freeform 132"/>
            <p:cNvSpPr>
              <a:spLocks/>
            </p:cNvSpPr>
            <p:nvPr/>
          </p:nvSpPr>
          <p:spPr bwMode="auto">
            <a:xfrm>
              <a:off x="2835" y="2568"/>
              <a:ext cx="144" cy="252"/>
            </a:xfrm>
            <a:custGeom>
              <a:avLst/>
              <a:gdLst>
                <a:gd name="T0" fmla="*/ 4 w 242"/>
                <a:gd name="T1" fmla="*/ 5 h 386"/>
                <a:gd name="T2" fmla="*/ 4 w 242"/>
                <a:gd name="T3" fmla="*/ 2 h 386"/>
                <a:gd name="T4" fmla="*/ 2 w 242"/>
                <a:gd name="T5" fmla="*/ 1 h 386"/>
                <a:gd name="T6" fmla="*/ 0 w 242"/>
                <a:gd name="T7" fmla="*/ 1 h 3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2" h="386">
                  <a:moveTo>
                    <a:pt x="227" y="386"/>
                  </a:moveTo>
                  <a:cubicBezTo>
                    <a:pt x="234" y="302"/>
                    <a:pt x="242" y="219"/>
                    <a:pt x="227" y="159"/>
                  </a:cubicBezTo>
                  <a:cubicBezTo>
                    <a:pt x="212" y="99"/>
                    <a:pt x="174" y="46"/>
                    <a:pt x="136" y="23"/>
                  </a:cubicBezTo>
                  <a:cubicBezTo>
                    <a:pt x="98" y="0"/>
                    <a:pt x="49" y="11"/>
                    <a:pt x="0" y="23"/>
                  </a:cubicBezTo>
                </a:path>
              </a:pathLst>
            </a:custGeom>
            <a:noFill/>
            <a:ln w="19050" cap="flat" cmpd="sng">
              <a:solidFill>
                <a:srgbClr val="FF0066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353" name="Freeform 133"/>
            <p:cNvSpPr>
              <a:spLocks/>
            </p:cNvSpPr>
            <p:nvPr/>
          </p:nvSpPr>
          <p:spPr bwMode="auto">
            <a:xfrm>
              <a:off x="2970" y="2820"/>
              <a:ext cx="104" cy="282"/>
            </a:xfrm>
            <a:custGeom>
              <a:avLst/>
              <a:gdLst>
                <a:gd name="T0" fmla="*/ 1 w 159"/>
                <a:gd name="T1" fmla="*/ 0 h 54"/>
                <a:gd name="T2" fmla="*/ 1 w 159"/>
                <a:gd name="T3" fmla="*/ 19666632 h 54"/>
                <a:gd name="T4" fmla="*/ 2 w 159"/>
                <a:gd name="T5" fmla="*/ 19666632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54">
                  <a:moveTo>
                    <a:pt x="23" y="0"/>
                  </a:moveTo>
                  <a:cubicBezTo>
                    <a:pt x="11" y="19"/>
                    <a:pt x="0" y="38"/>
                    <a:pt x="23" y="46"/>
                  </a:cubicBezTo>
                  <a:cubicBezTo>
                    <a:pt x="46" y="54"/>
                    <a:pt x="102" y="50"/>
                    <a:pt x="159" y="46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cxnSp>
        <p:nvCxnSpPr>
          <p:cNvPr id="13333" name="直線コネクタ 4"/>
          <p:cNvCxnSpPr>
            <a:cxnSpLocks noChangeShapeType="1"/>
          </p:cNvCxnSpPr>
          <p:nvPr/>
        </p:nvCxnSpPr>
        <p:spPr bwMode="auto">
          <a:xfrm>
            <a:off x="1258888" y="2852738"/>
            <a:ext cx="1825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4" name="直線コネクタ 29"/>
          <p:cNvCxnSpPr>
            <a:cxnSpLocks noChangeShapeType="1"/>
          </p:cNvCxnSpPr>
          <p:nvPr/>
        </p:nvCxnSpPr>
        <p:spPr bwMode="auto">
          <a:xfrm>
            <a:off x="1908175" y="2852738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5" name="直線コネクタ 30"/>
          <p:cNvCxnSpPr>
            <a:cxnSpLocks noChangeShapeType="1"/>
          </p:cNvCxnSpPr>
          <p:nvPr/>
        </p:nvCxnSpPr>
        <p:spPr bwMode="auto">
          <a:xfrm>
            <a:off x="1573213" y="2852738"/>
            <a:ext cx="1825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6" name="直線コネクタ 31"/>
          <p:cNvCxnSpPr>
            <a:cxnSpLocks noChangeShapeType="1"/>
          </p:cNvCxnSpPr>
          <p:nvPr/>
        </p:nvCxnSpPr>
        <p:spPr bwMode="auto">
          <a:xfrm>
            <a:off x="2484438" y="2852738"/>
            <a:ext cx="18097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7" name="直線コネクタ 32"/>
          <p:cNvCxnSpPr>
            <a:cxnSpLocks noChangeShapeType="1"/>
          </p:cNvCxnSpPr>
          <p:nvPr/>
        </p:nvCxnSpPr>
        <p:spPr bwMode="auto">
          <a:xfrm>
            <a:off x="2195513" y="2852738"/>
            <a:ext cx="1825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8" name="直線コネクタ 33"/>
          <p:cNvCxnSpPr>
            <a:cxnSpLocks noChangeShapeType="1"/>
          </p:cNvCxnSpPr>
          <p:nvPr/>
        </p:nvCxnSpPr>
        <p:spPr bwMode="auto">
          <a:xfrm>
            <a:off x="1403350" y="3573463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9" name="直線コネクタ 35"/>
          <p:cNvCxnSpPr>
            <a:cxnSpLocks noChangeShapeType="1"/>
          </p:cNvCxnSpPr>
          <p:nvPr/>
        </p:nvCxnSpPr>
        <p:spPr bwMode="auto">
          <a:xfrm>
            <a:off x="1835150" y="3573463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0" name="直線コネクタ 37"/>
          <p:cNvCxnSpPr>
            <a:cxnSpLocks noChangeShapeType="1"/>
          </p:cNvCxnSpPr>
          <p:nvPr/>
        </p:nvCxnSpPr>
        <p:spPr bwMode="auto">
          <a:xfrm>
            <a:off x="2339975" y="3573463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5940425" y="2852738"/>
            <a:ext cx="1406525" cy="0"/>
            <a:chOff x="5940152" y="2852936"/>
            <a:chExt cx="1406426" cy="0"/>
          </a:xfrm>
        </p:grpSpPr>
        <p:cxnSp>
          <p:nvCxnSpPr>
            <p:cNvPr id="13347" name="直線コネクタ 38"/>
            <p:cNvCxnSpPr>
              <a:cxnSpLocks noChangeShapeType="1"/>
            </p:cNvCxnSpPr>
            <p:nvPr/>
          </p:nvCxnSpPr>
          <p:spPr bwMode="auto">
            <a:xfrm>
              <a:off x="5940152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8" name="直線コネクタ 39"/>
            <p:cNvCxnSpPr>
              <a:cxnSpLocks noChangeShapeType="1"/>
            </p:cNvCxnSpPr>
            <p:nvPr/>
          </p:nvCxnSpPr>
          <p:spPr bwMode="auto">
            <a:xfrm>
              <a:off x="6588224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9" name="直線コネクタ 40"/>
            <p:cNvCxnSpPr>
              <a:cxnSpLocks noChangeShapeType="1"/>
            </p:cNvCxnSpPr>
            <p:nvPr/>
          </p:nvCxnSpPr>
          <p:spPr bwMode="auto">
            <a:xfrm>
              <a:off x="6253733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0" name="直線コネクタ 41"/>
            <p:cNvCxnSpPr>
              <a:cxnSpLocks noChangeShapeType="1"/>
            </p:cNvCxnSpPr>
            <p:nvPr/>
          </p:nvCxnSpPr>
          <p:spPr bwMode="auto">
            <a:xfrm>
              <a:off x="7164288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1" name="直線コネクタ 42"/>
            <p:cNvCxnSpPr>
              <a:cxnSpLocks noChangeShapeType="1"/>
            </p:cNvCxnSpPr>
            <p:nvPr/>
          </p:nvCxnSpPr>
          <p:spPr bwMode="auto">
            <a:xfrm>
              <a:off x="6876256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6045200" y="3573463"/>
            <a:ext cx="1119188" cy="0"/>
            <a:chOff x="6045894" y="3573016"/>
            <a:chExt cx="1118394" cy="0"/>
          </a:xfrm>
        </p:grpSpPr>
        <p:cxnSp>
          <p:nvCxnSpPr>
            <p:cNvPr id="13344" name="直線コネクタ 43"/>
            <p:cNvCxnSpPr>
              <a:cxnSpLocks noChangeShapeType="1"/>
            </p:cNvCxnSpPr>
            <p:nvPr/>
          </p:nvCxnSpPr>
          <p:spPr bwMode="auto">
            <a:xfrm>
              <a:off x="6045894" y="357301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5" name="直線コネクタ 44"/>
            <p:cNvCxnSpPr>
              <a:cxnSpLocks noChangeShapeType="1"/>
            </p:cNvCxnSpPr>
            <p:nvPr/>
          </p:nvCxnSpPr>
          <p:spPr bwMode="auto">
            <a:xfrm>
              <a:off x="6477942" y="357301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6" name="直線コネクタ 45"/>
            <p:cNvCxnSpPr>
              <a:cxnSpLocks noChangeShapeType="1"/>
            </p:cNvCxnSpPr>
            <p:nvPr/>
          </p:nvCxnSpPr>
          <p:spPr bwMode="auto">
            <a:xfrm>
              <a:off x="6981998" y="357301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43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BCA65E-5208-468A-B0F9-ACE591580002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34503" y="4745875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70846" y="980728"/>
            <a:ext cx="22092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n ≈ </a:t>
            </a:r>
            <a:r>
              <a:rPr kumimoji="1" lang="en-US" altLang="ja-JP" sz="2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N</a:t>
            </a:r>
            <a:r>
              <a:rPr kumimoji="1" lang="en-US" altLang="ja-JP" sz="2800" b="0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d</a:t>
            </a:r>
            <a:r>
              <a:rPr kumimoji="1" lang="en-US" altLang="ja-JP" sz="2800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+</a:t>
            </a: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 N</a:t>
            </a:r>
            <a:r>
              <a:rPr kumimoji="1" lang="en-US" altLang="ja-JP" sz="2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a</a:t>
            </a:r>
            <a:r>
              <a:rPr kumimoji="1" lang="en-US" altLang="ja-JP" sz="2800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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   ≈ 10 </a:t>
            </a:r>
            <a:r>
              <a:rPr kumimoji="1" lang="en-US" altLang="ja-JP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15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 cm</a:t>
            </a:r>
            <a:r>
              <a:rPr kumimoji="1" lang="en-US" altLang="ja-JP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3</a:t>
            </a:r>
            <a:endParaRPr kumimoji="1" lang="ja-JP" altLang="en-US" sz="2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  <p:bldP spid="11274" grpId="0" animBg="1"/>
      <p:bldP spid="29" grpId="0" animBg="1"/>
      <p:bldP spid="4" grpId="0" animBg="1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729952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150199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6" y="91235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200" b="1" dirty="0">
                <a:latin typeface="Times New Roman" pitchFamily="18" charset="0"/>
              </a:rPr>
              <a:t>拡散とドリフト（</a:t>
            </a:r>
            <a:r>
              <a:rPr lang="en-US" altLang="ja-JP" sz="3200" b="1" dirty="0">
                <a:latin typeface="Times New Roman" pitchFamily="18" charset="0"/>
              </a:rPr>
              <a:t>1/3</a:t>
            </a:r>
            <a:r>
              <a:rPr lang="ja-JP" altLang="en-US" sz="3200" b="1" dirty="0">
                <a:latin typeface="Times New Roman" pitchFamily="18" charset="0"/>
              </a:rPr>
              <a:t>）</a:t>
            </a:r>
          </a:p>
        </p:txBody>
      </p:sp>
      <p:grpSp>
        <p:nvGrpSpPr>
          <p:cNvPr id="6147" name="Group 4"/>
          <p:cNvGrpSpPr>
            <a:grpSpLocks/>
          </p:cNvGrpSpPr>
          <p:nvPr/>
        </p:nvGrpSpPr>
        <p:grpSpPr bwMode="auto">
          <a:xfrm>
            <a:off x="3341688" y="1052513"/>
            <a:ext cx="215900" cy="1362075"/>
            <a:chOff x="1330" y="1084"/>
            <a:chExt cx="1151" cy="359"/>
          </a:xfrm>
        </p:grpSpPr>
        <p:sp>
          <p:nvSpPr>
            <p:cNvPr id="6221" name="Freeform 5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w 1168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  <a:lnTo>
                    <a:pt x="0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2" name="Freeform 6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3" name="Freeform 7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73 w 1166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  <a:lnTo>
                    <a:pt x="1166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4" name="Freeform 8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148" name="Line 9"/>
          <p:cNvSpPr>
            <a:spLocks noChangeShapeType="1"/>
          </p:cNvSpPr>
          <p:nvPr/>
        </p:nvSpPr>
        <p:spPr bwMode="auto">
          <a:xfrm>
            <a:off x="2386013" y="2420938"/>
            <a:ext cx="592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9" name="Line 10"/>
          <p:cNvSpPr>
            <a:spLocks noChangeShapeType="1"/>
          </p:cNvSpPr>
          <p:nvPr/>
        </p:nvSpPr>
        <p:spPr bwMode="auto">
          <a:xfrm flipV="1">
            <a:off x="2386013" y="836613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8335839" y="2138363"/>
            <a:ext cx="3209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</a:p>
        </p:txBody>
      </p:sp>
      <p:sp>
        <p:nvSpPr>
          <p:cNvPr id="6151" name="Text Box 12"/>
          <p:cNvSpPr txBox="1">
            <a:spLocks noChangeArrowheads="1"/>
          </p:cNvSpPr>
          <p:nvPr/>
        </p:nvSpPr>
        <p:spPr bwMode="auto">
          <a:xfrm>
            <a:off x="733425" y="1339850"/>
            <a:ext cx="1504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拡散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のみ</a:t>
            </a:r>
          </a:p>
        </p:txBody>
      </p:sp>
      <p:grpSp>
        <p:nvGrpSpPr>
          <p:cNvPr id="6152" name="Group 13"/>
          <p:cNvGrpSpPr>
            <a:grpSpLocks/>
          </p:cNvGrpSpPr>
          <p:nvPr/>
        </p:nvGrpSpPr>
        <p:grpSpPr bwMode="auto">
          <a:xfrm>
            <a:off x="2889250" y="1628775"/>
            <a:ext cx="1131888" cy="785813"/>
            <a:chOff x="1330" y="1084"/>
            <a:chExt cx="1151" cy="359"/>
          </a:xfrm>
        </p:grpSpPr>
        <p:sp>
          <p:nvSpPr>
            <p:cNvPr id="6217" name="Freeform 14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w 1168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  <a:lnTo>
                    <a:pt x="0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8" name="Freeform 15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9" name="Freeform 16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73 w 1166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  <a:lnTo>
                    <a:pt x="1166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0" name="Freeform 17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6153" name="Group 18"/>
          <p:cNvGrpSpPr>
            <a:grpSpLocks/>
          </p:cNvGrpSpPr>
          <p:nvPr/>
        </p:nvGrpSpPr>
        <p:grpSpPr bwMode="auto">
          <a:xfrm>
            <a:off x="2530475" y="2060575"/>
            <a:ext cx="1871663" cy="354013"/>
            <a:chOff x="1791" y="1389"/>
            <a:chExt cx="713" cy="495"/>
          </a:xfrm>
        </p:grpSpPr>
        <p:sp>
          <p:nvSpPr>
            <p:cNvPr id="6213" name="Freeform 19"/>
            <p:cNvSpPr>
              <a:spLocks/>
            </p:cNvSpPr>
            <p:nvPr/>
          </p:nvSpPr>
          <p:spPr bwMode="auto">
            <a:xfrm>
              <a:off x="1791" y="1389"/>
              <a:ext cx="362" cy="495"/>
            </a:xfrm>
            <a:custGeom>
              <a:avLst/>
              <a:gdLst>
                <a:gd name="T0" fmla="*/ 0 w 1168"/>
                <a:gd name="T1" fmla="*/ 162 h 719"/>
                <a:gd name="T2" fmla="*/ 2 w 1168"/>
                <a:gd name="T3" fmla="*/ 154 h 719"/>
                <a:gd name="T4" fmla="*/ 4 w 1168"/>
                <a:gd name="T5" fmla="*/ 147 h 719"/>
                <a:gd name="T6" fmla="*/ 4 w 1168"/>
                <a:gd name="T7" fmla="*/ 146 h 719"/>
                <a:gd name="T8" fmla="*/ 6 w 1168"/>
                <a:gd name="T9" fmla="*/ 115 h 719"/>
                <a:gd name="T10" fmla="*/ 6 w 1168"/>
                <a:gd name="T11" fmla="*/ 113 h 719"/>
                <a:gd name="T12" fmla="*/ 7 w 1168"/>
                <a:gd name="T13" fmla="*/ 83 h 719"/>
                <a:gd name="T14" fmla="*/ 7 w 1168"/>
                <a:gd name="T15" fmla="*/ 81 h 719"/>
                <a:gd name="T16" fmla="*/ 8 w 1168"/>
                <a:gd name="T17" fmla="*/ 47 h 719"/>
                <a:gd name="T18" fmla="*/ 9 w 1168"/>
                <a:gd name="T19" fmla="*/ 14 h 719"/>
                <a:gd name="T20" fmla="*/ 9 w 1168"/>
                <a:gd name="T21" fmla="*/ 14 h 719"/>
                <a:gd name="T22" fmla="*/ 10 w 1168"/>
                <a:gd name="T23" fmla="*/ 4 h 719"/>
                <a:gd name="T24" fmla="*/ 11 w 1168"/>
                <a:gd name="T25" fmla="*/ 0 h 719"/>
                <a:gd name="T26" fmla="*/ 11 w 1168"/>
                <a:gd name="T27" fmla="*/ 0 h 719"/>
                <a:gd name="T28" fmla="*/ 0 w 1168"/>
                <a:gd name="T29" fmla="*/ 162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  <a:lnTo>
                    <a:pt x="0" y="7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3CC33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4" name="Freeform 20"/>
            <p:cNvSpPr>
              <a:spLocks/>
            </p:cNvSpPr>
            <p:nvPr/>
          </p:nvSpPr>
          <p:spPr bwMode="auto">
            <a:xfrm>
              <a:off x="1791" y="1389"/>
              <a:ext cx="362" cy="495"/>
            </a:xfrm>
            <a:custGeom>
              <a:avLst/>
              <a:gdLst>
                <a:gd name="T0" fmla="*/ 0 w 1168"/>
                <a:gd name="T1" fmla="*/ 162 h 719"/>
                <a:gd name="T2" fmla="*/ 2 w 1168"/>
                <a:gd name="T3" fmla="*/ 154 h 719"/>
                <a:gd name="T4" fmla="*/ 4 w 1168"/>
                <a:gd name="T5" fmla="*/ 147 h 719"/>
                <a:gd name="T6" fmla="*/ 4 w 1168"/>
                <a:gd name="T7" fmla="*/ 146 h 719"/>
                <a:gd name="T8" fmla="*/ 6 w 1168"/>
                <a:gd name="T9" fmla="*/ 115 h 719"/>
                <a:gd name="T10" fmla="*/ 6 w 1168"/>
                <a:gd name="T11" fmla="*/ 113 h 719"/>
                <a:gd name="T12" fmla="*/ 7 w 1168"/>
                <a:gd name="T13" fmla="*/ 83 h 719"/>
                <a:gd name="T14" fmla="*/ 7 w 1168"/>
                <a:gd name="T15" fmla="*/ 81 h 719"/>
                <a:gd name="T16" fmla="*/ 8 w 1168"/>
                <a:gd name="T17" fmla="*/ 47 h 719"/>
                <a:gd name="T18" fmla="*/ 9 w 1168"/>
                <a:gd name="T19" fmla="*/ 14 h 719"/>
                <a:gd name="T20" fmla="*/ 9 w 1168"/>
                <a:gd name="T21" fmla="*/ 14 h 719"/>
                <a:gd name="T22" fmla="*/ 10 w 1168"/>
                <a:gd name="T23" fmla="*/ 4 h 719"/>
                <a:gd name="T24" fmla="*/ 11 w 1168"/>
                <a:gd name="T25" fmla="*/ 0 h 719"/>
                <a:gd name="T26" fmla="*/ 11 w 1168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</a:path>
              </a:pathLst>
            </a:custGeom>
            <a:noFill/>
            <a:ln w="25400">
              <a:solidFill>
                <a:srgbClr val="33CC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5" name="Freeform 21"/>
            <p:cNvSpPr>
              <a:spLocks/>
            </p:cNvSpPr>
            <p:nvPr/>
          </p:nvSpPr>
          <p:spPr bwMode="auto">
            <a:xfrm>
              <a:off x="2143" y="1389"/>
              <a:ext cx="361" cy="495"/>
            </a:xfrm>
            <a:custGeom>
              <a:avLst/>
              <a:gdLst>
                <a:gd name="T0" fmla="*/ 11 w 1166"/>
                <a:gd name="T1" fmla="*/ 162 h 719"/>
                <a:gd name="T2" fmla="*/ 9 w 1166"/>
                <a:gd name="T3" fmla="*/ 154 h 719"/>
                <a:gd name="T4" fmla="*/ 7 w 1166"/>
                <a:gd name="T5" fmla="*/ 147 h 719"/>
                <a:gd name="T6" fmla="*/ 7 w 1166"/>
                <a:gd name="T7" fmla="*/ 146 h 719"/>
                <a:gd name="T8" fmla="*/ 5 w 1166"/>
                <a:gd name="T9" fmla="*/ 115 h 719"/>
                <a:gd name="T10" fmla="*/ 5 w 1166"/>
                <a:gd name="T11" fmla="*/ 113 h 719"/>
                <a:gd name="T12" fmla="*/ 4 w 1166"/>
                <a:gd name="T13" fmla="*/ 83 h 719"/>
                <a:gd name="T14" fmla="*/ 4 w 1166"/>
                <a:gd name="T15" fmla="*/ 81 h 719"/>
                <a:gd name="T16" fmla="*/ 3 w 1166"/>
                <a:gd name="T17" fmla="*/ 47 h 719"/>
                <a:gd name="T18" fmla="*/ 2 w 1166"/>
                <a:gd name="T19" fmla="*/ 14 h 719"/>
                <a:gd name="T20" fmla="*/ 2 w 1166"/>
                <a:gd name="T21" fmla="*/ 14 h 719"/>
                <a:gd name="T22" fmla="*/ 1 w 1166"/>
                <a:gd name="T23" fmla="*/ 4 h 719"/>
                <a:gd name="T24" fmla="*/ 0 w 1166"/>
                <a:gd name="T25" fmla="*/ 0 h 719"/>
                <a:gd name="T26" fmla="*/ 0 w 1166"/>
                <a:gd name="T27" fmla="*/ 0 h 719"/>
                <a:gd name="T28" fmla="*/ 11 w 1166"/>
                <a:gd name="T29" fmla="*/ 162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  <a:lnTo>
                    <a:pt x="1166" y="7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6" name="Freeform 22"/>
            <p:cNvSpPr>
              <a:spLocks/>
            </p:cNvSpPr>
            <p:nvPr/>
          </p:nvSpPr>
          <p:spPr bwMode="auto">
            <a:xfrm>
              <a:off x="2143" y="1389"/>
              <a:ext cx="361" cy="495"/>
            </a:xfrm>
            <a:custGeom>
              <a:avLst/>
              <a:gdLst>
                <a:gd name="T0" fmla="*/ 11 w 1166"/>
                <a:gd name="T1" fmla="*/ 162 h 719"/>
                <a:gd name="T2" fmla="*/ 9 w 1166"/>
                <a:gd name="T3" fmla="*/ 154 h 719"/>
                <a:gd name="T4" fmla="*/ 7 w 1166"/>
                <a:gd name="T5" fmla="*/ 147 h 719"/>
                <a:gd name="T6" fmla="*/ 7 w 1166"/>
                <a:gd name="T7" fmla="*/ 146 h 719"/>
                <a:gd name="T8" fmla="*/ 5 w 1166"/>
                <a:gd name="T9" fmla="*/ 115 h 719"/>
                <a:gd name="T10" fmla="*/ 5 w 1166"/>
                <a:gd name="T11" fmla="*/ 113 h 719"/>
                <a:gd name="T12" fmla="*/ 4 w 1166"/>
                <a:gd name="T13" fmla="*/ 83 h 719"/>
                <a:gd name="T14" fmla="*/ 4 w 1166"/>
                <a:gd name="T15" fmla="*/ 81 h 719"/>
                <a:gd name="T16" fmla="*/ 3 w 1166"/>
                <a:gd name="T17" fmla="*/ 47 h 719"/>
                <a:gd name="T18" fmla="*/ 2 w 1166"/>
                <a:gd name="T19" fmla="*/ 14 h 719"/>
                <a:gd name="T20" fmla="*/ 2 w 1166"/>
                <a:gd name="T21" fmla="*/ 14 h 719"/>
                <a:gd name="T22" fmla="*/ 1 w 1166"/>
                <a:gd name="T23" fmla="*/ 4 h 719"/>
                <a:gd name="T24" fmla="*/ 0 w 1166"/>
                <a:gd name="T25" fmla="*/ 0 h 719"/>
                <a:gd name="T26" fmla="*/ 0 w 1166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33CC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154" name="Text Box 23"/>
          <p:cNvSpPr txBox="1">
            <a:spLocks noChangeArrowheads="1"/>
          </p:cNvSpPr>
          <p:nvPr/>
        </p:nvSpPr>
        <p:spPr bwMode="auto">
          <a:xfrm>
            <a:off x="3455988" y="69215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t1</a:t>
            </a:r>
          </a:p>
        </p:txBody>
      </p:sp>
      <p:sp>
        <p:nvSpPr>
          <p:cNvPr id="6155" name="Text Box 24"/>
          <p:cNvSpPr txBox="1">
            <a:spLocks noChangeArrowheads="1"/>
          </p:cNvSpPr>
          <p:nvPr/>
        </p:nvSpPr>
        <p:spPr bwMode="auto">
          <a:xfrm>
            <a:off x="3609975" y="133985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t2</a:t>
            </a:r>
          </a:p>
        </p:txBody>
      </p:sp>
      <p:sp>
        <p:nvSpPr>
          <p:cNvPr id="6156" name="Text Box 25"/>
          <p:cNvSpPr txBox="1">
            <a:spLocks noChangeArrowheads="1"/>
          </p:cNvSpPr>
          <p:nvPr/>
        </p:nvSpPr>
        <p:spPr bwMode="auto">
          <a:xfrm>
            <a:off x="3897313" y="1844675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t3</a:t>
            </a:r>
          </a:p>
        </p:txBody>
      </p:sp>
      <p:sp>
        <p:nvSpPr>
          <p:cNvPr id="6157" name="Text Box 26"/>
          <p:cNvSpPr txBox="1">
            <a:spLocks noChangeArrowheads="1"/>
          </p:cNvSpPr>
          <p:nvPr/>
        </p:nvSpPr>
        <p:spPr bwMode="auto">
          <a:xfrm>
            <a:off x="2038350" y="74295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</a:p>
        </p:txBody>
      </p:sp>
      <p:sp>
        <p:nvSpPr>
          <p:cNvPr id="6158" name="Text Box 27"/>
          <p:cNvSpPr txBox="1">
            <a:spLocks noChangeArrowheads="1"/>
          </p:cNvSpPr>
          <p:nvPr/>
        </p:nvSpPr>
        <p:spPr bwMode="auto">
          <a:xfrm>
            <a:off x="2038350" y="21113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</a:t>
            </a:r>
          </a:p>
        </p:txBody>
      </p:sp>
      <p:grpSp>
        <p:nvGrpSpPr>
          <p:cNvPr id="257052" name="Group 28"/>
          <p:cNvGrpSpPr>
            <a:grpSpLocks/>
          </p:cNvGrpSpPr>
          <p:nvPr/>
        </p:nvGrpSpPr>
        <p:grpSpPr bwMode="auto">
          <a:xfrm>
            <a:off x="660400" y="2543175"/>
            <a:ext cx="8048625" cy="1970088"/>
            <a:chOff x="251" y="1829"/>
            <a:chExt cx="5070" cy="1241"/>
          </a:xfrm>
        </p:grpSpPr>
        <p:sp>
          <p:nvSpPr>
            <p:cNvPr id="6187" name="Text Box 29"/>
            <p:cNvSpPr txBox="1">
              <a:spLocks noChangeArrowheads="1"/>
            </p:cNvSpPr>
            <p:nvPr/>
          </p:nvSpPr>
          <p:spPr bwMode="auto">
            <a:xfrm>
              <a:off x="251" y="2205"/>
              <a:ext cx="88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ドリフト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のみ</a:t>
              </a:r>
            </a:p>
          </p:txBody>
        </p:sp>
        <p:grpSp>
          <p:nvGrpSpPr>
            <p:cNvPr id="6188" name="Group 30"/>
            <p:cNvGrpSpPr>
              <a:grpSpLocks/>
            </p:cNvGrpSpPr>
            <p:nvPr/>
          </p:nvGrpSpPr>
          <p:grpSpPr bwMode="auto">
            <a:xfrm>
              <a:off x="1973" y="2069"/>
              <a:ext cx="136" cy="858"/>
              <a:chOff x="1330" y="1084"/>
              <a:chExt cx="1151" cy="359"/>
            </a:xfrm>
          </p:grpSpPr>
          <p:sp>
            <p:nvSpPr>
              <p:cNvPr id="6209" name="Freeform 31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10" name="Freeform 32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11" name="Freeform 33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12" name="Freeform 34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89" name="Line 35"/>
            <p:cNvSpPr>
              <a:spLocks noChangeShapeType="1"/>
            </p:cNvSpPr>
            <p:nvPr/>
          </p:nvSpPr>
          <p:spPr bwMode="auto">
            <a:xfrm>
              <a:off x="1338" y="2931"/>
              <a:ext cx="37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90" name="Line 36"/>
            <p:cNvSpPr>
              <a:spLocks noChangeShapeType="1"/>
            </p:cNvSpPr>
            <p:nvPr/>
          </p:nvSpPr>
          <p:spPr bwMode="auto">
            <a:xfrm flipV="1">
              <a:off x="1338" y="1933"/>
              <a:ext cx="0" cy="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91" name="Text Box 37"/>
            <p:cNvSpPr txBox="1">
              <a:spLocks noChangeArrowheads="1"/>
            </p:cNvSpPr>
            <p:nvPr/>
          </p:nvSpPr>
          <p:spPr bwMode="auto">
            <a:xfrm>
              <a:off x="5119" y="2753"/>
              <a:ext cx="2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x</a:t>
              </a:r>
            </a:p>
          </p:txBody>
        </p:sp>
        <p:grpSp>
          <p:nvGrpSpPr>
            <p:cNvPr id="6192" name="Group 38"/>
            <p:cNvGrpSpPr>
              <a:grpSpLocks/>
            </p:cNvGrpSpPr>
            <p:nvPr/>
          </p:nvGrpSpPr>
          <p:grpSpPr bwMode="auto">
            <a:xfrm>
              <a:off x="2971" y="2069"/>
              <a:ext cx="136" cy="858"/>
              <a:chOff x="1330" y="1084"/>
              <a:chExt cx="1151" cy="359"/>
            </a:xfrm>
          </p:grpSpPr>
          <p:sp>
            <p:nvSpPr>
              <p:cNvPr id="6205" name="Freeform 39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6" name="Freeform 40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7" name="Freeform 41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8" name="Freeform 42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6193" name="Group 43"/>
            <p:cNvGrpSpPr>
              <a:grpSpLocks/>
            </p:cNvGrpSpPr>
            <p:nvPr/>
          </p:nvGrpSpPr>
          <p:grpSpPr bwMode="auto">
            <a:xfrm>
              <a:off x="4014" y="2069"/>
              <a:ext cx="136" cy="858"/>
              <a:chOff x="1330" y="1084"/>
              <a:chExt cx="1151" cy="359"/>
            </a:xfrm>
          </p:grpSpPr>
          <p:sp>
            <p:nvSpPr>
              <p:cNvPr id="6201" name="Freeform 44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2" name="Freeform 45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3" name="Freeform 46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4" name="Freeform 47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94" name="Line 48"/>
            <p:cNvSpPr>
              <a:spLocks noChangeShapeType="1"/>
            </p:cNvSpPr>
            <p:nvPr/>
          </p:nvSpPr>
          <p:spPr bwMode="auto">
            <a:xfrm>
              <a:off x="2245" y="2433"/>
              <a:ext cx="545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95" name="Text Box 49"/>
            <p:cNvSpPr txBox="1">
              <a:spLocks noChangeArrowheads="1"/>
            </p:cNvSpPr>
            <p:nvPr/>
          </p:nvSpPr>
          <p:spPr bwMode="auto">
            <a:xfrm>
              <a:off x="2426" y="2160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</a:p>
          </p:txBody>
        </p:sp>
        <p:sp>
          <p:nvSpPr>
            <p:cNvPr id="6196" name="Text Box 50"/>
            <p:cNvSpPr txBox="1">
              <a:spLocks noChangeArrowheads="1"/>
            </p:cNvSpPr>
            <p:nvPr/>
          </p:nvSpPr>
          <p:spPr bwMode="auto">
            <a:xfrm>
              <a:off x="2018" y="1842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t1</a:t>
              </a:r>
            </a:p>
          </p:txBody>
        </p:sp>
        <p:sp>
          <p:nvSpPr>
            <p:cNvPr id="6197" name="Text Box 51"/>
            <p:cNvSpPr txBox="1">
              <a:spLocks noChangeArrowheads="1"/>
            </p:cNvSpPr>
            <p:nvPr/>
          </p:nvSpPr>
          <p:spPr bwMode="auto">
            <a:xfrm>
              <a:off x="3061" y="1887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3399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t2</a:t>
              </a:r>
            </a:p>
          </p:txBody>
        </p:sp>
        <p:sp>
          <p:nvSpPr>
            <p:cNvPr id="6198" name="Text Box 52"/>
            <p:cNvSpPr txBox="1">
              <a:spLocks noChangeArrowheads="1"/>
            </p:cNvSpPr>
            <p:nvPr/>
          </p:nvSpPr>
          <p:spPr bwMode="auto">
            <a:xfrm>
              <a:off x="4059" y="1842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t3</a:t>
              </a:r>
            </a:p>
          </p:txBody>
        </p:sp>
        <p:sp>
          <p:nvSpPr>
            <p:cNvPr id="6199" name="Text Box 53"/>
            <p:cNvSpPr txBox="1">
              <a:spLocks noChangeArrowheads="1"/>
            </p:cNvSpPr>
            <p:nvPr/>
          </p:nvSpPr>
          <p:spPr bwMode="auto">
            <a:xfrm>
              <a:off x="1119" y="1829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</a:p>
          </p:txBody>
        </p:sp>
        <p:sp>
          <p:nvSpPr>
            <p:cNvPr id="6200" name="Text Box 54"/>
            <p:cNvSpPr txBox="1">
              <a:spLocks noChangeArrowheads="1"/>
            </p:cNvSpPr>
            <p:nvPr/>
          </p:nvSpPr>
          <p:spPr bwMode="auto">
            <a:xfrm>
              <a:off x="1119" y="2782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</p:grpSp>
      <p:grpSp>
        <p:nvGrpSpPr>
          <p:cNvPr id="257079" name="Group 55"/>
          <p:cNvGrpSpPr>
            <a:grpSpLocks/>
          </p:cNvGrpSpPr>
          <p:nvPr/>
        </p:nvGrpSpPr>
        <p:grpSpPr bwMode="auto">
          <a:xfrm>
            <a:off x="468313" y="4487863"/>
            <a:ext cx="8259763" cy="1998662"/>
            <a:chOff x="130" y="3054"/>
            <a:chExt cx="5203" cy="1259"/>
          </a:xfrm>
        </p:grpSpPr>
        <p:sp>
          <p:nvSpPr>
            <p:cNvPr id="6161" name="Text Box 56"/>
            <p:cNvSpPr txBox="1">
              <a:spLocks noChangeArrowheads="1"/>
            </p:cNvSpPr>
            <p:nvPr/>
          </p:nvSpPr>
          <p:spPr bwMode="auto">
            <a:xfrm>
              <a:off x="130" y="3183"/>
              <a:ext cx="88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拡散と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ドリフト</a:t>
              </a:r>
            </a:p>
          </p:txBody>
        </p:sp>
        <p:grpSp>
          <p:nvGrpSpPr>
            <p:cNvPr id="6162" name="Group 57"/>
            <p:cNvGrpSpPr>
              <a:grpSpLocks/>
            </p:cNvGrpSpPr>
            <p:nvPr/>
          </p:nvGrpSpPr>
          <p:grpSpPr bwMode="auto">
            <a:xfrm>
              <a:off x="1985" y="3249"/>
              <a:ext cx="136" cy="858"/>
              <a:chOff x="1330" y="1084"/>
              <a:chExt cx="1151" cy="359"/>
            </a:xfrm>
          </p:grpSpPr>
          <p:sp>
            <p:nvSpPr>
              <p:cNvPr id="6183" name="Freeform 58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4" name="Freeform 59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5" name="Freeform 60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6" name="Freeform 61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63" name="Line 62"/>
            <p:cNvSpPr>
              <a:spLocks noChangeShapeType="1"/>
            </p:cNvSpPr>
            <p:nvPr/>
          </p:nvSpPr>
          <p:spPr bwMode="auto">
            <a:xfrm>
              <a:off x="1338" y="4111"/>
              <a:ext cx="37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64" name="Line 63"/>
            <p:cNvSpPr>
              <a:spLocks noChangeShapeType="1"/>
            </p:cNvSpPr>
            <p:nvPr/>
          </p:nvSpPr>
          <p:spPr bwMode="auto">
            <a:xfrm flipV="1">
              <a:off x="1338" y="3113"/>
              <a:ext cx="0" cy="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65" name="Text Box 64"/>
            <p:cNvSpPr txBox="1">
              <a:spLocks noChangeArrowheads="1"/>
            </p:cNvSpPr>
            <p:nvPr/>
          </p:nvSpPr>
          <p:spPr bwMode="auto">
            <a:xfrm>
              <a:off x="5131" y="3978"/>
              <a:ext cx="2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x</a:t>
              </a:r>
            </a:p>
          </p:txBody>
        </p:sp>
        <p:sp>
          <p:nvSpPr>
            <p:cNvPr id="6166" name="Text Box 65"/>
            <p:cNvSpPr txBox="1">
              <a:spLocks noChangeArrowheads="1"/>
            </p:cNvSpPr>
            <p:nvPr/>
          </p:nvSpPr>
          <p:spPr bwMode="auto">
            <a:xfrm>
              <a:off x="2064" y="3158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t1</a:t>
              </a:r>
            </a:p>
          </p:txBody>
        </p:sp>
        <p:sp>
          <p:nvSpPr>
            <p:cNvPr id="6167" name="Text Box 66"/>
            <p:cNvSpPr txBox="1">
              <a:spLocks noChangeArrowheads="1"/>
            </p:cNvSpPr>
            <p:nvPr/>
          </p:nvSpPr>
          <p:spPr bwMode="auto">
            <a:xfrm>
              <a:off x="3016" y="3294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3399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t2</a:t>
              </a:r>
            </a:p>
          </p:txBody>
        </p:sp>
        <p:sp>
          <p:nvSpPr>
            <p:cNvPr id="6168" name="Text Box 67"/>
            <p:cNvSpPr txBox="1">
              <a:spLocks noChangeArrowheads="1"/>
            </p:cNvSpPr>
            <p:nvPr/>
          </p:nvSpPr>
          <p:spPr bwMode="auto">
            <a:xfrm>
              <a:off x="4195" y="3521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t3</a:t>
              </a:r>
            </a:p>
          </p:txBody>
        </p:sp>
        <p:grpSp>
          <p:nvGrpSpPr>
            <p:cNvPr id="6169" name="Group 68"/>
            <p:cNvGrpSpPr>
              <a:grpSpLocks/>
            </p:cNvGrpSpPr>
            <p:nvPr/>
          </p:nvGrpSpPr>
          <p:grpSpPr bwMode="auto">
            <a:xfrm>
              <a:off x="2743" y="3612"/>
              <a:ext cx="713" cy="495"/>
              <a:chOff x="1330" y="1084"/>
              <a:chExt cx="1151" cy="359"/>
            </a:xfrm>
          </p:grpSpPr>
          <p:sp>
            <p:nvSpPr>
              <p:cNvPr id="6179" name="Freeform 69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0" name="Freeform 70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1" name="Freeform 71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2" name="Freeform 72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6170" name="Group 73"/>
            <p:cNvGrpSpPr>
              <a:grpSpLocks/>
            </p:cNvGrpSpPr>
            <p:nvPr/>
          </p:nvGrpSpPr>
          <p:grpSpPr bwMode="auto">
            <a:xfrm>
              <a:off x="3742" y="3884"/>
              <a:ext cx="1179" cy="223"/>
              <a:chOff x="1791" y="1389"/>
              <a:chExt cx="713" cy="495"/>
            </a:xfrm>
          </p:grpSpPr>
          <p:sp>
            <p:nvSpPr>
              <p:cNvPr id="6175" name="Freeform 74"/>
              <p:cNvSpPr>
                <a:spLocks/>
              </p:cNvSpPr>
              <p:nvPr/>
            </p:nvSpPr>
            <p:spPr bwMode="auto">
              <a:xfrm>
                <a:off x="1791" y="1389"/>
                <a:ext cx="362" cy="495"/>
              </a:xfrm>
              <a:custGeom>
                <a:avLst/>
                <a:gdLst>
                  <a:gd name="T0" fmla="*/ 0 w 1168"/>
                  <a:gd name="T1" fmla="*/ 162 h 719"/>
                  <a:gd name="T2" fmla="*/ 2 w 1168"/>
                  <a:gd name="T3" fmla="*/ 154 h 719"/>
                  <a:gd name="T4" fmla="*/ 4 w 1168"/>
                  <a:gd name="T5" fmla="*/ 147 h 719"/>
                  <a:gd name="T6" fmla="*/ 4 w 1168"/>
                  <a:gd name="T7" fmla="*/ 146 h 719"/>
                  <a:gd name="T8" fmla="*/ 6 w 1168"/>
                  <a:gd name="T9" fmla="*/ 115 h 719"/>
                  <a:gd name="T10" fmla="*/ 6 w 1168"/>
                  <a:gd name="T11" fmla="*/ 113 h 719"/>
                  <a:gd name="T12" fmla="*/ 7 w 1168"/>
                  <a:gd name="T13" fmla="*/ 83 h 719"/>
                  <a:gd name="T14" fmla="*/ 7 w 1168"/>
                  <a:gd name="T15" fmla="*/ 81 h 719"/>
                  <a:gd name="T16" fmla="*/ 8 w 1168"/>
                  <a:gd name="T17" fmla="*/ 47 h 719"/>
                  <a:gd name="T18" fmla="*/ 9 w 1168"/>
                  <a:gd name="T19" fmla="*/ 14 h 719"/>
                  <a:gd name="T20" fmla="*/ 9 w 1168"/>
                  <a:gd name="T21" fmla="*/ 14 h 719"/>
                  <a:gd name="T22" fmla="*/ 10 w 1168"/>
                  <a:gd name="T23" fmla="*/ 4 h 719"/>
                  <a:gd name="T24" fmla="*/ 11 w 1168"/>
                  <a:gd name="T25" fmla="*/ 0 h 719"/>
                  <a:gd name="T26" fmla="*/ 11 w 1168"/>
                  <a:gd name="T27" fmla="*/ 0 h 719"/>
                  <a:gd name="T28" fmla="*/ 0 w 1168"/>
                  <a:gd name="T29" fmla="*/ 162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33CC33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6" name="Freeform 75"/>
              <p:cNvSpPr>
                <a:spLocks/>
              </p:cNvSpPr>
              <p:nvPr/>
            </p:nvSpPr>
            <p:spPr bwMode="auto">
              <a:xfrm>
                <a:off x="1791" y="1389"/>
                <a:ext cx="362" cy="495"/>
              </a:xfrm>
              <a:custGeom>
                <a:avLst/>
                <a:gdLst>
                  <a:gd name="T0" fmla="*/ 0 w 1168"/>
                  <a:gd name="T1" fmla="*/ 162 h 719"/>
                  <a:gd name="T2" fmla="*/ 2 w 1168"/>
                  <a:gd name="T3" fmla="*/ 154 h 719"/>
                  <a:gd name="T4" fmla="*/ 4 w 1168"/>
                  <a:gd name="T5" fmla="*/ 147 h 719"/>
                  <a:gd name="T6" fmla="*/ 4 w 1168"/>
                  <a:gd name="T7" fmla="*/ 146 h 719"/>
                  <a:gd name="T8" fmla="*/ 6 w 1168"/>
                  <a:gd name="T9" fmla="*/ 115 h 719"/>
                  <a:gd name="T10" fmla="*/ 6 w 1168"/>
                  <a:gd name="T11" fmla="*/ 113 h 719"/>
                  <a:gd name="T12" fmla="*/ 7 w 1168"/>
                  <a:gd name="T13" fmla="*/ 83 h 719"/>
                  <a:gd name="T14" fmla="*/ 7 w 1168"/>
                  <a:gd name="T15" fmla="*/ 81 h 719"/>
                  <a:gd name="T16" fmla="*/ 8 w 1168"/>
                  <a:gd name="T17" fmla="*/ 47 h 719"/>
                  <a:gd name="T18" fmla="*/ 9 w 1168"/>
                  <a:gd name="T19" fmla="*/ 14 h 719"/>
                  <a:gd name="T20" fmla="*/ 9 w 1168"/>
                  <a:gd name="T21" fmla="*/ 14 h 719"/>
                  <a:gd name="T22" fmla="*/ 10 w 1168"/>
                  <a:gd name="T23" fmla="*/ 4 h 719"/>
                  <a:gd name="T24" fmla="*/ 11 w 1168"/>
                  <a:gd name="T25" fmla="*/ 0 h 719"/>
                  <a:gd name="T26" fmla="*/ 11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7" name="Freeform 76"/>
              <p:cNvSpPr>
                <a:spLocks/>
              </p:cNvSpPr>
              <p:nvPr/>
            </p:nvSpPr>
            <p:spPr bwMode="auto">
              <a:xfrm>
                <a:off x="2143" y="1389"/>
                <a:ext cx="361" cy="495"/>
              </a:xfrm>
              <a:custGeom>
                <a:avLst/>
                <a:gdLst>
                  <a:gd name="T0" fmla="*/ 11 w 1166"/>
                  <a:gd name="T1" fmla="*/ 162 h 719"/>
                  <a:gd name="T2" fmla="*/ 9 w 1166"/>
                  <a:gd name="T3" fmla="*/ 154 h 719"/>
                  <a:gd name="T4" fmla="*/ 7 w 1166"/>
                  <a:gd name="T5" fmla="*/ 147 h 719"/>
                  <a:gd name="T6" fmla="*/ 7 w 1166"/>
                  <a:gd name="T7" fmla="*/ 146 h 719"/>
                  <a:gd name="T8" fmla="*/ 5 w 1166"/>
                  <a:gd name="T9" fmla="*/ 115 h 719"/>
                  <a:gd name="T10" fmla="*/ 5 w 1166"/>
                  <a:gd name="T11" fmla="*/ 113 h 719"/>
                  <a:gd name="T12" fmla="*/ 4 w 1166"/>
                  <a:gd name="T13" fmla="*/ 83 h 719"/>
                  <a:gd name="T14" fmla="*/ 4 w 1166"/>
                  <a:gd name="T15" fmla="*/ 81 h 719"/>
                  <a:gd name="T16" fmla="*/ 3 w 1166"/>
                  <a:gd name="T17" fmla="*/ 47 h 719"/>
                  <a:gd name="T18" fmla="*/ 2 w 1166"/>
                  <a:gd name="T19" fmla="*/ 14 h 719"/>
                  <a:gd name="T20" fmla="*/ 2 w 1166"/>
                  <a:gd name="T21" fmla="*/ 14 h 719"/>
                  <a:gd name="T22" fmla="*/ 1 w 1166"/>
                  <a:gd name="T23" fmla="*/ 4 h 719"/>
                  <a:gd name="T24" fmla="*/ 0 w 1166"/>
                  <a:gd name="T25" fmla="*/ 0 h 719"/>
                  <a:gd name="T26" fmla="*/ 0 w 1166"/>
                  <a:gd name="T27" fmla="*/ 0 h 719"/>
                  <a:gd name="T28" fmla="*/ 11 w 1166"/>
                  <a:gd name="T29" fmla="*/ 162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8" name="Freeform 77"/>
              <p:cNvSpPr>
                <a:spLocks/>
              </p:cNvSpPr>
              <p:nvPr/>
            </p:nvSpPr>
            <p:spPr bwMode="auto">
              <a:xfrm>
                <a:off x="2143" y="1389"/>
                <a:ext cx="361" cy="495"/>
              </a:xfrm>
              <a:custGeom>
                <a:avLst/>
                <a:gdLst>
                  <a:gd name="T0" fmla="*/ 11 w 1166"/>
                  <a:gd name="T1" fmla="*/ 162 h 719"/>
                  <a:gd name="T2" fmla="*/ 9 w 1166"/>
                  <a:gd name="T3" fmla="*/ 154 h 719"/>
                  <a:gd name="T4" fmla="*/ 7 w 1166"/>
                  <a:gd name="T5" fmla="*/ 147 h 719"/>
                  <a:gd name="T6" fmla="*/ 7 w 1166"/>
                  <a:gd name="T7" fmla="*/ 146 h 719"/>
                  <a:gd name="T8" fmla="*/ 5 w 1166"/>
                  <a:gd name="T9" fmla="*/ 115 h 719"/>
                  <a:gd name="T10" fmla="*/ 5 w 1166"/>
                  <a:gd name="T11" fmla="*/ 113 h 719"/>
                  <a:gd name="T12" fmla="*/ 4 w 1166"/>
                  <a:gd name="T13" fmla="*/ 83 h 719"/>
                  <a:gd name="T14" fmla="*/ 4 w 1166"/>
                  <a:gd name="T15" fmla="*/ 81 h 719"/>
                  <a:gd name="T16" fmla="*/ 3 w 1166"/>
                  <a:gd name="T17" fmla="*/ 47 h 719"/>
                  <a:gd name="T18" fmla="*/ 2 w 1166"/>
                  <a:gd name="T19" fmla="*/ 14 h 719"/>
                  <a:gd name="T20" fmla="*/ 2 w 1166"/>
                  <a:gd name="T21" fmla="*/ 14 h 719"/>
                  <a:gd name="T22" fmla="*/ 1 w 1166"/>
                  <a:gd name="T23" fmla="*/ 4 h 719"/>
                  <a:gd name="T24" fmla="*/ 0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71" name="Text Box 78"/>
            <p:cNvSpPr txBox="1">
              <a:spLocks noChangeArrowheads="1"/>
            </p:cNvSpPr>
            <p:nvPr/>
          </p:nvSpPr>
          <p:spPr bwMode="auto">
            <a:xfrm>
              <a:off x="1119" y="3054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</a:p>
          </p:txBody>
        </p:sp>
        <p:sp>
          <p:nvSpPr>
            <p:cNvPr id="6172" name="Text Box 79"/>
            <p:cNvSpPr txBox="1">
              <a:spLocks noChangeArrowheads="1"/>
            </p:cNvSpPr>
            <p:nvPr/>
          </p:nvSpPr>
          <p:spPr bwMode="auto">
            <a:xfrm>
              <a:off x="1074" y="4025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6173" name="Line 80"/>
            <p:cNvSpPr>
              <a:spLocks noChangeShapeType="1"/>
            </p:cNvSpPr>
            <p:nvPr/>
          </p:nvSpPr>
          <p:spPr bwMode="auto">
            <a:xfrm>
              <a:off x="2290" y="3522"/>
              <a:ext cx="545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74" name="Text Box 81"/>
            <p:cNvSpPr txBox="1">
              <a:spLocks noChangeArrowheads="1"/>
            </p:cNvSpPr>
            <p:nvPr/>
          </p:nvSpPr>
          <p:spPr bwMode="auto">
            <a:xfrm>
              <a:off x="2471" y="3249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</a:p>
          </p:txBody>
        </p:sp>
      </p:grpSp>
      <p:sp>
        <p:nvSpPr>
          <p:cNvPr id="81" name="スライド番号プレースホルダー 3"/>
          <p:cNvSpPr>
            <a:spLocks noGrp="1"/>
          </p:cNvSpPr>
          <p:nvPr/>
        </p:nvSpPr>
        <p:spPr bwMode="auto">
          <a:xfrm>
            <a:off x="7203255" y="627824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762000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82" name="テキスト ボックス 29"/>
          <p:cNvSpPr txBox="1"/>
          <p:nvPr/>
        </p:nvSpPr>
        <p:spPr>
          <a:xfrm>
            <a:off x="4822277" y="6396167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7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7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998148B-F93E-794A-9624-C74F07E736F3}"/>
                  </a:ext>
                </a:extLst>
              </p:cNvPr>
              <p:cNvSpPr txBox="1"/>
              <p:nvPr/>
            </p:nvSpPr>
            <p:spPr>
              <a:xfrm>
                <a:off x="1447925" y="2133545"/>
                <a:ext cx="4420219" cy="9458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𝒅𝒊𝒇𝒇</m:t>
                          </m:r>
                        </m:sub>
                      </m:sSub>
                      <m:r>
                        <a:rPr kumimoji="1" lang="en-US" altLang="ja-JP" sz="32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𝒒</m:t>
                      </m:r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𝑫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𝒉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1" lang="en-US" altLang="ja-JP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𝒅𝒑</m:t>
                              </m:r>
                            </m:num>
                            <m:den>
                              <m:r>
                                <a:rPr kumimoji="1" lang="en-US" altLang="ja-JP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𝒅𝒙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998148B-F93E-794A-9624-C74F07E73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925" y="2133545"/>
                <a:ext cx="4420219" cy="945836"/>
              </a:xfrm>
              <a:prstGeom prst="rect">
                <a:avLst/>
              </a:prstGeom>
              <a:blipFill>
                <a:blip r:embed="rId2"/>
                <a:stretch>
                  <a:fillRect t="-4000"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電流密度式： 拡散</a:t>
            </a:r>
            <a:r>
              <a:rPr lang="en-US" altLang="ja-JP" sz="3200" b="1" dirty="0">
                <a:latin typeface="Times New Roman" pitchFamily="18" charset="0"/>
              </a:rPr>
              <a:t>(diffusion)</a:t>
            </a: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1450035" y="3429000"/>
            <a:ext cx="44294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ここで，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：素電荷，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h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：拡散定数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6804025" y="2684463"/>
            <a:ext cx="766763" cy="0"/>
          </a:xfrm>
          <a:prstGeom prst="line">
            <a:avLst/>
          </a:prstGeom>
          <a:noFill/>
          <a:ln w="1270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372225" y="2108200"/>
            <a:ext cx="346249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7307263" y="1389063"/>
            <a:ext cx="720725" cy="2519362"/>
            <a:chOff x="4558" y="1071"/>
            <a:chExt cx="454" cy="1587"/>
          </a:xfrm>
        </p:grpSpPr>
        <p:sp>
          <p:nvSpPr>
            <p:cNvPr id="7195" name="Line 9"/>
            <p:cNvSpPr>
              <a:spLocks noChangeShapeType="1"/>
            </p:cNvSpPr>
            <p:nvPr/>
          </p:nvSpPr>
          <p:spPr bwMode="auto">
            <a:xfrm flipV="1">
              <a:off x="5012" y="1524"/>
              <a:ext cx="0" cy="1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6" name="Line 10"/>
            <p:cNvSpPr>
              <a:spLocks noChangeShapeType="1"/>
            </p:cNvSpPr>
            <p:nvPr/>
          </p:nvSpPr>
          <p:spPr bwMode="auto">
            <a:xfrm flipV="1">
              <a:off x="4558" y="1071"/>
              <a:ext cx="0" cy="1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7" name="Line 11"/>
            <p:cNvSpPr>
              <a:spLocks noChangeShapeType="1"/>
            </p:cNvSpPr>
            <p:nvPr/>
          </p:nvSpPr>
          <p:spPr bwMode="auto">
            <a:xfrm>
              <a:off x="4558" y="1071"/>
              <a:ext cx="454" cy="4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8" name="Line 12"/>
            <p:cNvSpPr>
              <a:spLocks noChangeShapeType="1"/>
            </p:cNvSpPr>
            <p:nvPr/>
          </p:nvSpPr>
          <p:spPr bwMode="auto">
            <a:xfrm>
              <a:off x="4558" y="2205"/>
              <a:ext cx="454" cy="4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7177" name="Line 13"/>
          <p:cNvSpPr>
            <a:spLocks noChangeShapeType="1"/>
          </p:cNvSpPr>
          <p:nvPr/>
        </p:nvSpPr>
        <p:spPr bwMode="auto">
          <a:xfrm>
            <a:off x="6804025" y="2108200"/>
            <a:ext cx="766763" cy="0"/>
          </a:xfrm>
          <a:prstGeom prst="line">
            <a:avLst/>
          </a:prstGeom>
          <a:noFill/>
          <a:ln w="1270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>
            <a:off x="7091363" y="2468563"/>
            <a:ext cx="766762" cy="0"/>
          </a:xfrm>
          <a:prstGeom prst="line">
            <a:avLst/>
          </a:prstGeom>
          <a:noFill/>
          <a:ln w="1270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9" name="Line 15"/>
          <p:cNvSpPr>
            <a:spLocks noChangeShapeType="1"/>
          </p:cNvSpPr>
          <p:nvPr/>
        </p:nvSpPr>
        <p:spPr bwMode="auto">
          <a:xfrm>
            <a:off x="7019925" y="3116263"/>
            <a:ext cx="766763" cy="0"/>
          </a:xfrm>
          <a:prstGeom prst="line">
            <a:avLst/>
          </a:prstGeom>
          <a:noFill/>
          <a:ln w="1270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0" name="Rectangle 16"/>
          <p:cNvSpPr>
            <a:spLocks noChangeArrowheads="1"/>
          </p:cNvSpPr>
          <p:nvPr/>
        </p:nvSpPr>
        <p:spPr bwMode="auto">
          <a:xfrm>
            <a:off x="7091363" y="3405188"/>
            <a:ext cx="4600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58078" name="Oval 30"/>
          <p:cNvSpPr>
            <a:spLocks noChangeArrowheads="1"/>
          </p:cNvSpPr>
          <p:nvPr/>
        </p:nvSpPr>
        <p:spPr bwMode="auto">
          <a:xfrm>
            <a:off x="4186808" y="2492896"/>
            <a:ext cx="457200" cy="3810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835150" y="3933825"/>
            <a:ext cx="5227638" cy="2449513"/>
            <a:chOff x="1156" y="2478"/>
            <a:chExt cx="3293" cy="1543"/>
          </a:xfrm>
        </p:grpSpPr>
        <p:grpSp>
          <p:nvGrpSpPr>
            <p:cNvPr id="7183" name="Group 32"/>
            <p:cNvGrpSpPr>
              <a:grpSpLocks/>
            </p:cNvGrpSpPr>
            <p:nvPr/>
          </p:nvGrpSpPr>
          <p:grpSpPr bwMode="auto">
            <a:xfrm>
              <a:off x="1156" y="2478"/>
              <a:ext cx="3293" cy="1543"/>
              <a:chOff x="1156" y="2478"/>
              <a:chExt cx="3293" cy="1543"/>
            </a:xfrm>
          </p:grpSpPr>
          <p:sp>
            <p:nvSpPr>
              <p:cNvPr id="7185" name="Text Box 24"/>
              <p:cNvSpPr txBox="1">
                <a:spLocks noChangeArrowheads="1"/>
              </p:cNvSpPr>
              <p:nvPr/>
            </p:nvSpPr>
            <p:spPr bwMode="auto">
              <a:xfrm>
                <a:off x="1156" y="2478"/>
                <a:ext cx="294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p</a:t>
                </a:r>
              </a:p>
            </p:txBody>
          </p:sp>
          <p:grpSp>
            <p:nvGrpSpPr>
              <p:cNvPr id="7186" name="Group 31"/>
              <p:cNvGrpSpPr>
                <a:grpSpLocks/>
              </p:cNvGrpSpPr>
              <p:nvPr/>
            </p:nvGrpSpPr>
            <p:grpSpPr bwMode="auto">
              <a:xfrm>
                <a:off x="1215" y="2614"/>
                <a:ext cx="3234" cy="1407"/>
                <a:chOff x="1215" y="2614"/>
                <a:chExt cx="3234" cy="1407"/>
              </a:xfrm>
            </p:grpSpPr>
            <p:sp>
              <p:nvSpPr>
                <p:cNvPr id="7187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457" y="2614"/>
                  <a:ext cx="17" cy="12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88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1457" y="3852"/>
                  <a:ext cx="277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89" name="Freeform 22"/>
                <p:cNvSpPr>
                  <a:spLocks/>
                </p:cNvSpPr>
                <p:nvPr/>
              </p:nvSpPr>
              <p:spPr bwMode="auto">
                <a:xfrm>
                  <a:off x="1781" y="2862"/>
                  <a:ext cx="683" cy="990"/>
                </a:xfrm>
                <a:custGeom>
                  <a:avLst/>
                  <a:gdLst>
                    <a:gd name="T0" fmla="*/ 0 w 1248"/>
                    <a:gd name="T1" fmla="*/ 313 h 1200"/>
                    <a:gd name="T2" fmla="*/ 4 w 1248"/>
                    <a:gd name="T3" fmla="*/ 287 h 1200"/>
                    <a:gd name="T4" fmla="*/ 7 w 1248"/>
                    <a:gd name="T5" fmla="*/ 212 h 1200"/>
                    <a:gd name="T6" fmla="*/ 9 w 1248"/>
                    <a:gd name="T7" fmla="*/ 112 h 1200"/>
                    <a:gd name="T8" fmla="*/ 11 w 1248"/>
                    <a:gd name="T9" fmla="*/ 50 h 1200"/>
                    <a:gd name="T10" fmla="*/ 15 w 1248"/>
                    <a:gd name="T11" fmla="*/ 12 h 1200"/>
                    <a:gd name="T12" fmla="*/ 18 w 1248"/>
                    <a:gd name="T13" fmla="*/ 0 h 12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8"/>
                    <a:gd name="T22" fmla="*/ 0 h 1200"/>
                    <a:gd name="T23" fmla="*/ 1248 w 1248"/>
                    <a:gd name="T24" fmla="*/ 1200 h 12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8" h="1200">
                      <a:moveTo>
                        <a:pt x="0" y="1200"/>
                      </a:moveTo>
                      <a:cubicBezTo>
                        <a:pt x="104" y="1184"/>
                        <a:pt x="208" y="1168"/>
                        <a:pt x="288" y="1104"/>
                      </a:cubicBezTo>
                      <a:cubicBezTo>
                        <a:pt x="368" y="1040"/>
                        <a:pt x="424" y="928"/>
                        <a:pt x="480" y="816"/>
                      </a:cubicBezTo>
                      <a:cubicBezTo>
                        <a:pt x="536" y="704"/>
                        <a:pt x="576" y="536"/>
                        <a:pt x="624" y="432"/>
                      </a:cubicBezTo>
                      <a:cubicBezTo>
                        <a:pt x="672" y="328"/>
                        <a:pt x="704" y="256"/>
                        <a:pt x="768" y="192"/>
                      </a:cubicBezTo>
                      <a:cubicBezTo>
                        <a:pt x="832" y="128"/>
                        <a:pt x="928" y="80"/>
                        <a:pt x="1008" y="48"/>
                      </a:cubicBezTo>
                      <a:cubicBezTo>
                        <a:pt x="1088" y="16"/>
                        <a:pt x="1216" y="16"/>
                        <a:pt x="1248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90" name="Freeform 23"/>
                <p:cNvSpPr>
                  <a:spLocks/>
                </p:cNvSpPr>
                <p:nvPr/>
              </p:nvSpPr>
              <p:spPr bwMode="auto">
                <a:xfrm flipH="1">
                  <a:off x="2464" y="2862"/>
                  <a:ext cx="1259" cy="990"/>
                </a:xfrm>
                <a:custGeom>
                  <a:avLst/>
                  <a:gdLst>
                    <a:gd name="T0" fmla="*/ 0 w 1248"/>
                    <a:gd name="T1" fmla="*/ 313 h 1200"/>
                    <a:gd name="T2" fmla="*/ 309 w 1248"/>
                    <a:gd name="T3" fmla="*/ 287 h 1200"/>
                    <a:gd name="T4" fmla="*/ 508 w 1248"/>
                    <a:gd name="T5" fmla="*/ 212 h 1200"/>
                    <a:gd name="T6" fmla="*/ 666 w 1248"/>
                    <a:gd name="T7" fmla="*/ 112 h 1200"/>
                    <a:gd name="T8" fmla="*/ 817 w 1248"/>
                    <a:gd name="T9" fmla="*/ 50 h 1200"/>
                    <a:gd name="T10" fmla="*/ 1071 w 1248"/>
                    <a:gd name="T11" fmla="*/ 12 h 1200"/>
                    <a:gd name="T12" fmla="*/ 1326 w 1248"/>
                    <a:gd name="T13" fmla="*/ 0 h 12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8"/>
                    <a:gd name="T22" fmla="*/ 0 h 1200"/>
                    <a:gd name="T23" fmla="*/ 1248 w 1248"/>
                    <a:gd name="T24" fmla="*/ 1200 h 12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8" h="1200">
                      <a:moveTo>
                        <a:pt x="0" y="1200"/>
                      </a:moveTo>
                      <a:cubicBezTo>
                        <a:pt x="104" y="1184"/>
                        <a:pt x="208" y="1168"/>
                        <a:pt x="288" y="1104"/>
                      </a:cubicBezTo>
                      <a:cubicBezTo>
                        <a:pt x="368" y="1040"/>
                        <a:pt x="424" y="928"/>
                        <a:pt x="480" y="816"/>
                      </a:cubicBezTo>
                      <a:cubicBezTo>
                        <a:pt x="536" y="704"/>
                        <a:pt x="576" y="536"/>
                        <a:pt x="624" y="432"/>
                      </a:cubicBezTo>
                      <a:cubicBezTo>
                        <a:pt x="672" y="328"/>
                        <a:pt x="704" y="256"/>
                        <a:pt x="768" y="192"/>
                      </a:cubicBezTo>
                      <a:cubicBezTo>
                        <a:pt x="832" y="128"/>
                        <a:pt x="928" y="80"/>
                        <a:pt x="1008" y="48"/>
                      </a:cubicBezTo>
                      <a:cubicBezTo>
                        <a:pt x="1088" y="16"/>
                        <a:pt x="1216" y="16"/>
                        <a:pt x="1248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9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215" y="3733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ＭＳ ゴシック" pitchFamily="49" charset="-128"/>
                      <a:ea typeface="ＭＳ ゴシック" pitchFamily="49" charset="-128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719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37" y="3733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ＭＳ ゴシック" pitchFamily="49" charset="-128"/>
                      <a:cs typeface="+mn-cs"/>
                    </a:rPr>
                    <a:t>x</a:t>
                  </a:r>
                </a:p>
              </p:txBody>
            </p:sp>
            <p:sp>
              <p:nvSpPr>
                <p:cNvPr id="7193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1746" y="3158"/>
                  <a:ext cx="363" cy="0"/>
                </a:xfrm>
                <a:prstGeom prst="line">
                  <a:avLst/>
                </a:prstGeom>
                <a:noFill/>
                <a:ln w="28575">
                  <a:solidFill>
                    <a:srgbClr val="FF0066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9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655" y="2750"/>
                  <a:ext cx="457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ＭＳ ゴシック" pitchFamily="49" charset="-128"/>
                      <a:cs typeface="+mn-cs"/>
                    </a:rPr>
                    <a:t>J</a:t>
                  </a:r>
                  <a:r>
                    <a:rPr kumimoji="1" lang="en-US" altLang="ja-JP" sz="28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ＭＳ ゴシック" pitchFamily="49" charset="-128"/>
                      <a:cs typeface="+mn-cs"/>
                    </a:rPr>
                    <a:t>diff</a:t>
                  </a:r>
                </a:p>
              </p:txBody>
            </p:sp>
          </p:grpSp>
        </p:grpSp>
        <p:sp>
          <p:nvSpPr>
            <p:cNvPr id="7184" name="Line 33"/>
            <p:cNvSpPr>
              <a:spLocks noChangeShapeType="1"/>
            </p:cNvSpPr>
            <p:nvPr/>
          </p:nvSpPr>
          <p:spPr bwMode="auto">
            <a:xfrm>
              <a:off x="2789" y="2886"/>
              <a:ext cx="240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1" name="スライド番号プレースホルダー 3"/>
          <p:cNvSpPr>
            <a:spLocks noGrp="1"/>
          </p:cNvSpPr>
          <p:nvPr/>
        </p:nvSpPr>
        <p:spPr bwMode="auto">
          <a:xfrm>
            <a:off x="7203255" y="627824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762000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2" name="テキスト ボックス 29"/>
          <p:cNvSpPr txBox="1"/>
          <p:nvPr/>
        </p:nvSpPr>
        <p:spPr>
          <a:xfrm>
            <a:off x="3846536" y="629285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29"/>
          <p:cNvSpPr txBox="1"/>
          <p:nvPr/>
        </p:nvSpPr>
        <p:spPr>
          <a:xfrm>
            <a:off x="7265768" y="4225071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98E0CAF4-D870-B449-BED6-392CD3481A08}"/>
                  </a:ext>
                </a:extLst>
              </p:cNvPr>
              <p:cNvSpPr txBox="1"/>
              <p:nvPr/>
            </p:nvSpPr>
            <p:spPr>
              <a:xfrm>
                <a:off x="1205708" y="887990"/>
                <a:ext cx="3870324" cy="9187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𝑱</m:t>
                      </m:r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𝑰</m:t>
                          </m:r>
                        </m:num>
                        <m:den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𝑨</m:t>
                          </m:r>
                        </m:den>
                      </m:f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𝒅𝒊𝒇𝒇</m:t>
                          </m:r>
                        </m:sub>
                      </m:sSub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𝒓</m:t>
                          </m:r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𝒊𝒇</m:t>
                          </m:r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kumimoji="1" lang="ja-JP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98E0CAF4-D870-B449-BED6-392CD3481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5708" y="887990"/>
                <a:ext cx="3870324" cy="918778"/>
              </a:xfrm>
              <a:prstGeom prst="rect">
                <a:avLst/>
              </a:prstGeom>
              <a:blipFill>
                <a:blip r:embed="rId3"/>
                <a:stretch>
                  <a:fillRect l="-4262" t="-1370" r="-1639" b="-136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8053" grpId="0"/>
      <p:bldP spid="258078" grpId="0" animBg="1"/>
      <p:bldP spid="3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200" b="1"/>
              <a:t>電流密度式： </a:t>
            </a:r>
            <a:r>
              <a:rPr lang="ja-JP" altLang="en-US" sz="3200" b="1">
                <a:latin typeface="Times New Roman" pitchFamily="18" charset="0"/>
              </a:rPr>
              <a:t>ドリフト</a:t>
            </a:r>
            <a:endParaRPr lang="ja-JP" altLang="en-US" sz="3200" b="1"/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5776940" y="5599579"/>
            <a:ext cx="3112047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m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：移動度，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sat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：飽和速度 </a:t>
            </a:r>
          </a:p>
        </p:txBody>
      </p:sp>
      <p:sp>
        <p:nvSpPr>
          <p:cNvPr id="259079" name="Rectangle 7"/>
          <p:cNvSpPr>
            <a:spLocks noChangeArrowheads="1"/>
          </p:cNvSpPr>
          <p:nvPr/>
        </p:nvSpPr>
        <p:spPr bwMode="auto">
          <a:xfrm>
            <a:off x="5867400" y="1057275"/>
            <a:ext cx="3097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キャリア速度</a:t>
            </a: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</a:p>
        </p:txBody>
      </p:sp>
      <p:grpSp>
        <p:nvGrpSpPr>
          <p:cNvPr id="8207" name="Group 4"/>
          <p:cNvGrpSpPr>
            <a:grpSpLocks/>
          </p:cNvGrpSpPr>
          <p:nvPr/>
        </p:nvGrpSpPr>
        <p:grpSpPr bwMode="auto">
          <a:xfrm>
            <a:off x="5940152" y="3169443"/>
            <a:ext cx="1006475" cy="519113"/>
            <a:chOff x="4150" y="3249"/>
            <a:chExt cx="771" cy="369"/>
          </a:xfrm>
        </p:grpSpPr>
        <p:sp>
          <p:nvSpPr>
            <p:cNvPr id="8219" name="Rectangle 5"/>
            <p:cNvSpPr>
              <a:spLocks noChangeArrowheads="1"/>
            </p:cNvSpPr>
            <p:nvPr/>
          </p:nvSpPr>
          <p:spPr bwMode="auto">
            <a:xfrm>
              <a:off x="4422" y="3249"/>
              <a:ext cx="499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m</a:t>
              </a: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E</a:t>
              </a:r>
              <a:endParaRPr kumimoji="1" lang="en-US" altLang="ja-JP" sz="4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20" name="Line 6"/>
            <p:cNvSpPr>
              <a:spLocks noChangeShapeType="1"/>
            </p:cNvSpPr>
            <p:nvPr/>
          </p:nvSpPr>
          <p:spPr bwMode="auto">
            <a:xfrm>
              <a:off x="4150" y="3430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936550" y="4358322"/>
            <a:ext cx="1239838" cy="1022351"/>
            <a:chOff x="5193" y="3015"/>
            <a:chExt cx="781" cy="644"/>
          </a:xfrm>
        </p:grpSpPr>
        <p:sp>
          <p:nvSpPr>
            <p:cNvPr id="8205" name="Line 35"/>
            <p:cNvSpPr>
              <a:spLocks noChangeShapeType="1"/>
            </p:cNvSpPr>
            <p:nvPr/>
          </p:nvSpPr>
          <p:spPr bwMode="auto">
            <a:xfrm flipH="1" flipV="1">
              <a:off x="5193" y="3015"/>
              <a:ext cx="383" cy="4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6" name="Text Box 36"/>
            <p:cNvSpPr txBox="1">
              <a:spLocks noChangeArrowheads="1"/>
            </p:cNvSpPr>
            <p:nvPr/>
          </p:nvSpPr>
          <p:spPr bwMode="auto">
            <a:xfrm>
              <a:off x="5427" y="3465"/>
              <a:ext cx="54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2 V/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 pitchFamily="50" charset="-128"/>
                  <a:cs typeface="+mn-cs"/>
                </a:rPr>
                <a:t>m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m </a:t>
              </a:r>
            </a:p>
          </p:txBody>
        </p:sp>
      </p:grpSp>
      <p:sp>
        <p:nvSpPr>
          <p:cNvPr id="8200" name="Line 15"/>
          <p:cNvSpPr>
            <a:spLocks noChangeShapeType="1"/>
          </p:cNvSpPr>
          <p:nvPr/>
        </p:nvSpPr>
        <p:spPr bwMode="auto">
          <a:xfrm>
            <a:off x="1546225" y="3212976"/>
            <a:ext cx="1873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1" name="Rectangle 17"/>
          <p:cNvSpPr>
            <a:spLocks noChangeArrowheads="1"/>
          </p:cNvSpPr>
          <p:nvPr/>
        </p:nvSpPr>
        <p:spPr bwMode="auto">
          <a:xfrm>
            <a:off x="830263" y="3862263"/>
            <a:ext cx="48250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endParaRPr kumimoji="1" lang="en-US" altLang="ja-JP" sz="3200" b="1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8202" name="Picture 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8" y="3257426"/>
            <a:ext cx="2325687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Rectangle 6"/>
          <p:cNvSpPr>
            <a:spLocks noChangeArrowheads="1"/>
          </p:cNvSpPr>
          <p:nvPr/>
        </p:nvSpPr>
        <p:spPr bwMode="auto">
          <a:xfrm>
            <a:off x="2195513" y="2636912"/>
            <a:ext cx="3686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467544" y="5129301"/>
            <a:ext cx="5112568" cy="78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単位長さ当たりの電荷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（ただし，電流密度なので単位体積当たりとなる）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" name="スライド番号プレースホルダー 3"/>
          <p:cNvSpPr>
            <a:spLocks noGrp="1"/>
          </p:cNvSpPr>
          <p:nvPr/>
        </p:nvSpPr>
        <p:spPr bwMode="auto">
          <a:xfrm>
            <a:off x="7203255" y="627824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762000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06342" y="583789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29"/>
          <p:cNvSpPr txBox="1"/>
          <p:nvPr/>
        </p:nvSpPr>
        <p:spPr>
          <a:xfrm>
            <a:off x="6887971" y="627824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2.30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E9C69255-2063-1949-A082-F36EFEFEEA13}"/>
                  </a:ext>
                </a:extLst>
              </p:cNvPr>
              <p:cNvSpPr txBox="1"/>
              <p:nvPr/>
            </p:nvSpPr>
            <p:spPr>
              <a:xfrm>
                <a:off x="513335" y="1067923"/>
                <a:ext cx="4577381" cy="7412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4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4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4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  <m:r>
                            <a:rPr kumimoji="1" lang="en-US" altLang="ja-JP" sz="4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𝒓𝒊𝒇𝒕</m:t>
                          </m:r>
                        </m:sub>
                      </m:sSub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𝑸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𝒗</m:t>
                      </m:r>
                    </m:oMath>
                  </m:oMathPara>
                </a14:m>
                <a:endParaRPr kumimoji="1" lang="en-US" altLang="ja-JP" sz="4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E9C69255-2063-1949-A082-F36EFEFEE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35" y="1067923"/>
                <a:ext cx="4577381" cy="741229"/>
              </a:xfrm>
              <a:prstGeom prst="rect">
                <a:avLst/>
              </a:prstGeom>
              <a:blipFill>
                <a:blip r:embed="rId4"/>
                <a:stretch>
                  <a:fillRect l="-5263" b="-25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F99F9392-E3DE-3BC6-B6BA-312198F10045}"/>
                  </a:ext>
                </a:extLst>
              </p:cNvPr>
              <p:cNvSpPr txBox="1"/>
              <p:nvPr/>
            </p:nvSpPr>
            <p:spPr>
              <a:xfrm>
                <a:off x="1974490" y="1728748"/>
                <a:ext cx="2724919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 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𝒒𝒑</m:t>
                      </m:r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𝝁</m:t>
                      </m:r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𝑬</m:t>
                      </m:r>
                    </m:oMath>
                  </m:oMathPara>
                </a14:m>
                <a:endParaRPr kumimoji="1" lang="ja-JP" altLang="en-US" sz="4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F99F9392-E3DE-3BC6-B6BA-312198F100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490" y="1728748"/>
                <a:ext cx="2724919" cy="677108"/>
              </a:xfrm>
              <a:prstGeom prst="rect">
                <a:avLst/>
              </a:prstGeom>
              <a:blipFill>
                <a:blip r:embed="rId5"/>
                <a:stretch>
                  <a:fillRect l="-4167" t="-5556" r="-926" b="-407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66DE9116-D1EB-3A8F-94E9-354B7B1FD9E2}"/>
              </a:ext>
            </a:extLst>
          </p:cNvPr>
          <p:cNvGraphicFramePr>
            <a:graphicFrameLocks/>
          </p:cNvGraphicFramePr>
          <p:nvPr/>
        </p:nvGraphicFramePr>
        <p:xfrm>
          <a:off x="4776683" y="1576388"/>
          <a:ext cx="4222576" cy="320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/>
      <p:bldP spid="31" grpId="0"/>
      <p:bldP spid="32" grpId="0"/>
      <p:bldGraphic spid="3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0208765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600" b="1">
                <a:latin typeface="Symbol" pitchFamily="18" charset="2"/>
              </a:rPr>
              <a:t>電荷と電界</a:t>
            </a:r>
          </a:p>
        </p:txBody>
      </p:sp>
      <p:sp>
        <p:nvSpPr>
          <p:cNvPr id="4099" name="Oval 9"/>
          <p:cNvSpPr>
            <a:spLocks noChangeArrowheads="1"/>
          </p:cNvSpPr>
          <p:nvPr/>
        </p:nvSpPr>
        <p:spPr bwMode="auto">
          <a:xfrm>
            <a:off x="1619250" y="1701800"/>
            <a:ext cx="1441450" cy="115252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5888" name="Text Box 16"/>
              <p:cNvSpPr txBox="1">
                <a:spLocks noChangeArrowheads="1"/>
              </p:cNvSpPr>
              <p:nvPr/>
            </p:nvSpPr>
            <p:spPr bwMode="auto">
              <a:xfrm>
                <a:off x="3027536" y="5455390"/>
                <a:ext cx="420678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 </m:t>
                    </m:r>
                  </m:oMath>
                </a14:m>
                <a:r>
                  <a:rPr kumimoji="1" lang="ja-JP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：比例の記号</a:t>
                </a:r>
                <a:r>
                  <a:rPr kumimoji="1" lang="ja-JP" altLang="en-US" sz="2400" b="1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，</a:t>
                </a:r>
                <a:r>
                  <a:rPr kumimoji="1" lang="en-US" altLang="ja-JP" sz="24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Ɛ</a:t>
                </a:r>
                <a:r>
                  <a:rPr kumimoji="1" lang="en-US" altLang="ja-JP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: </a:t>
                </a:r>
                <a:r>
                  <a:rPr kumimoji="1" lang="ja-JP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誘電率</a:t>
                </a:r>
              </a:p>
            </p:txBody>
          </p:sp>
        </mc:Choice>
        <mc:Fallback xmlns="">
          <p:sp>
            <p:nvSpPr>
              <p:cNvPr id="335888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7536" y="5455390"/>
                <a:ext cx="4206787" cy="461665"/>
              </a:xfrm>
              <a:prstGeom prst="rect">
                <a:avLst/>
              </a:prstGeom>
              <a:blipFill>
                <a:blip r:embed="rId2"/>
                <a:stretch>
                  <a:fillRect t="-13158" b="-289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01" name="Oval 17"/>
          <p:cNvSpPr>
            <a:spLocks noChangeArrowheads="1"/>
          </p:cNvSpPr>
          <p:nvPr/>
        </p:nvSpPr>
        <p:spPr bwMode="auto">
          <a:xfrm>
            <a:off x="5507038" y="1630363"/>
            <a:ext cx="1441450" cy="115252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421063" y="1558925"/>
            <a:ext cx="1727200" cy="719138"/>
            <a:chOff x="2155" y="982"/>
            <a:chExt cx="1088" cy="453"/>
          </a:xfrm>
        </p:grpSpPr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2155" y="982"/>
              <a:ext cx="104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電界</a:t>
              </a: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E</a:t>
              </a:r>
            </a:p>
          </p:txBody>
        </p:sp>
        <p:sp>
          <p:nvSpPr>
            <p:cNvPr id="4112" name="Line 18"/>
            <p:cNvSpPr>
              <a:spLocks noChangeShapeType="1"/>
            </p:cNvSpPr>
            <p:nvPr/>
          </p:nvSpPr>
          <p:spPr bwMode="auto">
            <a:xfrm>
              <a:off x="2200" y="1435"/>
              <a:ext cx="1043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4103" name="Text Box 19"/>
          <p:cNvSpPr txBox="1">
            <a:spLocks noChangeArrowheads="1"/>
          </p:cNvSpPr>
          <p:nvPr/>
        </p:nvSpPr>
        <p:spPr bwMode="auto">
          <a:xfrm>
            <a:off x="1476375" y="1125538"/>
            <a:ext cx="16589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電荷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4140200" y="3085033"/>
            <a:ext cx="1008063" cy="487363"/>
            <a:chOff x="2608" y="2034"/>
            <a:chExt cx="635" cy="307"/>
          </a:xfrm>
        </p:grpSpPr>
        <p:sp>
          <p:nvSpPr>
            <p:cNvPr id="4109" name="Text Box 23"/>
            <p:cNvSpPr txBox="1">
              <a:spLocks noChangeArrowheads="1"/>
            </p:cNvSpPr>
            <p:nvPr/>
          </p:nvSpPr>
          <p:spPr bwMode="auto">
            <a:xfrm>
              <a:off x="2608" y="2034"/>
              <a:ext cx="142" cy="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h</a:t>
              </a:r>
            </a:p>
          </p:txBody>
        </p:sp>
        <p:sp>
          <p:nvSpPr>
            <p:cNvPr id="4110" name="Line 24"/>
            <p:cNvSpPr>
              <a:spLocks noChangeShapeType="1"/>
            </p:cNvSpPr>
            <p:nvPr/>
          </p:nvSpPr>
          <p:spPr bwMode="auto">
            <a:xfrm>
              <a:off x="2789" y="2216"/>
              <a:ext cx="4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419475" y="2492896"/>
            <a:ext cx="973138" cy="487362"/>
            <a:chOff x="2154" y="1706"/>
            <a:chExt cx="613" cy="307"/>
          </a:xfrm>
        </p:grpSpPr>
        <p:sp>
          <p:nvSpPr>
            <p:cNvPr id="4107" name="Text Box 22"/>
            <p:cNvSpPr txBox="1">
              <a:spLocks noChangeArrowheads="1"/>
            </p:cNvSpPr>
            <p:nvPr/>
          </p:nvSpPr>
          <p:spPr bwMode="auto">
            <a:xfrm>
              <a:off x="2653" y="1706"/>
              <a:ext cx="114" cy="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</a:p>
          </p:txBody>
        </p:sp>
        <p:sp>
          <p:nvSpPr>
            <p:cNvPr id="4108" name="Line 25"/>
            <p:cNvSpPr>
              <a:spLocks noChangeShapeType="1"/>
            </p:cNvSpPr>
            <p:nvPr/>
          </p:nvSpPr>
          <p:spPr bwMode="auto">
            <a:xfrm>
              <a:off x="2154" y="1887"/>
              <a:ext cx="4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7306342" y="4365104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2.31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36C98F5E-9B88-4D56-E3B7-96899A48FB24}"/>
                  </a:ext>
                </a:extLst>
              </p:cNvPr>
              <p:cNvSpPr txBox="1"/>
              <p:nvPr/>
            </p:nvSpPr>
            <p:spPr>
              <a:xfrm>
                <a:off x="3528281" y="3998065"/>
                <a:ext cx="1978757" cy="11564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𝑬</m:t>
                      </m:r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f>
                        <m:fPr>
                          <m:ctrlP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𝑸</m:t>
                          </m:r>
                        </m:num>
                        <m:den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𝛆</m:t>
                          </m:r>
                        </m:den>
                      </m:f>
                    </m:oMath>
                  </m:oMathPara>
                </a14:m>
                <a:endParaRPr kumimoji="1" lang="ja-JP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36C98F5E-9B88-4D56-E3B7-96899A48F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281" y="3998065"/>
                <a:ext cx="1978757" cy="1156470"/>
              </a:xfrm>
              <a:prstGeom prst="rect">
                <a:avLst/>
              </a:prstGeom>
              <a:blipFill>
                <a:blip r:embed="rId3"/>
                <a:stretch>
                  <a:fillRect t="-3226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58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5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5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5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88" grpId="0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C28B85-0BA6-4232-A349-1868BEB1FB4D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 b="1">
                <a:solidFill>
                  <a:srgbClr val="000000"/>
                </a:solidFill>
              </a:rPr>
              <a:t>電位</a:t>
            </a:r>
            <a:r>
              <a:rPr lang="en-US" altLang="ja-JP" sz="3600" b="1" dirty="0">
                <a:solidFill>
                  <a:srgbClr val="000000"/>
                </a:solidFill>
              </a:rPr>
              <a:t> </a:t>
            </a:r>
            <a:r>
              <a:rPr kumimoji="0" lang="en-US" altLang="ja-JP" sz="3600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endParaRPr lang="en-US" altLang="ja-JP" sz="3600" b="1" i="1" dirty="0">
              <a:latin typeface="Symbol" pitchFamily="18" charset="2"/>
            </a:endParaRPr>
          </a:p>
        </p:txBody>
      </p:sp>
      <p:grpSp>
        <p:nvGrpSpPr>
          <p:cNvPr id="28" name="Group 4"/>
          <p:cNvGrpSpPr>
            <a:grpSpLocks/>
          </p:cNvGrpSpPr>
          <p:nvPr/>
        </p:nvGrpSpPr>
        <p:grpSpPr bwMode="auto">
          <a:xfrm>
            <a:off x="3132138" y="2862263"/>
            <a:ext cx="3810000" cy="1371600"/>
            <a:chOff x="1824" y="1584"/>
            <a:chExt cx="2400" cy="864"/>
          </a:xfrm>
        </p:grpSpPr>
        <p:sp>
          <p:nvSpPr>
            <p:cNvPr id="5145" name="Oval 5"/>
            <p:cNvSpPr>
              <a:spLocks noChangeArrowheads="1"/>
            </p:cNvSpPr>
            <p:nvPr/>
          </p:nvSpPr>
          <p:spPr bwMode="auto">
            <a:xfrm>
              <a:off x="1824" y="1584"/>
              <a:ext cx="2400" cy="8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6" name="Oval 6"/>
            <p:cNvSpPr>
              <a:spLocks noChangeArrowheads="1"/>
            </p:cNvSpPr>
            <p:nvPr/>
          </p:nvSpPr>
          <p:spPr bwMode="auto">
            <a:xfrm>
              <a:off x="2016" y="1776"/>
              <a:ext cx="1776" cy="57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7" name="Oval 7"/>
            <p:cNvSpPr>
              <a:spLocks noChangeArrowheads="1"/>
            </p:cNvSpPr>
            <p:nvPr/>
          </p:nvSpPr>
          <p:spPr bwMode="auto">
            <a:xfrm>
              <a:off x="2112" y="1920"/>
              <a:ext cx="134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8" name="Oval 8"/>
            <p:cNvSpPr>
              <a:spLocks noChangeArrowheads="1"/>
            </p:cNvSpPr>
            <p:nvPr/>
          </p:nvSpPr>
          <p:spPr bwMode="auto">
            <a:xfrm>
              <a:off x="2304" y="2016"/>
              <a:ext cx="816" cy="1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33" name="Group 9"/>
          <p:cNvGrpSpPr>
            <a:grpSpLocks/>
          </p:cNvGrpSpPr>
          <p:nvPr/>
        </p:nvGrpSpPr>
        <p:grpSpPr bwMode="auto">
          <a:xfrm>
            <a:off x="2771775" y="3624263"/>
            <a:ext cx="4876800" cy="304800"/>
            <a:chOff x="1488" y="2016"/>
            <a:chExt cx="3072" cy="192"/>
          </a:xfrm>
        </p:grpSpPr>
        <p:sp>
          <p:nvSpPr>
            <p:cNvPr id="5142" name="Line 10"/>
            <p:cNvSpPr>
              <a:spLocks noChangeShapeType="1"/>
            </p:cNvSpPr>
            <p:nvPr/>
          </p:nvSpPr>
          <p:spPr bwMode="auto">
            <a:xfrm>
              <a:off x="1488" y="2016"/>
              <a:ext cx="307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3" name="Line 11"/>
            <p:cNvSpPr>
              <a:spLocks noChangeShapeType="1"/>
            </p:cNvSpPr>
            <p:nvPr/>
          </p:nvSpPr>
          <p:spPr bwMode="auto">
            <a:xfrm>
              <a:off x="1488" y="2016"/>
              <a:ext cx="0" cy="19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4" name="Line 12"/>
            <p:cNvSpPr>
              <a:spLocks noChangeShapeType="1"/>
            </p:cNvSpPr>
            <p:nvPr/>
          </p:nvSpPr>
          <p:spPr bwMode="auto">
            <a:xfrm>
              <a:off x="4560" y="2016"/>
              <a:ext cx="0" cy="19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50825" y="2427288"/>
            <a:ext cx="21621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等電位線</a:t>
            </a: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 flipH="1">
            <a:off x="2984500" y="5446713"/>
            <a:ext cx="76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" name="Line 15"/>
          <p:cNvSpPr>
            <a:spLocks noChangeShapeType="1"/>
          </p:cNvSpPr>
          <p:nvPr/>
        </p:nvSpPr>
        <p:spPr bwMode="auto">
          <a:xfrm>
            <a:off x="5381625" y="4765675"/>
            <a:ext cx="381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3213100" y="4767263"/>
            <a:ext cx="463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grpSp>
        <p:nvGrpSpPr>
          <p:cNvPr id="41" name="Group 17"/>
          <p:cNvGrpSpPr>
            <a:grpSpLocks/>
          </p:cNvGrpSpPr>
          <p:nvPr/>
        </p:nvGrpSpPr>
        <p:grpSpPr bwMode="auto">
          <a:xfrm>
            <a:off x="1835150" y="4303713"/>
            <a:ext cx="6858000" cy="2438400"/>
            <a:chOff x="1028" y="2640"/>
            <a:chExt cx="4320" cy="1536"/>
          </a:xfrm>
        </p:grpSpPr>
        <p:grpSp>
          <p:nvGrpSpPr>
            <p:cNvPr id="5134" name="Group 18"/>
            <p:cNvGrpSpPr>
              <a:grpSpLocks/>
            </p:cNvGrpSpPr>
            <p:nvPr/>
          </p:nvGrpSpPr>
          <p:grpSpPr bwMode="auto">
            <a:xfrm>
              <a:off x="1028" y="2640"/>
              <a:ext cx="4060" cy="1392"/>
              <a:chOff x="884" y="2592"/>
              <a:chExt cx="4060" cy="1392"/>
            </a:xfrm>
          </p:grpSpPr>
          <p:sp>
            <p:nvSpPr>
              <p:cNvPr id="5137" name="Line 19"/>
              <p:cNvSpPr>
                <a:spLocks noChangeShapeType="1"/>
              </p:cNvSpPr>
              <p:nvPr/>
            </p:nvSpPr>
            <p:spPr bwMode="auto">
              <a:xfrm>
                <a:off x="1248" y="2640"/>
                <a:ext cx="0" cy="13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38" name="Line 20"/>
              <p:cNvSpPr>
                <a:spLocks noChangeShapeType="1"/>
              </p:cNvSpPr>
              <p:nvPr/>
            </p:nvSpPr>
            <p:spPr bwMode="auto">
              <a:xfrm flipH="1">
                <a:off x="1248" y="3984"/>
                <a:ext cx="36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39" name="Freeform 21"/>
              <p:cNvSpPr>
                <a:spLocks/>
              </p:cNvSpPr>
              <p:nvPr/>
            </p:nvSpPr>
            <p:spPr bwMode="auto">
              <a:xfrm>
                <a:off x="1680" y="2784"/>
                <a:ext cx="912" cy="1200"/>
              </a:xfrm>
              <a:custGeom>
                <a:avLst/>
                <a:gdLst>
                  <a:gd name="T0" fmla="*/ 0 w 1248"/>
                  <a:gd name="T1" fmla="*/ 1200 h 1200"/>
                  <a:gd name="T2" fmla="*/ 1 w 1248"/>
                  <a:gd name="T3" fmla="*/ 1104 h 1200"/>
                  <a:gd name="T4" fmla="*/ 1 w 1248"/>
                  <a:gd name="T5" fmla="*/ 816 h 1200"/>
                  <a:gd name="T6" fmla="*/ 1 w 1248"/>
                  <a:gd name="T7" fmla="*/ 432 h 1200"/>
                  <a:gd name="T8" fmla="*/ 1 w 1248"/>
                  <a:gd name="T9" fmla="*/ 192 h 1200"/>
                  <a:gd name="T10" fmla="*/ 1 w 1248"/>
                  <a:gd name="T11" fmla="*/ 48 h 1200"/>
                  <a:gd name="T12" fmla="*/ 1 w 1248"/>
                  <a:gd name="T13" fmla="*/ 0 h 12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8"/>
                  <a:gd name="T22" fmla="*/ 0 h 1200"/>
                  <a:gd name="T23" fmla="*/ 1248 w 1248"/>
                  <a:gd name="T24" fmla="*/ 1200 h 12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8" h="1200">
                    <a:moveTo>
                      <a:pt x="0" y="1200"/>
                    </a:moveTo>
                    <a:cubicBezTo>
                      <a:pt x="104" y="1184"/>
                      <a:pt x="208" y="1168"/>
                      <a:pt x="288" y="1104"/>
                    </a:cubicBezTo>
                    <a:cubicBezTo>
                      <a:pt x="368" y="1040"/>
                      <a:pt x="424" y="928"/>
                      <a:pt x="480" y="816"/>
                    </a:cubicBezTo>
                    <a:cubicBezTo>
                      <a:pt x="536" y="704"/>
                      <a:pt x="576" y="536"/>
                      <a:pt x="624" y="432"/>
                    </a:cubicBezTo>
                    <a:cubicBezTo>
                      <a:pt x="672" y="328"/>
                      <a:pt x="704" y="256"/>
                      <a:pt x="768" y="192"/>
                    </a:cubicBezTo>
                    <a:cubicBezTo>
                      <a:pt x="832" y="128"/>
                      <a:pt x="928" y="80"/>
                      <a:pt x="1008" y="48"/>
                    </a:cubicBezTo>
                    <a:cubicBezTo>
                      <a:pt x="1088" y="16"/>
                      <a:pt x="1216" y="16"/>
                      <a:pt x="124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40" name="Freeform 22"/>
              <p:cNvSpPr>
                <a:spLocks/>
              </p:cNvSpPr>
              <p:nvPr/>
            </p:nvSpPr>
            <p:spPr bwMode="auto">
              <a:xfrm flipH="1">
                <a:off x="2592" y="2784"/>
                <a:ext cx="1680" cy="1200"/>
              </a:xfrm>
              <a:custGeom>
                <a:avLst/>
                <a:gdLst>
                  <a:gd name="T0" fmla="*/ 0 w 1248"/>
                  <a:gd name="T1" fmla="*/ 1200 h 1200"/>
                  <a:gd name="T2" fmla="*/ 148035 w 1248"/>
                  <a:gd name="T3" fmla="*/ 1104 h 1200"/>
                  <a:gd name="T4" fmla="*/ 246758 w 1248"/>
                  <a:gd name="T5" fmla="*/ 816 h 1200"/>
                  <a:gd name="T6" fmla="*/ 320904 w 1248"/>
                  <a:gd name="T7" fmla="*/ 432 h 1200"/>
                  <a:gd name="T8" fmla="*/ 394984 w 1248"/>
                  <a:gd name="T9" fmla="*/ 192 h 1200"/>
                  <a:gd name="T10" fmla="*/ 518117 w 1248"/>
                  <a:gd name="T11" fmla="*/ 48 h 1200"/>
                  <a:gd name="T12" fmla="*/ 641617 w 1248"/>
                  <a:gd name="T13" fmla="*/ 0 h 12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8"/>
                  <a:gd name="T22" fmla="*/ 0 h 1200"/>
                  <a:gd name="T23" fmla="*/ 1248 w 1248"/>
                  <a:gd name="T24" fmla="*/ 1200 h 12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8" h="1200">
                    <a:moveTo>
                      <a:pt x="0" y="1200"/>
                    </a:moveTo>
                    <a:cubicBezTo>
                      <a:pt x="104" y="1184"/>
                      <a:pt x="208" y="1168"/>
                      <a:pt x="288" y="1104"/>
                    </a:cubicBezTo>
                    <a:cubicBezTo>
                      <a:pt x="368" y="1040"/>
                      <a:pt x="424" y="928"/>
                      <a:pt x="480" y="816"/>
                    </a:cubicBezTo>
                    <a:cubicBezTo>
                      <a:pt x="536" y="704"/>
                      <a:pt x="576" y="536"/>
                      <a:pt x="624" y="432"/>
                    </a:cubicBezTo>
                    <a:cubicBezTo>
                      <a:pt x="672" y="328"/>
                      <a:pt x="704" y="256"/>
                      <a:pt x="768" y="192"/>
                    </a:cubicBezTo>
                    <a:cubicBezTo>
                      <a:pt x="832" y="128"/>
                      <a:pt x="928" y="80"/>
                      <a:pt x="1008" y="48"/>
                    </a:cubicBezTo>
                    <a:cubicBezTo>
                      <a:pt x="1088" y="16"/>
                      <a:pt x="1216" y="16"/>
                      <a:pt x="124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41" name="Text Box 23"/>
              <p:cNvSpPr txBox="1">
                <a:spLocks noChangeArrowheads="1"/>
              </p:cNvSpPr>
              <p:nvPr/>
            </p:nvSpPr>
            <p:spPr bwMode="auto">
              <a:xfrm>
                <a:off x="884" y="2592"/>
                <a:ext cx="366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4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pitchFamily="50" charset="-128"/>
                    <a:cs typeface="+mn-cs"/>
                  </a:rPr>
                  <a:t>f</a:t>
                </a: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pitchFamily="50" charset="-128"/>
                    <a:cs typeface="+mn-cs"/>
                  </a:rPr>
                  <a:t> </a:t>
                </a:r>
                <a:endParaRPr kumimoji="1" lang="en-US" altLang="ja-JP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5135" name="Text Box 24"/>
            <p:cNvSpPr txBox="1">
              <a:spLocks noChangeArrowheads="1"/>
            </p:cNvSpPr>
            <p:nvPr/>
          </p:nvSpPr>
          <p:spPr bwMode="auto">
            <a:xfrm>
              <a:off x="1104" y="3888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5136" name="Text Box 25"/>
            <p:cNvSpPr txBox="1">
              <a:spLocks noChangeArrowheads="1"/>
            </p:cNvSpPr>
            <p:nvPr/>
          </p:nvSpPr>
          <p:spPr bwMode="auto">
            <a:xfrm>
              <a:off x="5136" y="3888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x</a:t>
              </a:r>
            </a:p>
          </p:txBody>
        </p:sp>
      </p:grpSp>
      <p:sp>
        <p:nvSpPr>
          <p:cNvPr id="50" name="Oval 26"/>
          <p:cNvSpPr>
            <a:spLocks noChangeArrowheads="1"/>
          </p:cNvSpPr>
          <p:nvPr/>
        </p:nvSpPr>
        <p:spPr bwMode="auto">
          <a:xfrm>
            <a:off x="4721225" y="1495425"/>
            <a:ext cx="457200" cy="3810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5132" name="オブジェクト 50"/>
          <p:cNvGraphicFramePr>
            <a:graphicFrameLocks noGrp="1" noChangeAspect="1"/>
          </p:cNvGraphicFramePr>
          <p:nvPr/>
        </p:nvGraphicFramePr>
        <p:xfrm>
          <a:off x="3995738" y="1066800"/>
          <a:ext cx="1811337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571252" imgH="393529" progId="Equation.3">
                  <p:embed/>
                </p:oleObj>
              </mc:Choice>
              <mc:Fallback>
                <p:oleObj name="数式" r:id="rId2" imgW="571252" imgH="393529" progId="Equation.3">
                  <p:embed/>
                  <p:pic>
                    <p:nvPicPr>
                      <p:cNvPr id="5132" name="オブジェクト 5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1066800"/>
                        <a:ext cx="1811337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95288" y="1062038"/>
            <a:ext cx="3733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静電場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648575" y="5915581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図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2.33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CC1016E0-994A-4700-80B3-7A2BAA419FCE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 dirty="0">
                <a:latin typeface="Times New Roman" pitchFamily="18" charset="0"/>
              </a:rPr>
              <a:t>孤立電荷の</a:t>
            </a:r>
            <a:r>
              <a:rPr lang="ja-JP" altLang="en-US" sz="3600" dirty="0">
                <a:solidFill>
                  <a:schemeClr val="tx2"/>
                </a:solidFill>
                <a:latin typeface="Times New Roman" pitchFamily="18" charset="0"/>
              </a:rPr>
              <a:t>ポテンシャル井戸</a:t>
            </a:r>
          </a:p>
        </p:txBody>
      </p:sp>
      <p:sp>
        <p:nvSpPr>
          <p:cNvPr id="6148" name="Line 2064"/>
          <p:cNvSpPr>
            <a:spLocks noChangeShapeType="1"/>
          </p:cNvSpPr>
          <p:nvPr/>
        </p:nvSpPr>
        <p:spPr bwMode="auto">
          <a:xfrm>
            <a:off x="899592" y="2895600"/>
            <a:ext cx="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9" name="Text Box 2065"/>
          <p:cNvSpPr txBox="1">
            <a:spLocks noChangeArrowheads="1"/>
          </p:cNvSpPr>
          <p:nvPr/>
        </p:nvSpPr>
        <p:spPr bwMode="auto">
          <a:xfrm rot="-5400000">
            <a:off x="-1327025" y="3562351"/>
            <a:ext cx="3470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ja-JP" altLang="en-US" sz="2400" b="1"/>
              <a:t>電子のエネルギー </a:t>
            </a:r>
            <a:r>
              <a:rPr lang="en-US" altLang="ja-JP" sz="2400" b="1" dirty="0"/>
              <a:t>(</a:t>
            </a:r>
            <a:r>
              <a:rPr lang="en-US" altLang="ja-JP" sz="2400" b="1" dirty="0">
                <a:latin typeface="Times New Roman" pitchFamily="18" charset="0"/>
              </a:rPr>
              <a:t>eV</a:t>
            </a:r>
            <a:r>
              <a:rPr lang="en-US" altLang="ja-JP" sz="2400" b="1" dirty="0"/>
              <a:t>)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3318142" y="4916016"/>
            <a:ext cx="360364" cy="457200"/>
            <a:chOff x="3553617" y="5572687"/>
            <a:chExt cx="360364" cy="457200"/>
          </a:xfrm>
        </p:grpSpPr>
        <p:sp>
          <p:nvSpPr>
            <p:cNvPr id="6150" name="Oval 2055"/>
            <p:cNvSpPr>
              <a:spLocks noChangeArrowheads="1"/>
            </p:cNvSpPr>
            <p:nvPr/>
          </p:nvSpPr>
          <p:spPr bwMode="auto">
            <a:xfrm>
              <a:off x="3553617" y="5656824"/>
              <a:ext cx="360363" cy="28892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ja-JP" sz="3600">
                <a:solidFill>
                  <a:schemeClr val="hlink"/>
                </a:solidFill>
              </a:endParaRPr>
            </a:p>
          </p:txBody>
        </p:sp>
        <p:sp>
          <p:nvSpPr>
            <p:cNvPr id="6151" name="Text Box 2057"/>
            <p:cNvSpPr txBox="1">
              <a:spLocks noChangeArrowheads="1"/>
            </p:cNvSpPr>
            <p:nvPr/>
          </p:nvSpPr>
          <p:spPr bwMode="auto">
            <a:xfrm>
              <a:off x="3553618" y="5572687"/>
              <a:ext cx="3603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2400" b="1" dirty="0"/>
                <a:t>+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259632" y="1752600"/>
            <a:ext cx="4495800" cy="3392016"/>
            <a:chOff x="2743200" y="1484784"/>
            <a:chExt cx="4495800" cy="3392016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2848463" y="1484784"/>
              <a:ext cx="4315825" cy="1872208"/>
              <a:chOff x="4067944" y="2889822"/>
              <a:chExt cx="1872208" cy="611186"/>
            </a:xfrm>
          </p:grpSpPr>
          <p:sp>
            <p:nvSpPr>
              <p:cNvPr id="26" name="円/楕円 25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3733800" y="2257235"/>
              <a:ext cx="2522791" cy="1243773"/>
              <a:chOff x="4067944" y="2889822"/>
              <a:chExt cx="1872208" cy="611186"/>
            </a:xfrm>
          </p:grpSpPr>
          <p:sp>
            <p:nvSpPr>
              <p:cNvPr id="23" name="円/楕円 22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sp>
            <p:nvSpPr>
              <p:cNvPr id="24" name="正方形/長方形 23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4262942" y="3212976"/>
              <a:ext cx="1479634" cy="806368"/>
              <a:chOff x="4067944" y="2889822"/>
              <a:chExt cx="1872208" cy="611186"/>
            </a:xfrm>
          </p:grpSpPr>
          <p:sp>
            <p:nvSpPr>
              <p:cNvPr id="2" name="円/楕円 1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sp>
            <p:nvSpPr>
              <p:cNvPr id="3" name="正方形/長方形 2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4499992" y="4063854"/>
              <a:ext cx="963800" cy="445266"/>
              <a:chOff x="4067944" y="2889822"/>
              <a:chExt cx="1872208" cy="611186"/>
            </a:xfrm>
          </p:grpSpPr>
          <p:sp>
            <p:nvSpPr>
              <p:cNvPr id="20" name="円/楕円 19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</p:grpSp>
        <p:sp>
          <p:nvSpPr>
            <p:cNvPr id="6152" name="Freeform 2061"/>
            <p:cNvSpPr>
              <a:spLocks/>
            </p:cNvSpPr>
            <p:nvPr/>
          </p:nvSpPr>
          <p:spPr bwMode="auto">
            <a:xfrm>
              <a:off x="2743200" y="2133600"/>
              <a:ext cx="1981200" cy="2743200"/>
            </a:xfrm>
            <a:custGeom>
              <a:avLst/>
              <a:gdLst>
                <a:gd name="T0" fmla="*/ 0 w 1248"/>
                <a:gd name="T1" fmla="*/ 0 h 1728"/>
                <a:gd name="T2" fmla="*/ 2147483647 w 1248"/>
                <a:gd name="T3" fmla="*/ 2147483647 h 1728"/>
                <a:gd name="T4" fmla="*/ 2147483647 w 1248"/>
                <a:gd name="T5" fmla="*/ 2147483647 h 1728"/>
                <a:gd name="T6" fmla="*/ 2147483647 w 1248"/>
                <a:gd name="T7" fmla="*/ 2147483647 h 1728"/>
                <a:gd name="T8" fmla="*/ 2147483647 w 1248"/>
                <a:gd name="T9" fmla="*/ 2147483647 h 1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1728"/>
                <a:gd name="T17" fmla="*/ 1248 w 1248"/>
                <a:gd name="T18" fmla="*/ 1728 h 1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1728">
                  <a:moveTo>
                    <a:pt x="0" y="0"/>
                  </a:moveTo>
                  <a:cubicBezTo>
                    <a:pt x="148" y="48"/>
                    <a:pt x="296" y="96"/>
                    <a:pt x="432" y="192"/>
                  </a:cubicBezTo>
                  <a:cubicBezTo>
                    <a:pt x="568" y="288"/>
                    <a:pt x="712" y="432"/>
                    <a:pt x="816" y="576"/>
                  </a:cubicBezTo>
                  <a:cubicBezTo>
                    <a:pt x="920" y="720"/>
                    <a:pt x="984" y="864"/>
                    <a:pt x="1056" y="1056"/>
                  </a:cubicBezTo>
                  <a:cubicBezTo>
                    <a:pt x="1128" y="1248"/>
                    <a:pt x="1188" y="1488"/>
                    <a:pt x="1248" y="172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" name="Freeform 2062"/>
            <p:cNvSpPr>
              <a:spLocks/>
            </p:cNvSpPr>
            <p:nvPr/>
          </p:nvSpPr>
          <p:spPr bwMode="auto">
            <a:xfrm flipH="1">
              <a:off x="5257800" y="2133600"/>
              <a:ext cx="1981200" cy="2743200"/>
            </a:xfrm>
            <a:custGeom>
              <a:avLst/>
              <a:gdLst>
                <a:gd name="T0" fmla="*/ 0 w 1248"/>
                <a:gd name="T1" fmla="*/ 0 h 1728"/>
                <a:gd name="T2" fmla="*/ 2147483647 w 1248"/>
                <a:gd name="T3" fmla="*/ 2147483647 h 1728"/>
                <a:gd name="T4" fmla="*/ 2147483647 w 1248"/>
                <a:gd name="T5" fmla="*/ 2147483647 h 1728"/>
                <a:gd name="T6" fmla="*/ 2147483647 w 1248"/>
                <a:gd name="T7" fmla="*/ 2147483647 h 1728"/>
                <a:gd name="T8" fmla="*/ 2147483647 w 1248"/>
                <a:gd name="T9" fmla="*/ 2147483647 h 1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1728"/>
                <a:gd name="T17" fmla="*/ 1248 w 1248"/>
                <a:gd name="T18" fmla="*/ 1728 h 1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1728">
                  <a:moveTo>
                    <a:pt x="0" y="0"/>
                  </a:moveTo>
                  <a:cubicBezTo>
                    <a:pt x="148" y="48"/>
                    <a:pt x="296" y="96"/>
                    <a:pt x="432" y="192"/>
                  </a:cubicBezTo>
                  <a:cubicBezTo>
                    <a:pt x="568" y="288"/>
                    <a:pt x="712" y="432"/>
                    <a:pt x="816" y="576"/>
                  </a:cubicBezTo>
                  <a:cubicBezTo>
                    <a:pt x="920" y="720"/>
                    <a:pt x="984" y="864"/>
                    <a:pt x="1056" y="1056"/>
                  </a:cubicBezTo>
                  <a:cubicBezTo>
                    <a:pt x="1128" y="1248"/>
                    <a:pt x="1188" y="1488"/>
                    <a:pt x="1248" y="172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4" name="Text Box 2066"/>
          <p:cNvSpPr txBox="1">
            <a:spLocks noChangeArrowheads="1"/>
          </p:cNvSpPr>
          <p:nvPr/>
        </p:nvSpPr>
        <p:spPr bwMode="auto">
          <a:xfrm>
            <a:off x="1983532" y="2323629"/>
            <a:ext cx="533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ja-JP" sz="3600" dirty="0">
                <a:solidFill>
                  <a:schemeClr val="hlink"/>
                </a:solidFill>
                <a:latin typeface="Times New Roman" pitchFamily="18" charset="0"/>
              </a:rPr>
              <a:t>e</a:t>
            </a:r>
            <a:endParaRPr lang="en-US" altLang="ja-JP" sz="3600" dirty="0"/>
          </a:p>
        </p:txBody>
      </p:sp>
      <p:sp>
        <p:nvSpPr>
          <p:cNvPr id="28" name="テキスト ボックス 29"/>
          <p:cNvSpPr txBox="1"/>
          <p:nvPr/>
        </p:nvSpPr>
        <p:spPr>
          <a:xfrm>
            <a:off x="3117449" y="579343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2.3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ED780C5C-9DB0-4E41-93F1-95EE17D5C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2" y="3650629"/>
            <a:ext cx="4160988" cy="138499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800" b="1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電子に</a:t>
            </a:r>
            <a:r>
              <a:rPr lang="en-US" altLang="ja-JP" sz="2800" b="1" dirty="0">
                <a:solidFill>
                  <a:srgbClr val="FF0000"/>
                </a:solidFill>
                <a:latin typeface="Symbol" pitchFamily="2" charset="2"/>
                <a:ea typeface="ＭＳ ゴシック" pitchFamily="49" charset="-128"/>
                <a:cs typeface="Times New Roman" panose="02020603050405020304" pitchFamily="18" charset="0"/>
              </a:rPr>
              <a:t>-</a:t>
            </a:r>
            <a:r>
              <a:rPr lang="en-US" altLang="ja-JP" sz="2800" b="1" dirty="0">
                <a:solidFill>
                  <a:srgbClr val="FF0000"/>
                </a:solidFill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1 V</a:t>
            </a:r>
            <a:r>
              <a:rPr lang="ja-JP" altLang="en-US" sz="2800" b="1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加えると，</a:t>
            </a:r>
            <a:endParaRPr lang="en-US" altLang="ja-JP" sz="2800" b="1" dirty="0">
              <a:solidFill>
                <a:srgbClr val="000000"/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 algn="l"/>
            <a:r>
              <a:rPr lang="ja-JP" altLang="en-US" sz="2800" b="1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電子のエネルギーは</a:t>
            </a:r>
            <a:r>
              <a:rPr lang="en-US" altLang="ja-JP" sz="2800" b="1" dirty="0">
                <a:solidFill>
                  <a:srgbClr val="FF0000"/>
                </a:solidFill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1 eV</a:t>
            </a:r>
            <a:r>
              <a:rPr lang="ja-JP" altLang="en-US" sz="2800" b="1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高くなる．</a:t>
            </a:r>
            <a:endParaRPr lang="en-US" altLang="ja-JP" sz="2800" b="1" dirty="0">
              <a:solidFill>
                <a:srgbClr val="000000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298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323EF-2869-4F27-8248-BE9BB8DEBF4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lang="ja-JP" altLang="en-US" sz="3600" b="1">
                <a:latin typeface="Symbol" pitchFamily="18" charset="2"/>
              </a:rPr>
              <a:t>電荷密度</a:t>
            </a:r>
            <a:r>
              <a:rPr lang="ja-JP" altLang="en-US" sz="3600" b="1" i="1">
                <a:latin typeface="Symbol" pitchFamily="18" charset="2"/>
              </a:rPr>
              <a:t>𝛒，</a:t>
            </a:r>
            <a:r>
              <a:rPr lang="ja-JP" altLang="en-US" sz="3600" b="1">
                <a:latin typeface="Symbol" pitchFamily="18" charset="2"/>
              </a:rPr>
              <a:t>電界</a:t>
            </a:r>
            <a:r>
              <a:rPr lang="en-US" altLang="ja-JP" sz="3600" b="1" i="1" dirty="0">
                <a:latin typeface="Times New Roman" pitchFamily="18" charset="0"/>
              </a:rPr>
              <a:t>E</a:t>
            </a:r>
            <a:r>
              <a:rPr lang="ja-JP" altLang="en-US" sz="3600" b="1" i="1">
                <a:latin typeface="Times New Roman" pitchFamily="18" charset="0"/>
              </a:rPr>
              <a:t>，</a:t>
            </a:r>
            <a:r>
              <a:rPr lang="ja-JP" altLang="en-US" sz="3600" b="1">
                <a:latin typeface="Times New Roman" pitchFamily="18" charset="0"/>
              </a:rPr>
              <a:t>電位</a:t>
            </a:r>
            <a:r>
              <a:rPr kumimoji="0" lang="en-US" altLang="ja-JP" sz="3600" b="1" i="1" dirty="0">
                <a:solidFill>
                  <a:srgbClr val="000000"/>
                </a:solidFill>
                <a:latin typeface="Symbol" pitchFamily="18" charset="2"/>
              </a:rPr>
              <a:t>f </a:t>
            </a:r>
            <a:r>
              <a:rPr kumimoji="0" lang="ja-JP" altLang="en-US" sz="3600" b="1">
                <a:solidFill>
                  <a:srgbClr val="000000"/>
                </a:solidFill>
                <a:latin typeface="Symbol" pitchFamily="18" charset="2"/>
              </a:rPr>
              <a:t>の関係</a:t>
            </a:r>
            <a:endParaRPr lang="en-US" altLang="ja-JP" sz="3600" b="1" dirty="0">
              <a:latin typeface="Symbol" pitchFamily="18" charset="2"/>
            </a:endParaRPr>
          </a:p>
        </p:txBody>
      </p:sp>
      <p:graphicFrame>
        <p:nvGraphicFramePr>
          <p:cNvPr id="262161" name="Object 1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915072" y="3362049"/>
          <a:ext cx="1639887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571320" imgH="393480" progId="Equation.3">
                  <p:embed/>
                </p:oleObj>
              </mc:Choice>
              <mc:Fallback>
                <p:oleObj name="数式" r:id="rId2" imgW="571320" imgH="393480" progId="Equation.3">
                  <p:embed/>
                  <p:pic>
                    <p:nvPicPr>
                      <p:cNvPr id="262161" name="Object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5072" y="3362049"/>
                        <a:ext cx="1639887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556172" y="1707874"/>
            <a:ext cx="7207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  <a:sym typeface="Symbol" pitchFamily="18" charset="2"/>
              </a:rPr>
              <a:t>↕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↕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  <a:sym typeface="Symbol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f</a:t>
            </a:r>
            <a:endParaRPr kumimoji="1" lang="en-US" altLang="ja-JP" sz="3600" b="1" i="1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 rot="-5400000">
            <a:off x="2626022" y="3912911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微分 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→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 rot="-5400000">
            <a:off x="1592559" y="1968224"/>
            <a:ext cx="124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←</a:t>
            </a: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積分 </a:t>
            </a:r>
          </a:p>
        </p:txBody>
      </p:sp>
      <p:sp>
        <p:nvSpPr>
          <p:cNvPr id="6152" name="Text Box 6"/>
          <p:cNvSpPr txBox="1">
            <a:spLocks noChangeArrowheads="1"/>
          </p:cNvSpPr>
          <p:nvPr/>
        </p:nvSpPr>
        <p:spPr bwMode="auto">
          <a:xfrm>
            <a:off x="1694953" y="5169386"/>
            <a:ext cx="57540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itchFamily="18" charset="0"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Q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: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電荷（面密度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)</a:t>
            </a:r>
            <a:r>
              <a:rPr kumimoji="1" lang="ja-JP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：電荷密度，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e: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誘電率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D46A3DE6-31AB-F88E-28B7-A8E808E7F73D}"/>
                  </a:ext>
                </a:extLst>
              </p:cNvPr>
              <p:cNvSpPr txBox="1"/>
              <p:nvPr/>
            </p:nvSpPr>
            <p:spPr>
              <a:xfrm>
                <a:off x="3924598" y="1631491"/>
                <a:ext cx="3383706" cy="1028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𝐸</m:t>
                      </m:r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𝜌</m:t>
                              </m:r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𝑑𝑥</m:t>
                              </m:r>
                            </m:e>
                          </m:nary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  <a:ea typeface="ＭＳ Ｐゴシック" pitchFamily="50" charset="-128"/>
                              <a:cs typeface="+mn-cs"/>
                            </a:rPr>
                            <m:t>Ɛ</m:t>
                          </m:r>
                        </m:den>
                      </m:f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  <a:ea typeface="ＭＳ Ｐゴシック" pitchFamily="50" charset="-128"/>
                              <a:cs typeface="+mn-cs"/>
                            </a:rPr>
                            <m:t>Ɛ</m:t>
                          </m:r>
                        </m:den>
                      </m:f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D46A3DE6-31AB-F88E-28B7-A8E808E7F7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598" y="1631491"/>
                <a:ext cx="3383706" cy="1028871"/>
              </a:xfrm>
              <a:prstGeom prst="rect">
                <a:avLst/>
              </a:prstGeom>
              <a:blipFill>
                <a:blip r:embed="rId4"/>
                <a:stretch>
                  <a:fillRect l="-4120" t="-100000" b="-10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6">
            <a:extLst>
              <a:ext uri="{FF2B5EF4-FFF2-40B4-BE49-F238E27FC236}">
                <a16:creationId xmlns:a16="http://schemas.microsoft.com/office/drawing/2014/main" id="{DF17B304-E722-B4B2-CE35-49AC375D5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093" y="871648"/>
            <a:ext cx="25567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itchFamily="18" charset="0"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１次元の場合</a:t>
            </a:r>
          </a:p>
        </p:txBody>
      </p:sp>
    </p:spTree>
    <p:extLst>
      <p:ext uri="{BB962C8B-B14F-4D97-AF65-F5344CB8AC3E}">
        <p14:creationId xmlns:p14="http://schemas.microsoft.com/office/powerpoint/2010/main" val="104359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8" grpId="0"/>
      <p:bldP spid="262149" grpId="0"/>
      <p:bldP spid="6152" grpId="0"/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323EF-2869-4F27-8248-BE9BB8DEBF4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lang="ja-JP" altLang="en-US" sz="3600" b="1">
                <a:solidFill>
                  <a:srgbClr val="000000"/>
                </a:solidFill>
                <a:latin typeface="Symbol" pitchFamily="18" charset="2"/>
              </a:rPr>
              <a:t>電気力線</a:t>
            </a:r>
            <a:endParaRPr lang="en-US" altLang="ja-JP" sz="3200" b="1" dirty="0">
              <a:latin typeface="Symbol" pitchFamily="18" charset="2"/>
            </a:endParaRPr>
          </a:p>
        </p:txBody>
      </p:sp>
      <p:sp>
        <p:nvSpPr>
          <p:cNvPr id="19" name="Text Box 19">
            <a:extLst>
              <a:ext uri="{FF2B5EF4-FFF2-40B4-BE49-F238E27FC236}">
                <a16:creationId xmlns:a16="http://schemas.microsoft.com/office/drawing/2014/main" id="{DBF3CD1C-E64C-B72B-29B1-983BFA0A2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1704920"/>
            <a:ext cx="14663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面積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A</a:t>
            </a:r>
            <a:endParaRPr kumimoji="1" lang="ja-JP" altLang="en-US" sz="32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BCEC421-7497-BBBE-F004-BE17C56E3A50}"/>
              </a:ext>
            </a:extLst>
          </p:cNvPr>
          <p:cNvSpPr txBox="1"/>
          <p:nvPr/>
        </p:nvSpPr>
        <p:spPr>
          <a:xfrm>
            <a:off x="2694173" y="908720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電気力線</a:t>
            </a:r>
            <a:r>
              <a:rPr lang="ja-JP" altLang="en-US" sz="3200" b="1">
                <a:solidFill>
                  <a:srgbClr val="000000"/>
                </a:solidFill>
                <a:latin typeface="Symbol" pitchFamily="18" charset="2"/>
                <a:ea typeface="ＭＳ Ｐゴシック" pitchFamily="50" charset="-128"/>
              </a:rPr>
              <a:t>：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N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本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BFC6A423-CD87-5558-6947-DED68B5938C0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353898" y="2433486"/>
            <a:ext cx="601231" cy="9993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2" name="Line 18">
            <a:extLst>
              <a:ext uri="{FF2B5EF4-FFF2-40B4-BE49-F238E27FC236}">
                <a16:creationId xmlns:a16="http://schemas.microsoft.com/office/drawing/2014/main" id="{890010E4-C5E4-4D85-870D-EFB9D1BDE64B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499122" y="2896511"/>
            <a:ext cx="697522" cy="101520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3" name="Line 18">
            <a:extLst>
              <a:ext uri="{FF2B5EF4-FFF2-40B4-BE49-F238E27FC236}">
                <a16:creationId xmlns:a16="http://schemas.microsoft.com/office/drawing/2014/main" id="{DF259739-57DD-6DF2-124C-9A357866B48F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169998" y="2745153"/>
            <a:ext cx="747265" cy="106353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E003C241-CC71-FE83-CC28-D302DB753FB7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622392" y="3220862"/>
            <a:ext cx="666784" cy="74594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5" name="Line 18">
            <a:extLst>
              <a:ext uri="{FF2B5EF4-FFF2-40B4-BE49-F238E27FC236}">
                <a16:creationId xmlns:a16="http://schemas.microsoft.com/office/drawing/2014/main" id="{BE2CE32A-21F0-9A6B-24CC-48D067D0EEAC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584949" y="3262359"/>
            <a:ext cx="899334" cy="98550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6" name="Oval 9">
            <a:extLst>
              <a:ext uri="{FF2B5EF4-FFF2-40B4-BE49-F238E27FC236}">
                <a16:creationId xmlns:a16="http://schemas.microsoft.com/office/drawing/2014/main" id="{9AB690EE-ED5D-CBDF-0721-5EE3DBA1D78C}"/>
              </a:ext>
            </a:extLst>
          </p:cNvPr>
          <p:cNvSpPr>
            <a:spLocks noChangeArrowheads="1"/>
          </p:cNvSpPr>
          <p:nvPr/>
        </p:nvSpPr>
        <p:spPr bwMode="auto">
          <a:xfrm rot="3235288">
            <a:off x="1404098" y="2439188"/>
            <a:ext cx="1647656" cy="11490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7" name="Line 18">
            <a:extLst>
              <a:ext uri="{FF2B5EF4-FFF2-40B4-BE49-F238E27FC236}">
                <a16:creationId xmlns:a16="http://schemas.microsoft.com/office/drawing/2014/main" id="{90119A2E-DBDF-D548-38C6-DB83020AEDB9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219123" y="1376434"/>
            <a:ext cx="742705" cy="140046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8" name="Line 18">
            <a:extLst>
              <a:ext uri="{FF2B5EF4-FFF2-40B4-BE49-F238E27FC236}">
                <a16:creationId xmlns:a16="http://schemas.microsoft.com/office/drawing/2014/main" id="{5902AA7E-A2B2-96B1-B862-A1AD99CDFFBD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398121" y="2179615"/>
            <a:ext cx="856033" cy="111535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" name="Line 18">
            <a:extLst>
              <a:ext uri="{FF2B5EF4-FFF2-40B4-BE49-F238E27FC236}">
                <a16:creationId xmlns:a16="http://schemas.microsoft.com/office/drawing/2014/main" id="{6AFCCE5D-7FF0-1876-F6FD-8C883F5A2D1B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178481" y="1852914"/>
            <a:ext cx="845964" cy="12868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0" name="Line 18">
            <a:extLst>
              <a:ext uri="{FF2B5EF4-FFF2-40B4-BE49-F238E27FC236}">
                <a16:creationId xmlns:a16="http://schemas.microsoft.com/office/drawing/2014/main" id="{4F539C38-1572-B80D-80B3-BB81526A316D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466240" y="2534089"/>
            <a:ext cx="852098" cy="106828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1" name="Line 18">
            <a:extLst>
              <a:ext uri="{FF2B5EF4-FFF2-40B4-BE49-F238E27FC236}">
                <a16:creationId xmlns:a16="http://schemas.microsoft.com/office/drawing/2014/main" id="{CC6BF111-8B92-C541-C9DB-71CF71FCD4BC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687712" y="2694877"/>
            <a:ext cx="931994" cy="99951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1746C3F-BF1A-7158-B6F0-07F953D06D4F}"/>
                  </a:ext>
                </a:extLst>
              </p:cNvPr>
              <p:cNvSpPr txBox="1"/>
              <p:nvPr/>
            </p:nvSpPr>
            <p:spPr>
              <a:xfrm>
                <a:off x="4194529" y="3499135"/>
                <a:ext cx="2465703" cy="7838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rPr>
                  <a:t>電界</a:t>
                </a:r>
                <a:r>
                  <a:rPr kumimoji="1" lang="en-US" altLang="ja-JP" sz="3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E</a:t>
                </a:r>
                <a:r>
                  <a:rPr kumimoji="1" lang="en-US" altLang="ja-JP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𝑁</m:t>
                        </m:r>
                      </m:num>
                      <m:den>
                        <m:r>
                          <a:rPr kumimoji="1" lang="en-US" altLang="ja-JP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den>
                    </m:f>
                  </m:oMath>
                </a14:m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1746C3F-BF1A-7158-B6F0-07F953D06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529" y="3499135"/>
                <a:ext cx="2465703" cy="783804"/>
              </a:xfrm>
              <a:prstGeom prst="rect">
                <a:avLst/>
              </a:prstGeom>
              <a:blipFill>
                <a:blip r:embed="rId2"/>
                <a:stretch>
                  <a:fillRect l="-11282" t="-7937" b="-206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087B26-D754-AF03-44B5-298A1A36C6C5}"/>
              </a:ext>
            </a:extLst>
          </p:cNvPr>
          <p:cNvSpPr txBox="1"/>
          <p:nvPr/>
        </p:nvSpPr>
        <p:spPr>
          <a:xfrm>
            <a:off x="687141" y="4853090"/>
            <a:ext cx="7701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電界</a:t>
            </a: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E</a:t>
            </a: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は，単位断面積を通り抜ける電気力線の本数（面密度）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密度が高いほど，高電界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4051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  <a:defRPr/>
            </a:pPr>
            <a:fld id="{A0D323EF-2869-4F27-8248-BE9BB8DEBF40}" type="slidenum">
              <a:rPr lang="en-US" altLang="ja-JP" smtClean="0"/>
              <a:pPr algn="r">
                <a:spcBef>
                  <a:spcPct val="0"/>
                </a:spcBef>
                <a:buClrTx/>
                <a:buFontTx/>
                <a:buNone/>
                <a:defRPr/>
              </a:pPr>
              <a:t>52</a:t>
            </a:fld>
            <a:endParaRPr lang="en-US" altLang="ja-JP" sz="14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と電界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en-US" altLang="ja-JP" sz="3200" b="1" dirty="0">
                <a:latin typeface="Times New Roman" pitchFamily="18" charset="0"/>
              </a:rPr>
              <a:t>  (1/2)</a:t>
            </a:r>
            <a:endParaRPr lang="en-US" altLang="ja-JP" b="1" dirty="0">
              <a:latin typeface="Symbol" pitchFamily="18" charset="2"/>
            </a:endParaRPr>
          </a:p>
        </p:txBody>
      </p:sp>
      <p:sp>
        <p:nvSpPr>
          <p:cNvPr id="6" name="Line 3">
            <a:extLst>
              <a:ext uri="{FF2B5EF4-FFF2-40B4-BE49-F238E27FC236}">
                <a16:creationId xmlns:a16="http://schemas.microsoft.com/office/drawing/2014/main" id="{DB50ACFE-6283-2203-45B2-30AF00E353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8800" y="1437989"/>
            <a:ext cx="0" cy="530337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4">
            <a:extLst>
              <a:ext uri="{FF2B5EF4-FFF2-40B4-BE49-F238E27FC236}">
                <a16:creationId xmlns:a16="http://schemas.microsoft.com/office/drawing/2014/main" id="{FDDF82E2-98CF-3DE8-946C-C510DD1CA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4306626"/>
            <a:ext cx="632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85BE6A78-7C13-3923-37A5-4C4802C3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6071" y="4156602"/>
            <a:ext cx="3674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F7D84B64-4394-638B-9971-162C9857E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6594" y="1855501"/>
            <a:ext cx="206376" cy="245442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4EBC6FE5-A528-9FA5-C419-DBE938341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5275" y="4093901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1" name="Text Box 19">
            <a:extLst>
              <a:ext uri="{FF2B5EF4-FFF2-40B4-BE49-F238E27FC236}">
                <a16:creationId xmlns:a16="http://schemas.microsoft.com/office/drawing/2014/main" id="{C4B0C818-67D4-C7F0-EF85-86838C115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488" y="2469722"/>
            <a:ext cx="800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sp>
        <p:nvSpPr>
          <p:cNvPr id="12" name="Text Box 20">
            <a:extLst>
              <a:ext uri="{FF2B5EF4-FFF2-40B4-BE49-F238E27FC236}">
                <a16:creationId xmlns:a16="http://schemas.microsoft.com/office/drawing/2014/main" id="{981039B5-39BA-1F24-C6E8-D1C1756F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8945" y="1224572"/>
            <a:ext cx="1620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デルタ関数</a:t>
            </a:r>
          </a:p>
        </p:txBody>
      </p:sp>
      <p:sp>
        <p:nvSpPr>
          <p:cNvPr id="13" name="Line 21">
            <a:extLst>
              <a:ext uri="{FF2B5EF4-FFF2-40B4-BE49-F238E27FC236}">
                <a16:creationId xmlns:a16="http://schemas.microsoft.com/office/drawing/2014/main" id="{2D90AF2B-39CE-0B7B-9C49-2E4D780A7E3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3056" y="1632469"/>
            <a:ext cx="278531" cy="33970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Text Box 29">
            <a:extLst>
              <a:ext uri="{FF2B5EF4-FFF2-40B4-BE49-F238E27FC236}">
                <a16:creationId xmlns:a16="http://schemas.microsoft.com/office/drawing/2014/main" id="{41BDB018-4B84-BC1C-72E4-92F4A61EB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1455" y="5390045"/>
            <a:ext cx="7970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3E47A58-912A-6765-57D1-0A60174759C7}"/>
              </a:ext>
            </a:extLst>
          </p:cNvPr>
          <p:cNvCxnSpPr/>
          <p:nvPr/>
        </p:nvCxnSpPr>
        <p:spPr>
          <a:xfrm flipV="1">
            <a:off x="3095675" y="4149080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6">
            <a:extLst>
              <a:ext uri="{FF2B5EF4-FFF2-40B4-BE49-F238E27FC236}">
                <a16:creationId xmlns:a16="http://schemas.microsoft.com/office/drawing/2014/main" id="{2AF15E1B-847A-9844-B0E0-D01FD1C0E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138" y="4228610"/>
            <a:ext cx="5036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32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4D70FB23-E838-35E5-C5F3-2C8B72E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0106" y="4286945"/>
            <a:ext cx="224222" cy="24544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9ED0DD0-49F1-B4F8-A1EC-36A7F690106F}"/>
              </a:ext>
            </a:extLst>
          </p:cNvPr>
          <p:cNvCxnSpPr/>
          <p:nvPr/>
        </p:nvCxnSpPr>
        <p:spPr>
          <a:xfrm flipV="1">
            <a:off x="6950089" y="4195872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6">
            <a:extLst>
              <a:ext uri="{FF2B5EF4-FFF2-40B4-BE49-F238E27FC236}">
                <a16:creationId xmlns:a16="http://schemas.microsoft.com/office/drawing/2014/main" id="{D7A06FE8-7313-FF45-28AD-1E3C9BEA7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979" y="4165909"/>
            <a:ext cx="763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32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</a:t>
            </a: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95316371-3A97-FA8F-AE77-14A0ED222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725" y="1501613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ja-JP" sz="4400" i="1" dirty="0">
                <a:solidFill>
                  <a:srgbClr val="0000FF"/>
                </a:solidFill>
                <a:latin typeface="Symbol" pitchFamily="18" charset="2"/>
              </a:rPr>
              <a:t>r</a:t>
            </a:r>
          </a:p>
        </p:txBody>
      </p:sp>
      <p:sp>
        <p:nvSpPr>
          <p:cNvPr id="34" name="Text Box 26">
            <a:extLst>
              <a:ext uri="{FF2B5EF4-FFF2-40B4-BE49-F238E27FC236}">
                <a16:creationId xmlns:a16="http://schemas.microsoft.com/office/drawing/2014/main" id="{475C00F4-8683-277F-55FF-C91109F90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437717"/>
            <a:ext cx="5254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ja-JP" sz="4400" i="1" dirty="0">
                <a:solidFill>
                  <a:srgbClr val="FF0066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35" name="Line 12">
            <a:extLst>
              <a:ext uri="{FF2B5EF4-FFF2-40B4-BE49-F238E27FC236}">
                <a16:creationId xmlns:a16="http://schemas.microsoft.com/office/drawing/2014/main" id="{A2066C84-96A3-1DE6-7B13-2A53645509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3848" y="2866314"/>
            <a:ext cx="4131974" cy="3008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" name="Line 13">
            <a:extLst>
              <a:ext uri="{FF2B5EF4-FFF2-40B4-BE49-F238E27FC236}">
                <a16:creationId xmlns:a16="http://schemas.microsoft.com/office/drawing/2014/main" id="{2BB2DBF3-633E-9667-5F1F-AB5E9BC3695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848" y="3373821"/>
            <a:ext cx="416063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Line 14">
            <a:extLst>
              <a:ext uri="{FF2B5EF4-FFF2-40B4-BE49-F238E27FC236}">
                <a16:creationId xmlns:a16="http://schemas.microsoft.com/office/drawing/2014/main" id="{D091B39E-D43B-FF5C-4630-7E49748039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848" y="3877877"/>
            <a:ext cx="4132544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" name="Line 16">
            <a:extLst>
              <a:ext uri="{FF2B5EF4-FFF2-40B4-BE49-F238E27FC236}">
                <a16:creationId xmlns:a16="http://schemas.microsoft.com/office/drawing/2014/main" id="{75317CDA-DE55-6F76-8649-AA3DFACF94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3848" y="2363004"/>
            <a:ext cx="4160632" cy="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9" name="Group 8">
            <a:extLst>
              <a:ext uri="{FF2B5EF4-FFF2-40B4-BE49-F238E27FC236}">
                <a16:creationId xmlns:a16="http://schemas.microsoft.com/office/drawing/2014/main" id="{6D644F06-EC26-0B6B-384A-04A2A4A8949A}"/>
              </a:ext>
            </a:extLst>
          </p:cNvPr>
          <p:cNvGrpSpPr>
            <a:grpSpLocks/>
          </p:cNvGrpSpPr>
          <p:nvPr/>
        </p:nvGrpSpPr>
        <p:grpSpPr bwMode="auto">
          <a:xfrm>
            <a:off x="5364088" y="1268267"/>
            <a:ext cx="20638" cy="3718312"/>
            <a:chOff x="3648" y="608"/>
            <a:chExt cx="13" cy="2470"/>
          </a:xfrm>
        </p:grpSpPr>
        <p:sp>
          <p:nvSpPr>
            <p:cNvPr id="40" name="Line 9">
              <a:extLst>
                <a:ext uri="{FF2B5EF4-FFF2-40B4-BE49-F238E27FC236}">
                  <a16:creationId xmlns:a16="http://schemas.microsoft.com/office/drawing/2014/main" id="{A491DA85-1E1A-21D3-5D16-3C51582519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61" y="2742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Line 10">
              <a:extLst>
                <a:ext uri="{FF2B5EF4-FFF2-40B4-BE49-F238E27FC236}">
                  <a16:creationId xmlns:a16="http://schemas.microsoft.com/office/drawing/2014/main" id="{E8B1AF72-7457-659F-E170-8C37939773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608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2" name="Object 27">
            <a:extLst>
              <a:ext uri="{FF2B5EF4-FFF2-40B4-BE49-F238E27FC236}">
                <a16:creationId xmlns:a16="http://schemas.microsoft.com/office/drawing/2014/main" id="{39BF35F6-2FB0-13CC-4D0A-86FF528853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14795" y="764704"/>
          <a:ext cx="1219270" cy="1084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457002" imgH="406224" progId="Equation.3">
                  <p:embed/>
                </p:oleObj>
              </mc:Choice>
              <mc:Fallback>
                <p:oleObj name="数式" r:id="rId2" imgW="457002" imgH="406224" progId="Equation.3">
                  <p:embed/>
                  <p:pic>
                    <p:nvPicPr>
                      <p:cNvPr id="42" name="Object 27">
                        <a:extLst>
                          <a:ext uri="{FF2B5EF4-FFF2-40B4-BE49-F238E27FC236}">
                            <a16:creationId xmlns:a16="http://schemas.microsoft.com/office/drawing/2014/main" id="{39BF35F6-2FB0-13CC-4D0A-86FF52885304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4795" y="764704"/>
                        <a:ext cx="1219270" cy="10849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D4F486-EE08-FC42-3E1D-E7E9490E0CAB}"/>
              </a:ext>
            </a:extLst>
          </p:cNvPr>
          <p:cNvGrpSpPr/>
          <p:nvPr/>
        </p:nvGrpSpPr>
        <p:grpSpPr>
          <a:xfrm>
            <a:off x="1779520" y="1844824"/>
            <a:ext cx="6224448" cy="2480616"/>
            <a:chOff x="1779520" y="1844824"/>
            <a:chExt cx="6224448" cy="2480616"/>
          </a:xfrm>
        </p:grpSpPr>
        <p:sp>
          <p:nvSpPr>
            <p:cNvPr id="44" name="Line 25">
              <a:extLst>
                <a:ext uri="{FF2B5EF4-FFF2-40B4-BE49-F238E27FC236}">
                  <a16:creationId xmlns:a16="http://schemas.microsoft.com/office/drawing/2014/main" id="{2E6E8281-6EB9-9A0F-41B6-D1E3F7A2C1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3583" y="1867273"/>
              <a:ext cx="4376811" cy="3742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Line 23">
              <a:extLst>
                <a:ext uri="{FF2B5EF4-FFF2-40B4-BE49-F238E27FC236}">
                  <a16:creationId xmlns:a16="http://schemas.microsoft.com/office/drawing/2014/main" id="{BE67008B-9213-71BF-7E1B-84B8000D80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9520" y="4299249"/>
              <a:ext cx="1218755" cy="995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Line 24">
              <a:extLst>
                <a:ext uri="{FF2B5EF4-FFF2-40B4-BE49-F238E27FC236}">
                  <a16:creationId xmlns:a16="http://schemas.microsoft.com/office/drawing/2014/main" id="{6F4B57C6-7A90-56BB-A8E6-5AA3BFD4DC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3583" y="1871015"/>
              <a:ext cx="0" cy="245442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Line 24">
              <a:extLst>
                <a:ext uri="{FF2B5EF4-FFF2-40B4-BE49-F238E27FC236}">
                  <a16:creationId xmlns:a16="http://schemas.microsoft.com/office/drawing/2014/main" id="{AC26A8CD-0846-1FE2-43B6-BC5EC42347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52224" y="1844824"/>
              <a:ext cx="0" cy="245442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Line 23">
              <a:extLst>
                <a:ext uri="{FF2B5EF4-FFF2-40B4-BE49-F238E27FC236}">
                  <a16:creationId xmlns:a16="http://schemas.microsoft.com/office/drawing/2014/main" id="{C1A533F1-66C2-6731-7632-21DB446A1C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85694" y="4283653"/>
              <a:ext cx="618274" cy="1940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35199CB-A9D7-EECA-2171-B387D1810A03}"/>
              </a:ext>
            </a:extLst>
          </p:cNvPr>
          <p:cNvSpPr txBox="1"/>
          <p:nvPr/>
        </p:nvSpPr>
        <p:spPr>
          <a:xfrm>
            <a:off x="2094188" y="6091673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図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2.34 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電荷</a:t>
            </a:r>
            <a:r>
              <a:rPr lang="en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ja-JP" altLang="en" sz="180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面密度）がデルタ関数で分布</a:t>
            </a:r>
            <a:endParaRPr kumimoji="1"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3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 autoUpdateAnimBg="0"/>
      <p:bldP spid="35" grpId="0" animBg="1"/>
      <p:bldP spid="36" grpId="0" animBg="1"/>
      <p:bldP spid="37" grpId="0" animBg="1"/>
      <p:bldP spid="3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  <a:defRPr/>
            </a:pPr>
            <a:fld id="{A0D323EF-2869-4F27-8248-BE9BB8DEBF40}" type="slidenum">
              <a:rPr lang="en-US" altLang="ja-JP" smtClean="0"/>
              <a:pPr algn="r">
                <a:spcBef>
                  <a:spcPct val="0"/>
                </a:spcBef>
                <a:buClrTx/>
                <a:buFontTx/>
                <a:buNone/>
                <a:defRPr/>
              </a:pPr>
              <a:t>53</a:t>
            </a:fld>
            <a:endParaRPr lang="en-US" altLang="ja-JP" sz="14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と電界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en-US" altLang="ja-JP" sz="3200" b="1" dirty="0">
                <a:latin typeface="Times New Roman" pitchFamily="18" charset="0"/>
              </a:rPr>
              <a:t>  (2/2)</a:t>
            </a:r>
            <a:endParaRPr lang="en-US" altLang="ja-JP" b="1" dirty="0">
              <a:latin typeface="Symbol" pitchFamily="18" charset="2"/>
            </a:endParaRP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BA4C8278-17CB-AF47-F7FA-CAEDCAA59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148202"/>
            <a:ext cx="2119530" cy="42481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 + + + +</a:t>
            </a:r>
          </a:p>
        </p:txBody>
      </p:sp>
      <p:sp>
        <p:nvSpPr>
          <p:cNvPr id="3" name="Line 34">
            <a:extLst>
              <a:ext uri="{FF2B5EF4-FFF2-40B4-BE49-F238E27FC236}">
                <a16:creationId xmlns:a16="http://schemas.microsoft.com/office/drawing/2014/main" id="{7617FBDE-CE65-5E8D-44CF-04C8786E8F5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3573016"/>
            <a:ext cx="6858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Line 3">
            <a:extLst>
              <a:ext uri="{FF2B5EF4-FFF2-40B4-BE49-F238E27FC236}">
                <a16:creationId xmlns:a16="http://schemas.microsoft.com/office/drawing/2014/main" id="{88A9606F-2BC7-2AF1-47D8-C988EC97B5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2342" y="1393784"/>
            <a:ext cx="2258" cy="4699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7B78FFC4-73FE-0307-780F-7C21BFBC02B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3573016"/>
            <a:ext cx="632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1F1197B3-B7AD-C4E5-F027-B8424D5B5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7079" y="3344416"/>
            <a:ext cx="3674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</a:p>
        </p:txBody>
      </p:sp>
      <p:sp>
        <p:nvSpPr>
          <p:cNvPr id="7" name="Text Box 32">
            <a:extLst>
              <a:ext uri="{FF2B5EF4-FFF2-40B4-BE49-F238E27FC236}">
                <a16:creationId xmlns:a16="http://schemas.microsoft.com/office/drawing/2014/main" id="{65E0EE87-5F6B-0B13-AA1B-0190A7B9D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728" y="3551344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8" name="Text Box 29">
            <a:extLst>
              <a:ext uri="{FF2B5EF4-FFF2-40B4-BE49-F238E27FC236}">
                <a16:creationId xmlns:a16="http://schemas.microsoft.com/office/drawing/2014/main" id="{E287B0BF-1276-3D00-FCEC-046E73F2A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9628" y="5008066"/>
            <a:ext cx="10230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0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527C908-CDE6-61C2-EC58-8956BEE31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6296" y="3578696"/>
            <a:ext cx="263053" cy="249292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DDA9A86-D594-75D2-3502-B3BCBB5AC0ED}"/>
              </a:ext>
            </a:extLst>
          </p:cNvPr>
          <p:cNvCxnSpPr/>
          <p:nvPr/>
        </p:nvCxnSpPr>
        <p:spPr>
          <a:xfrm flipV="1">
            <a:off x="7380312" y="3440590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6">
            <a:extLst>
              <a:ext uri="{FF2B5EF4-FFF2-40B4-BE49-F238E27FC236}">
                <a16:creationId xmlns:a16="http://schemas.microsoft.com/office/drawing/2014/main" id="{A38A768C-4E87-4206-D3A3-32E3694A9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187" y="2855815"/>
            <a:ext cx="5036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32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A28016E-671D-0D7D-5881-3679A3EC4CFB}"/>
              </a:ext>
            </a:extLst>
          </p:cNvPr>
          <p:cNvCxnSpPr/>
          <p:nvPr/>
        </p:nvCxnSpPr>
        <p:spPr>
          <a:xfrm flipV="1">
            <a:off x="4645382" y="3423890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6">
            <a:extLst>
              <a:ext uri="{FF2B5EF4-FFF2-40B4-BE49-F238E27FC236}">
                <a16:creationId xmlns:a16="http://schemas.microsoft.com/office/drawing/2014/main" id="{02C185C2-0ECF-9302-AD8E-62A739E66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84" y="3559195"/>
            <a:ext cx="4122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endParaRPr kumimoji="1" lang="en-US" altLang="ja-JP" sz="32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4" name="Text Box 29">
            <a:extLst>
              <a:ext uri="{FF2B5EF4-FFF2-40B4-BE49-F238E27FC236}">
                <a16:creationId xmlns:a16="http://schemas.microsoft.com/office/drawing/2014/main" id="{46E32852-5E83-7C96-93E0-12998B2BF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3897" y="2438986"/>
            <a:ext cx="7970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0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39D5EF88-73F4-3ECA-1A20-FC4F7A4D01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3888" y="2864356"/>
            <a:ext cx="468900" cy="20460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4DF469-79AE-8951-7E23-CB1C664C4FE0}"/>
              </a:ext>
            </a:extLst>
          </p:cNvPr>
          <p:cNvSpPr txBox="1"/>
          <p:nvPr/>
        </p:nvSpPr>
        <p:spPr>
          <a:xfrm>
            <a:off x="2903214" y="6063734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図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2.37 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電荷密度</a:t>
            </a: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0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が長さ</a:t>
            </a:r>
            <a:r>
              <a:rPr lang="en-US" altLang="ja-JP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kumimoji="1"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で分布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C88821D6-FA12-A94B-C378-9FB8F9FB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206" y="1276856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ja-JP" sz="4400" i="1" dirty="0">
                <a:solidFill>
                  <a:srgbClr val="0000FF"/>
                </a:solidFill>
                <a:latin typeface="Symbol" pitchFamily="18" charset="2"/>
              </a:rPr>
              <a:t>r</a:t>
            </a:r>
          </a:p>
        </p:txBody>
      </p:sp>
      <p:sp>
        <p:nvSpPr>
          <p:cNvPr id="18" name="Text Box 37">
            <a:extLst>
              <a:ext uri="{FF2B5EF4-FFF2-40B4-BE49-F238E27FC236}">
                <a16:creationId xmlns:a16="http://schemas.microsoft.com/office/drawing/2014/main" id="{9068D130-17F9-EA61-D927-095A66A0B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6881" y="2102356"/>
            <a:ext cx="5254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ja-JP" sz="4400" i="1" dirty="0">
                <a:solidFill>
                  <a:srgbClr val="FF0066"/>
                </a:solidFill>
                <a:latin typeface="Times New Roman" pitchFamily="18" charset="0"/>
              </a:rPr>
              <a:t>E</a:t>
            </a:r>
          </a:p>
        </p:txBody>
      </p:sp>
      <p:grpSp>
        <p:nvGrpSpPr>
          <p:cNvPr id="19" name="Group 33">
            <a:extLst>
              <a:ext uri="{FF2B5EF4-FFF2-40B4-BE49-F238E27FC236}">
                <a16:creationId xmlns:a16="http://schemas.microsoft.com/office/drawing/2014/main" id="{24491A19-6474-315E-AF34-A9C0C9EE13EB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2038856"/>
            <a:ext cx="6322342" cy="1524288"/>
            <a:chOff x="1152" y="2064"/>
            <a:chExt cx="3840" cy="1536"/>
          </a:xfrm>
        </p:grpSpPr>
        <p:sp>
          <p:nvSpPr>
            <p:cNvPr id="20" name="Line 34">
              <a:extLst>
                <a:ext uri="{FF2B5EF4-FFF2-40B4-BE49-F238E27FC236}">
                  <a16:creationId xmlns:a16="http://schemas.microsoft.com/office/drawing/2014/main" id="{A3F05AE4-D7BE-9011-10E0-238111188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3600"/>
              <a:ext cx="432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Line 35">
              <a:extLst>
                <a:ext uri="{FF2B5EF4-FFF2-40B4-BE49-F238E27FC236}">
                  <a16:creationId xmlns:a16="http://schemas.microsoft.com/office/drawing/2014/main" id="{7038FE0D-48E3-191F-CBAB-BF6B56650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064"/>
              <a:ext cx="1296" cy="1536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Line 36">
              <a:extLst>
                <a:ext uri="{FF2B5EF4-FFF2-40B4-BE49-F238E27FC236}">
                  <a16:creationId xmlns:a16="http://schemas.microsoft.com/office/drawing/2014/main" id="{C5B13EA2-BF77-4F35-22D7-A5F196B9F7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2" y="2064"/>
              <a:ext cx="2160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" name="Group 8">
            <a:extLst>
              <a:ext uri="{FF2B5EF4-FFF2-40B4-BE49-F238E27FC236}">
                <a16:creationId xmlns:a16="http://schemas.microsoft.com/office/drawing/2014/main" id="{7AB7BB80-3C3C-D90F-2493-DE07108B4CFB}"/>
              </a:ext>
            </a:extLst>
          </p:cNvPr>
          <p:cNvGrpSpPr>
            <a:grpSpLocks/>
          </p:cNvGrpSpPr>
          <p:nvPr/>
        </p:nvGrpSpPr>
        <p:grpSpPr bwMode="auto">
          <a:xfrm>
            <a:off x="5724128" y="1484784"/>
            <a:ext cx="0" cy="2640013"/>
            <a:chOff x="3600" y="1680"/>
            <a:chExt cx="0" cy="1663"/>
          </a:xfrm>
        </p:grpSpPr>
        <p:sp>
          <p:nvSpPr>
            <p:cNvPr id="24" name="Line 9">
              <a:extLst>
                <a:ext uri="{FF2B5EF4-FFF2-40B4-BE49-F238E27FC236}">
                  <a16:creationId xmlns:a16="http://schemas.microsoft.com/office/drawing/2014/main" id="{EEEC4443-F93B-4EF1-9773-41EFDD9FA8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300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E5D7D366-C22C-597F-BC24-49E0A27CC7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1680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40F0047-D3FF-7E02-7962-A7EA1255F725}"/>
                  </a:ext>
                </a:extLst>
              </p:cNvPr>
              <p:cNvSpPr txBox="1"/>
              <p:nvPr/>
            </p:nvSpPr>
            <p:spPr>
              <a:xfrm>
                <a:off x="6026109" y="1016176"/>
                <a:ext cx="1781926" cy="9541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</a:rPr>
                            <m:t>𝛒</m:t>
                          </m:r>
                          <m:r>
                            <m:rPr>
                              <m:nor/>
                            </m:rPr>
                            <a:rPr lang="en-US" altLang="ja-JP" sz="3200" baseline="-25000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</a:rPr>
                            <m:t>0</m:t>
                          </m:r>
                          <m:r>
                            <m:rPr>
                              <m:nor/>
                            </m:rP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Times New Roman" pitchFamily="18" charset="0"/>
                            </a:rPr>
                            <m:t>L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Symbol" pitchFamily="18" charset="2"/>
                            </a:rPr>
                            <m:t>Ɛ</m:t>
                          </m:r>
                        </m:den>
                      </m:f>
                    </m:oMath>
                  </m:oMathPara>
                </a14:m>
                <a:endParaRPr kumimoji="1" lang="ja-JP" altLang="en-US" sz="3200"/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40F0047-D3FF-7E02-7962-A7EA1255F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109" y="1016176"/>
                <a:ext cx="1781926" cy="954107"/>
              </a:xfrm>
              <a:prstGeom prst="rect">
                <a:avLst/>
              </a:prstGeom>
              <a:blipFill>
                <a:blip r:embed="rId2"/>
                <a:stretch>
                  <a:fillRect l="-7801" t="-1316"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130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utoUpdateAnimBg="0"/>
      <p:bldP spid="2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63888" y="26369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補助資料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9CD171-D503-4CDE-AAE1-37DF94E5652E}" type="slidenum">
              <a:rPr kumimoji="1" lang="ja-JP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1" lang="ja-JP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91118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l"/>
            <a:r>
              <a:rPr lang="ja-JP" altLang="en-US" sz="3600" b="1" dirty="0">
                <a:latin typeface="Times New Roman" pitchFamily="18" charset="0"/>
              </a:rPr>
              <a:t>質量作用の法則</a:t>
            </a:r>
            <a:endParaRPr lang="en-US" altLang="ja-JP" sz="3600" b="1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5867" name="フッター プレースホルダー 1"/>
          <p:cNvSpPr>
            <a:spLocks noGrp="1"/>
          </p:cNvSpPr>
          <p:nvPr>
            <p:ph type="ftr" sz="quarter" idx="4294967295"/>
          </p:nvPr>
        </p:nvSpPr>
        <p:spPr>
          <a:xfrm>
            <a:off x="1331913" y="6453188"/>
            <a:ext cx="6577012" cy="30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8325" algn="ctr"/>
                <a:tab pos="857250" algn="l"/>
                <a:tab pos="1089025" algn="l"/>
              </a:tabLst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  <a:ea typeface="HGP創英角ｺﾞｼｯｸUB" pitchFamily="50" charset="-128"/>
                <a:cs typeface="+mn-cs"/>
              </a:rPr>
              <a:t>　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4427984" y="1180963"/>
            <a:ext cx="62304" cy="496308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17977" y="4047455"/>
            <a:ext cx="41376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ここで，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[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]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は濃度を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意味する．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3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55224" y="965460"/>
            <a:ext cx="215504" cy="215504"/>
          </a:xfrm>
          <a:prstGeom prst="actionButtonBackPrevious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5042391" y="3173883"/>
                <a:ext cx="3562057" cy="13352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eqArr>
                            <m:eqArr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eqArr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  <m:r>
                                <a:rPr kumimoji="1" lang="ja-JP" alt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タイプ</m:t>
                              </m:r>
                              <m:r>
                                <a:rPr kumimoji="1" lang="ja-JP" alt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では，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kumimoji="1" lang="en-US" altLang="ja-JP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eqArr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[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𝑉𝐵</m:t>
                              </m:r>
                            </m:sub>
                          </m:sSub>
                          <m:r>
                            <a:rPr kumimoji="1" lang="en-US" altLang="ja-JP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𝑘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391" y="3173883"/>
                <a:ext cx="3562057" cy="1335237"/>
              </a:xfrm>
              <a:prstGeom prst="rect">
                <a:avLst/>
              </a:prstGeom>
              <a:blipFill>
                <a:blip r:embed="rId3"/>
                <a:stretch>
                  <a:fillRect t="-3774" b="-122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/>
              <p:cNvSpPr txBox="1"/>
              <p:nvPr/>
            </p:nvSpPr>
            <p:spPr>
              <a:xfrm>
                <a:off x="5006165" y="1359742"/>
                <a:ext cx="3562057" cy="12799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eqArr>
                            <m:eqArr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eqArr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h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↔</m:t>
                              </m:r>
                              <m:sSub>
                                <m:sSubPr>
                                  <m:ctrlP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𝑉𝐵</m:t>
                                  </m:r>
                                </m:sub>
                              </m:sSub>
                            </m:e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</m:e>
                          </m:eqArr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[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𝑉𝐵</m:t>
                              </m:r>
                            </m:sub>
                          </m:sSub>
                          <m:r>
                            <a:rPr kumimoji="1" lang="en-US" altLang="ja-JP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𝑘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テキスト ボックス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6165" y="1359742"/>
                <a:ext cx="3562057" cy="1279902"/>
              </a:xfrm>
              <a:prstGeom prst="rect">
                <a:avLst/>
              </a:prstGeom>
              <a:blipFill>
                <a:blip r:embed="rId4"/>
                <a:stretch>
                  <a:fillRect b="-138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5802195" y="5517232"/>
            <a:ext cx="1506109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5514163" y="5032569"/>
                <a:ext cx="254333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∴</m:t>
                    </m:r>
                  </m:oMath>
                </a14:m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𝑛</m:t>
                    </m:r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𝑝</m:t>
                    </m:r>
                  </m:oMath>
                </a14:m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 </m:t>
                            </m:r>
                            <m: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kumimoji="1" lang="en-US" altLang="ja-JP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163" y="5032569"/>
                <a:ext cx="2543333" cy="430887"/>
              </a:xfrm>
              <a:prstGeom prst="rect">
                <a:avLst/>
              </a:prstGeom>
              <a:blipFill>
                <a:blip r:embed="rId5"/>
                <a:stretch>
                  <a:fillRect l="-3980" t="-25714" b="-45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54">
            <a:extLst>
              <a:ext uri="{FF2B5EF4-FFF2-40B4-BE49-F238E27FC236}">
                <a16:creationId xmlns:a16="http://schemas.microsoft.com/office/drawing/2014/main" id="{CE55DC06-C674-4E7E-0134-D685F995C1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906" y="1435275"/>
          <a:ext cx="2889988" cy="2156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206500" imgH="914400" progId="Equation.3">
                  <p:embed/>
                </p:oleObj>
              </mc:Choice>
              <mc:Fallback>
                <p:oleObj name="数式" r:id="rId6" imgW="1206500" imgH="914400" progId="Equation.3">
                  <p:embed/>
                  <p:pic>
                    <p:nvPicPr>
                      <p:cNvPr id="2" name="Object 54">
                        <a:extLst>
                          <a:ext uri="{FF2B5EF4-FFF2-40B4-BE49-F238E27FC236}">
                            <a16:creationId xmlns:a16="http://schemas.microsoft.com/office/drawing/2014/main" id="{CE55DC06-C674-4E7E-0134-D685F995C1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906" y="1435275"/>
                        <a:ext cx="2889988" cy="21564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6CEF61FD-ED42-2EDE-8ABB-92EECCD46D3D}"/>
              </a:ext>
            </a:extLst>
          </p:cNvPr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BCA65E-5208-468A-B0F9-ACE591580002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37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/>
      <p:bldP spid="35" grpId="0"/>
      <p:bldP spid="37" grpId="0" animBg="1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248DF4BA-F86C-440D-9EF7-E046B5BF19B2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 dirty="0">
                <a:solidFill>
                  <a:schemeClr val="tx2"/>
                </a:solidFill>
                <a:latin typeface="Times New Roman" pitchFamily="18" charset="0"/>
              </a:rPr>
              <a:t>とびとび</a:t>
            </a:r>
            <a:r>
              <a:rPr lang="ja-JP" altLang="en-US" sz="3600" dirty="0">
                <a:latin typeface="Times New Roman" pitchFamily="18" charset="0"/>
              </a:rPr>
              <a:t>のエネルギーレベル </a:t>
            </a:r>
            <a:r>
              <a:rPr lang="en-US" altLang="ja-JP" sz="3600" dirty="0">
                <a:latin typeface="Times New Roman" pitchFamily="18" charset="0"/>
              </a:rPr>
              <a:t>(1/2)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789040"/>
            <a:ext cx="381169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052736"/>
            <a:ext cx="3252051" cy="239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下矢印 17"/>
          <p:cNvSpPr/>
          <p:nvPr/>
        </p:nvSpPr>
        <p:spPr>
          <a:xfrm>
            <a:off x="1907704" y="3542087"/>
            <a:ext cx="648072" cy="432048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30571" y="6328575"/>
            <a:ext cx="5349541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en-US" altLang="ja-JP" sz="2000" b="1" dirty="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ja-JP" altLang="en-US" sz="2000" b="1">
                <a:latin typeface="ＭＳ ゴシック" pitchFamily="49" charset="-128"/>
                <a:ea typeface="ＭＳ ゴシック" pitchFamily="49" charset="-128"/>
              </a:rPr>
              <a:t>境界条件：両端の壁で電子</a:t>
            </a:r>
            <a:r>
              <a:rPr lang="ja-JP" altLang="en-US" sz="2000" b="1" dirty="0">
                <a:latin typeface="ＭＳ ゴシック" pitchFamily="49" charset="-128"/>
                <a:ea typeface="ＭＳ ゴシック" pitchFamily="49" charset="-128"/>
              </a:rPr>
              <a:t>の</a:t>
            </a:r>
            <a:r>
              <a:rPr lang="ja-JP" altLang="en-US" sz="2000" b="1">
                <a:latin typeface="ＭＳ ゴシック" pitchFamily="49" charset="-128"/>
                <a:ea typeface="ＭＳ ゴシック" pitchFamily="49" charset="-128"/>
              </a:rPr>
              <a:t>存在確率は</a:t>
            </a:r>
            <a:r>
              <a:rPr lang="en-US" altLang="ja-JP" sz="2000" b="1" dirty="0">
                <a:latin typeface="ＭＳ ゴシック" pitchFamily="49" charset="-128"/>
                <a:ea typeface="ＭＳ ゴシック" pitchFamily="49" charset="-128"/>
              </a:rPr>
              <a:t>0</a:t>
            </a:r>
            <a:r>
              <a:rPr lang="ja-JP" altLang="en-US" sz="2000" b="1">
                <a:latin typeface="ＭＳ ゴシック" pitchFamily="49" charset="-128"/>
                <a:ea typeface="ＭＳ ゴシック" pitchFamily="49" charset="-128"/>
              </a:rPr>
              <a:t>  </a:t>
            </a:r>
            <a:endParaRPr lang="ja-JP" altLang="en-US" sz="2800" dirty="0">
              <a:latin typeface="ＭＳ ゴシック" pitchFamily="49" charset="-128"/>
              <a:ea typeface="ＭＳ ゴシック" pitchFamily="49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1190893"/>
            <a:ext cx="4191794" cy="3765127"/>
          </a:xfrm>
          <a:prstGeom prst="rect">
            <a:avLst/>
          </a:prstGeom>
        </p:spPr>
      </p:pic>
      <p:sp>
        <p:nvSpPr>
          <p:cNvPr id="9" name="テキスト ボックス 29"/>
          <p:cNvSpPr txBox="1"/>
          <p:nvPr/>
        </p:nvSpPr>
        <p:spPr>
          <a:xfrm>
            <a:off x="1794029" y="590921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2.4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29"/>
          <p:cNvSpPr txBox="1"/>
          <p:nvPr/>
        </p:nvSpPr>
        <p:spPr>
          <a:xfrm>
            <a:off x="6114509" y="576519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2.5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63E43F47-FF02-E44B-AF37-0E16DC507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9992" y="5079325"/>
            <a:ext cx="3956050" cy="5572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800" b="1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ja-JP" altLang="en-US" sz="2800" b="1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rPr>
              <a:t>波</a:t>
            </a:r>
            <a:r>
              <a:rPr lang="ja-JP" altLang="en-US" sz="28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：電子の存在確率  </a:t>
            </a:r>
            <a:endParaRPr lang="ja-JP" altLang="en-US" sz="3600" dirty="0">
              <a:solidFill>
                <a:srgbClr val="000000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55C8851-D6BD-0D41-AE8E-41A37D67F6FA}"/>
              </a:ext>
            </a:extLst>
          </p:cNvPr>
          <p:cNvGrpSpPr/>
          <p:nvPr/>
        </p:nvGrpSpPr>
        <p:grpSpPr>
          <a:xfrm>
            <a:off x="7805172" y="1164824"/>
            <a:ext cx="1338828" cy="3266429"/>
            <a:chOff x="7805172" y="882651"/>
            <a:chExt cx="1338828" cy="3266429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2244887-98EA-1541-9973-887D71A43888}"/>
                </a:ext>
              </a:extLst>
            </p:cNvPr>
            <p:cNvCxnSpPr/>
            <p:nvPr/>
          </p:nvCxnSpPr>
          <p:spPr bwMode="auto">
            <a:xfrm>
              <a:off x="8147248" y="4149080"/>
              <a:ext cx="432048" cy="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999E443-482E-7148-B94A-74FA5BF2B827}"/>
                </a:ext>
              </a:extLst>
            </p:cNvPr>
            <p:cNvCxnSpPr/>
            <p:nvPr/>
          </p:nvCxnSpPr>
          <p:spPr bwMode="auto">
            <a:xfrm>
              <a:off x="8147248" y="3974135"/>
              <a:ext cx="432048" cy="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14C1DD2C-2531-AF42-B3EA-0BBAEA0CEBAB}"/>
                </a:ext>
              </a:extLst>
            </p:cNvPr>
            <p:cNvCxnSpPr/>
            <p:nvPr/>
          </p:nvCxnSpPr>
          <p:spPr bwMode="auto">
            <a:xfrm>
              <a:off x="8172400" y="3542087"/>
              <a:ext cx="432048" cy="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6A31AF0-0DA6-D641-B49A-4C50B82B9102}"/>
                </a:ext>
              </a:extLst>
            </p:cNvPr>
            <p:cNvCxnSpPr/>
            <p:nvPr/>
          </p:nvCxnSpPr>
          <p:spPr bwMode="auto">
            <a:xfrm>
              <a:off x="8172400" y="2924944"/>
              <a:ext cx="432048" cy="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72AD2BC9-012E-7745-83A6-E32E8C1EC40E}"/>
                </a:ext>
              </a:extLst>
            </p:cNvPr>
            <p:cNvCxnSpPr/>
            <p:nvPr/>
          </p:nvCxnSpPr>
          <p:spPr bwMode="auto">
            <a:xfrm>
              <a:off x="8172400" y="2238028"/>
              <a:ext cx="432048" cy="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A8BDEDD-2B8A-8B41-97F2-974077E99088}"/>
                </a:ext>
              </a:extLst>
            </p:cNvPr>
            <p:cNvSpPr txBox="1"/>
            <p:nvPr/>
          </p:nvSpPr>
          <p:spPr>
            <a:xfrm>
              <a:off x="7805172" y="882651"/>
              <a:ext cx="133882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ja-JP" altLang="en-US" sz="1800">
                  <a:solidFill>
                    <a:schemeClr val="tx2"/>
                  </a:solidFill>
                  <a:latin typeface="Times New Roman" pitchFamily="18" charset="0"/>
                </a:rPr>
                <a:t>とびとび</a:t>
              </a:r>
              <a:r>
                <a:rPr lang="ja-JP" altLang="en-US" sz="1800">
                  <a:latin typeface="Times New Roman" pitchFamily="18" charset="0"/>
                </a:rPr>
                <a:t>の</a:t>
              </a:r>
              <a:endParaRPr lang="en-US" altLang="ja-JP" sz="1800" dirty="0">
                <a:latin typeface="Times New Roman" pitchFamily="18" charset="0"/>
              </a:endParaRPr>
            </a:p>
            <a:p>
              <a:pPr algn="l"/>
              <a:r>
                <a:rPr lang="ja-JP" altLang="en-US" sz="1800">
                  <a:latin typeface="Times New Roman" pitchFamily="18" charset="0"/>
                </a:rPr>
                <a:t>エネルギー</a:t>
              </a:r>
              <a:endParaRPr lang="en-US" altLang="ja-JP" sz="1800" dirty="0">
                <a:latin typeface="Times New Roman" pitchFamily="18" charset="0"/>
              </a:endParaRPr>
            </a:p>
            <a:p>
              <a:pPr algn="l"/>
              <a:r>
                <a:rPr lang="ja-JP" altLang="en-US" sz="1800">
                  <a:latin typeface="Times New Roman" pitchFamily="18" charset="0"/>
                </a:rPr>
                <a:t>レベル</a:t>
              </a:r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16713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BB23EDC3-343A-4028-95FF-E0EA9BC0C17A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19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 dirty="0">
                <a:latin typeface="Times New Roman" pitchFamily="18" charset="0"/>
              </a:rPr>
              <a:t>とびとびのエネルギーレベル </a:t>
            </a:r>
            <a:r>
              <a:rPr lang="en-US" altLang="ja-JP" sz="3600" dirty="0">
                <a:latin typeface="Times New Roman" pitchFamily="18" charset="0"/>
              </a:rPr>
              <a:t>(2/2)</a:t>
            </a: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3733800" y="5367362"/>
            <a:ext cx="457200" cy="4572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 sz="3600">
              <a:solidFill>
                <a:srgbClr val="339933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1782365" y="4768214"/>
            <a:ext cx="17379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36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Na</a:t>
            </a:r>
          </a:p>
          <a:p>
            <a:r>
              <a:rPr lang="ja-JP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（電子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ja-JP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個）</a:t>
            </a:r>
            <a:endParaRPr kumimoji="1" lang="ja-JP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3635375" y="5394350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+11</a:t>
            </a:r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1835150" y="1578000"/>
            <a:ext cx="1800225" cy="4032250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Freeform 23"/>
          <p:cNvSpPr>
            <a:spLocks/>
          </p:cNvSpPr>
          <p:nvPr/>
        </p:nvSpPr>
        <p:spPr bwMode="auto">
          <a:xfrm flipH="1">
            <a:off x="4284663" y="1504975"/>
            <a:ext cx="1981200" cy="4176712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Line 24"/>
          <p:cNvSpPr>
            <a:spLocks noChangeShapeType="1"/>
          </p:cNvSpPr>
          <p:nvPr/>
        </p:nvSpPr>
        <p:spPr bwMode="auto">
          <a:xfrm>
            <a:off x="1397000" y="2728937"/>
            <a:ext cx="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 rot="-5400000">
            <a:off x="-327025" y="3367112"/>
            <a:ext cx="262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400" b="1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電子のエネルギー</a:t>
            </a:r>
          </a:p>
        </p:txBody>
      </p:sp>
      <p:sp>
        <p:nvSpPr>
          <p:cNvPr id="32" name="Line 26"/>
          <p:cNvSpPr>
            <a:spLocks noChangeShapeType="1"/>
          </p:cNvSpPr>
          <p:nvPr/>
        </p:nvSpPr>
        <p:spPr bwMode="auto">
          <a:xfrm>
            <a:off x="3635375" y="5033987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3" name="Oval 27"/>
          <p:cNvSpPr>
            <a:spLocks noChangeArrowheads="1"/>
          </p:cNvSpPr>
          <p:nvPr/>
        </p:nvSpPr>
        <p:spPr bwMode="auto">
          <a:xfrm>
            <a:off x="3779838" y="496255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4" name="Oval 28"/>
          <p:cNvSpPr>
            <a:spLocks noChangeArrowheads="1"/>
          </p:cNvSpPr>
          <p:nvPr/>
        </p:nvSpPr>
        <p:spPr bwMode="auto">
          <a:xfrm>
            <a:off x="3922713" y="496255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5" name="Line 29"/>
          <p:cNvSpPr>
            <a:spLocks noChangeShapeType="1"/>
          </p:cNvSpPr>
          <p:nvPr/>
        </p:nvSpPr>
        <p:spPr bwMode="auto">
          <a:xfrm>
            <a:off x="3492500" y="3376637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6" name="Oval 30"/>
          <p:cNvSpPr>
            <a:spLocks noChangeArrowheads="1"/>
          </p:cNvSpPr>
          <p:nvPr/>
        </p:nvSpPr>
        <p:spPr bwMode="auto">
          <a:xfrm>
            <a:off x="3708400" y="33052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7" name="Oval 31"/>
          <p:cNvSpPr>
            <a:spLocks noChangeArrowheads="1"/>
          </p:cNvSpPr>
          <p:nvPr/>
        </p:nvSpPr>
        <p:spPr bwMode="auto">
          <a:xfrm>
            <a:off x="4068763" y="330520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8" name="Line 32"/>
          <p:cNvSpPr>
            <a:spLocks noChangeShapeType="1"/>
          </p:cNvSpPr>
          <p:nvPr/>
        </p:nvSpPr>
        <p:spPr bwMode="auto">
          <a:xfrm>
            <a:off x="3348038" y="2730525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3852863" y="2659087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0" name="Oval 34"/>
          <p:cNvSpPr>
            <a:spLocks noChangeArrowheads="1"/>
          </p:cNvSpPr>
          <p:nvPr/>
        </p:nvSpPr>
        <p:spPr bwMode="auto">
          <a:xfrm>
            <a:off x="3995738" y="2659087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" name="Line 35"/>
          <p:cNvSpPr>
            <a:spLocks noChangeShapeType="1"/>
          </p:cNvSpPr>
          <p:nvPr/>
        </p:nvSpPr>
        <p:spPr bwMode="auto">
          <a:xfrm>
            <a:off x="3059113" y="2154262"/>
            <a:ext cx="1728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2" name="Oval 37"/>
          <p:cNvSpPr>
            <a:spLocks noChangeArrowheads="1"/>
          </p:cNvSpPr>
          <p:nvPr/>
        </p:nvSpPr>
        <p:spPr bwMode="auto">
          <a:xfrm>
            <a:off x="3924300" y="2082825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" name="Line 38"/>
          <p:cNvSpPr>
            <a:spLocks noChangeShapeType="1"/>
          </p:cNvSpPr>
          <p:nvPr/>
        </p:nvSpPr>
        <p:spPr bwMode="auto">
          <a:xfrm>
            <a:off x="2987675" y="1863750"/>
            <a:ext cx="1944688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4" name="Line 41"/>
          <p:cNvSpPr>
            <a:spLocks noChangeShapeType="1"/>
          </p:cNvSpPr>
          <p:nvPr/>
        </p:nvSpPr>
        <p:spPr bwMode="auto">
          <a:xfrm>
            <a:off x="971550" y="1373212"/>
            <a:ext cx="62642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5" name="Text Box 42"/>
          <p:cNvSpPr txBox="1">
            <a:spLocks noChangeArrowheads="1"/>
          </p:cNvSpPr>
          <p:nvPr/>
        </p:nvSpPr>
        <p:spPr bwMode="auto">
          <a:xfrm>
            <a:off x="6991174" y="1089476"/>
            <a:ext cx="16450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8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E = 0</a:t>
            </a:r>
          </a:p>
          <a:p>
            <a:pPr algn="ctr"/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真空レベル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)</a:t>
            </a:r>
          </a:p>
        </p:txBody>
      </p: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5709461" y="1992337"/>
            <a:ext cx="1112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2400" b="1" dirty="0">
                <a:solidFill>
                  <a:srgbClr val="000000"/>
                </a:solidFill>
                <a:latin typeface="Times New Roman" pitchFamily="18" charset="0"/>
                <a:ea typeface="ＭＳ ゴシック" pitchFamily="49" charset="-128"/>
              </a:rPr>
              <a:t>価電子</a:t>
            </a:r>
          </a:p>
        </p:txBody>
      </p:sp>
      <p:sp>
        <p:nvSpPr>
          <p:cNvPr id="47" name="Oval 44"/>
          <p:cNvSpPr>
            <a:spLocks noChangeArrowheads="1"/>
          </p:cNvSpPr>
          <p:nvPr/>
        </p:nvSpPr>
        <p:spPr bwMode="auto">
          <a:xfrm>
            <a:off x="3419475" y="26575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8" name="Oval 45"/>
          <p:cNvSpPr>
            <a:spLocks noChangeArrowheads="1"/>
          </p:cNvSpPr>
          <p:nvPr/>
        </p:nvSpPr>
        <p:spPr bwMode="auto">
          <a:xfrm>
            <a:off x="3635375" y="26575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9" name="Oval 46"/>
          <p:cNvSpPr>
            <a:spLocks noChangeArrowheads="1"/>
          </p:cNvSpPr>
          <p:nvPr/>
        </p:nvSpPr>
        <p:spPr bwMode="auto">
          <a:xfrm>
            <a:off x="4211638" y="265750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0" name="Oval 47"/>
          <p:cNvSpPr>
            <a:spLocks noChangeArrowheads="1"/>
          </p:cNvSpPr>
          <p:nvPr/>
        </p:nvSpPr>
        <p:spPr bwMode="auto">
          <a:xfrm>
            <a:off x="4356100" y="26575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251520" y="5945777"/>
            <a:ext cx="8635218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価電子はポテンシャル井戸に閉じ込められていて，動けない．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価電子にエネルギーを与えて真空レベルまで持ち上げれば，自由に動ける．</a:t>
            </a:r>
            <a:endParaRPr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テキスト ボックス 29"/>
          <p:cNvSpPr txBox="1"/>
          <p:nvPr/>
        </p:nvSpPr>
        <p:spPr>
          <a:xfrm>
            <a:off x="4840288" y="531227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2.6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35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36ED6CE6-E980-43CA-9390-9C272B6E5853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92122"/>
            <a:ext cx="9067800" cy="798478"/>
          </a:xfrm>
        </p:spPr>
        <p:txBody>
          <a:bodyPr/>
          <a:lstStyle/>
          <a:p>
            <a:pPr eaLnBrk="1"/>
            <a:r>
              <a:rPr lang="ja-JP" altLang="en-US" sz="3200" dirty="0">
                <a:latin typeface="Times New Roman" pitchFamily="18" charset="0"/>
              </a:rPr>
              <a:t>エネルギーバンド：連続したエネルギーレベル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3600"/>
          </a:p>
        </p:txBody>
      </p:sp>
      <p:sp>
        <p:nvSpPr>
          <p:cNvPr id="11278" name="Rectangle 20"/>
          <p:cNvSpPr>
            <a:spLocks noChangeArrowheads="1"/>
          </p:cNvSpPr>
          <p:nvPr/>
        </p:nvSpPr>
        <p:spPr bwMode="auto">
          <a:xfrm>
            <a:off x="8604250" y="6208713"/>
            <a:ext cx="539750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360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85749" y="4614227"/>
            <a:ext cx="2521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/>
              <a:t>原子が</a:t>
            </a:r>
            <a:r>
              <a:rPr lang="en-US" altLang="ja-JP" sz="2400" b="1" dirty="0">
                <a:solidFill>
                  <a:schemeClr val="tx2"/>
                </a:solidFill>
              </a:rPr>
              <a:t>1</a:t>
            </a:r>
            <a:r>
              <a:rPr kumimoji="1" lang="ja-JP" altLang="en-US" sz="2400" b="1" dirty="0">
                <a:solidFill>
                  <a:schemeClr val="tx2"/>
                </a:solidFill>
              </a:rPr>
              <a:t>個</a:t>
            </a:r>
            <a:r>
              <a:rPr kumimoji="1" lang="ja-JP" altLang="en-US" sz="2400" b="1" dirty="0"/>
              <a:t>の場合</a:t>
            </a:r>
            <a:endParaRPr kumimoji="1" lang="en-US" altLang="ja-JP" sz="2400" b="1" dirty="0"/>
          </a:p>
          <a:p>
            <a:pPr algn="ctr"/>
            <a:r>
              <a:rPr lang="ja-JP" altLang="en-US" sz="2400" b="1" dirty="0"/>
              <a:t>（孤立）</a:t>
            </a:r>
            <a:endParaRPr lang="en-US" altLang="ja-JP" sz="24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05142" y="4614227"/>
            <a:ext cx="25731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/>
              <a:t>原子が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N</a:t>
            </a:r>
            <a:r>
              <a:rPr kumimoji="1" lang="ja-JP" altLang="en-US" sz="2400" b="1" dirty="0">
                <a:solidFill>
                  <a:srgbClr val="FF0000"/>
                </a:solidFill>
              </a:rPr>
              <a:t>個</a:t>
            </a:r>
            <a:r>
              <a:rPr kumimoji="1" lang="ja-JP" altLang="en-US" sz="2400" b="1" dirty="0"/>
              <a:t>の場合</a:t>
            </a:r>
            <a:endParaRPr kumimoji="1" lang="en-US" altLang="ja-JP" sz="2400" b="1" dirty="0"/>
          </a:p>
          <a:p>
            <a:pPr algn="ctr"/>
            <a:r>
              <a:rPr lang="ja-JP" altLang="en-US" sz="2400" b="1" dirty="0"/>
              <a:t>（</a:t>
            </a:r>
            <a:r>
              <a:rPr lang="ja-JP" altLang="en-US" sz="2400" b="1" dirty="0">
                <a:solidFill>
                  <a:srgbClr val="0000FF"/>
                </a:solidFill>
              </a:rPr>
              <a:t>結晶</a:t>
            </a:r>
            <a:r>
              <a:rPr lang="ja-JP" altLang="en-US" sz="2400" b="1" dirty="0"/>
              <a:t>）</a:t>
            </a:r>
            <a:endParaRPr kumimoji="1" lang="ja-JP" altLang="en-US" sz="2400" b="1" dirty="0"/>
          </a:p>
        </p:txBody>
      </p:sp>
      <p:cxnSp>
        <p:nvCxnSpPr>
          <p:cNvPr id="20" name="直線コネクタ 19"/>
          <p:cNvCxnSpPr/>
          <p:nvPr/>
        </p:nvCxnSpPr>
        <p:spPr>
          <a:xfrm>
            <a:off x="2419965" y="3246075"/>
            <a:ext cx="151216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300285" y="259800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5300285" y="267001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300285" y="274201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5300285" y="281402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300285" y="288603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5300285" y="295804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5300285" y="303005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5300285" y="310205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300285" y="317406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5300285" y="324607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5300285" y="331808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5300285" y="339009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5300285" y="346209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5300285" y="353410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5300285" y="360611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300285" y="367812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5300285" y="375013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300285" y="382213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300285" y="389414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5300285" y="396615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4084691" y="2670011"/>
            <a:ext cx="1080120" cy="504056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4084691" y="3318083"/>
            <a:ext cx="1080120" cy="576064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4344638" y="3010887"/>
            <a:ext cx="726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FF0000"/>
                </a:solidFill>
              </a:rPr>
              <a:t>N</a:t>
            </a:r>
            <a:r>
              <a:rPr kumimoji="1" lang="ja-JP" altLang="en-US" sz="2800" b="1" dirty="0">
                <a:solidFill>
                  <a:srgbClr val="FF0000"/>
                </a:solidFill>
              </a:rPr>
              <a:t>個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99592" y="1416258"/>
            <a:ext cx="7300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2400" b="1" dirty="0"/>
              <a:t>原子核や電子の影響を受け</a:t>
            </a:r>
            <a:r>
              <a:rPr lang="ja-JP" altLang="en-US" sz="2400" b="1" dirty="0"/>
              <a:t>，</a:t>
            </a:r>
            <a:r>
              <a:rPr lang="ja-JP" altLang="ja-JP" sz="2400" b="1" dirty="0"/>
              <a:t>エネルギーレベルが</a:t>
            </a:r>
            <a:r>
              <a:rPr lang="ja-JP" altLang="ja-JP" sz="2400" b="1" dirty="0">
                <a:solidFill>
                  <a:srgbClr val="0000FF"/>
                </a:solidFill>
              </a:rPr>
              <a:t>分裂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4243877" y="5909209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2.7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48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45D4448F-7506-4D0E-B836-D1985C8D149A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結晶：周期ポテンシャル</a:t>
            </a:r>
          </a:p>
        </p:txBody>
      </p:sp>
      <p:grpSp>
        <p:nvGrpSpPr>
          <p:cNvPr id="9221" name="Group 26"/>
          <p:cNvGrpSpPr>
            <a:grpSpLocks/>
          </p:cNvGrpSpPr>
          <p:nvPr/>
        </p:nvGrpSpPr>
        <p:grpSpPr bwMode="auto">
          <a:xfrm>
            <a:off x="1602783" y="4456410"/>
            <a:ext cx="463550" cy="412750"/>
            <a:chOff x="749" y="3244"/>
            <a:chExt cx="292" cy="260"/>
          </a:xfrm>
        </p:grpSpPr>
        <p:sp>
          <p:nvSpPr>
            <p:cNvPr id="9241" name="Text Box 24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1800" b="1">
                  <a:latin typeface="Times New Roman" pitchFamily="18" charset="0"/>
                </a:rPr>
                <a:t>Na</a:t>
              </a:r>
            </a:p>
          </p:txBody>
        </p:sp>
        <p:sp>
          <p:nvSpPr>
            <p:cNvPr id="9242" name="Oval 25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9222" name="Group 27"/>
          <p:cNvGrpSpPr>
            <a:grpSpLocks/>
          </p:cNvGrpSpPr>
          <p:nvPr/>
        </p:nvGrpSpPr>
        <p:grpSpPr bwMode="auto">
          <a:xfrm>
            <a:off x="2826919" y="4456410"/>
            <a:ext cx="463550" cy="412750"/>
            <a:chOff x="749" y="3244"/>
            <a:chExt cx="292" cy="260"/>
          </a:xfrm>
        </p:grpSpPr>
        <p:sp>
          <p:nvSpPr>
            <p:cNvPr id="9239" name="Text Box 28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1800" b="1" dirty="0">
                  <a:latin typeface="Times New Roman" pitchFamily="18" charset="0"/>
                </a:rPr>
                <a:t>Na</a:t>
              </a:r>
            </a:p>
          </p:txBody>
        </p:sp>
        <p:sp>
          <p:nvSpPr>
            <p:cNvPr id="9240" name="Oval 29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9223" name="Group 30"/>
          <p:cNvGrpSpPr>
            <a:grpSpLocks/>
          </p:cNvGrpSpPr>
          <p:nvPr/>
        </p:nvGrpSpPr>
        <p:grpSpPr bwMode="auto">
          <a:xfrm>
            <a:off x="3981992" y="4466771"/>
            <a:ext cx="463550" cy="412750"/>
            <a:chOff x="749" y="3244"/>
            <a:chExt cx="292" cy="260"/>
          </a:xfrm>
        </p:grpSpPr>
        <p:sp>
          <p:nvSpPr>
            <p:cNvPr id="9237" name="Text Box 31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1800" b="1" dirty="0">
                  <a:latin typeface="Times New Roman" pitchFamily="18" charset="0"/>
                </a:rPr>
                <a:t>Na</a:t>
              </a:r>
            </a:p>
          </p:txBody>
        </p:sp>
        <p:sp>
          <p:nvSpPr>
            <p:cNvPr id="9238" name="Oval 32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9224" name="Group 33"/>
          <p:cNvGrpSpPr>
            <a:grpSpLocks/>
          </p:cNvGrpSpPr>
          <p:nvPr/>
        </p:nvGrpSpPr>
        <p:grpSpPr bwMode="auto">
          <a:xfrm>
            <a:off x="5186111" y="4456410"/>
            <a:ext cx="463550" cy="412750"/>
            <a:chOff x="749" y="3244"/>
            <a:chExt cx="292" cy="260"/>
          </a:xfrm>
        </p:grpSpPr>
        <p:sp>
          <p:nvSpPr>
            <p:cNvPr id="9235" name="Text Box 34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1800" b="1">
                  <a:latin typeface="Times New Roman" pitchFamily="18" charset="0"/>
                </a:rPr>
                <a:t>Na</a:t>
              </a:r>
            </a:p>
          </p:txBody>
        </p:sp>
        <p:sp>
          <p:nvSpPr>
            <p:cNvPr id="9236" name="Oval 35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9225" name="Group 36"/>
          <p:cNvGrpSpPr>
            <a:grpSpLocks/>
          </p:cNvGrpSpPr>
          <p:nvPr/>
        </p:nvGrpSpPr>
        <p:grpSpPr bwMode="auto">
          <a:xfrm>
            <a:off x="6386813" y="4466771"/>
            <a:ext cx="463550" cy="412750"/>
            <a:chOff x="749" y="3244"/>
            <a:chExt cx="292" cy="260"/>
          </a:xfrm>
        </p:grpSpPr>
        <p:sp>
          <p:nvSpPr>
            <p:cNvPr id="9233" name="Text Box 37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1800" b="1">
                  <a:latin typeface="Times New Roman" pitchFamily="18" charset="0"/>
                </a:rPr>
                <a:t>Na</a:t>
              </a:r>
            </a:p>
          </p:txBody>
        </p:sp>
        <p:sp>
          <p:nvSpPr>
            <p:cNvPr id="9234" name="Oval 38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grpSp>
        <p:nvGrpSpPr>
          <p:cNvPr id="9226" name="Group 39"/>
          <p:cNvGrpSpPr>
            <a:grpSpLocks/>
          </p:cNvGrpSpPr>
          <p:nvPr/>
        </p:nvGrpSpPr>
        <p:grpSpPr bwMode="auto">
          <a:xfrm>
            <a:off x="7563392" y="4466771"/>
            <a:ext cx="463550" cy="412750"/>
            <a:chOff x="749" y="3244"/>
            <a:chExt cx="292" cy="260"/>
          </a:xfrm>
        </p:grpSpPr>
        <p:sp>
          <p:nvSpPr>
            <p:cNvPr id="9231" name="Text Box 40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ja-JP" sz="1800" b="1">
                  <a:latin typeface="Times New Roman" pitchFamily="18" charset="0"/>
                </a:rPr>
                <a:t>Na</a:t>
              </a:r>
            </a:p>
          </p:txBody>
        </p:sp>
        <p:sp>
          <p:nvSpPr>
            <p:cNvPr id="9232" name="Oval 41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ja-JP" altLang="en-US" sz="3600"/>
            </a:p>
          </p:txBody>
        </p:sp>
      </p:grpSp>
      <p:sp>
        <p:nvSpPr>
          <p:cNvPr id="1206315" name="Freeform 43"/>
          <p:cNvSpPr>
            <a:spLocks/>
          </p:cNvSpPr>
          <p:nvPr/>
        </p:nvSpPr>
        <p:spPr bwMode="auto">
          <a:xfrm flipH="1">
            <a:off x="1898583" y="2097473"/>
            <a:ext cx="1143000" cy="2286000"/>
          </a:xfrm>
          <a:custGeom>
            <a:avLst/>
            <a:gdLst>
              <a:gd name="T0" fmla="*/ 2147483647 w 624"/>
              <a:gd name="T1" fmla="*/ 2147483647 h 1440"/>
              <a:gd name="T2" fmla="*/ 2147483647 w 624"/>
              <a:gd name="T3" fmla="*/ 2147483647 h 1440"/>
              <a:gd name="T4" fmla="*/ 2147483647 w 624"/>
              <a:gd name="T5" fmla="*/ 2147483647 h 1440"/>
              <a:gd name="T6" fmla="*/ 0 w 624"/>
              <a:gd name="T7" fmla="*/ 0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1440"/>
              <a:gd name="T14" fmla="*/ 624 w 624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1440">
                <a:moveTo>
                  <a:pt x="624" y="1440"/>
                </a:moveTo>
                <a:cubicBezTo>
                  <a:pt x="604" y="1184"/>
                  <a:pt x="584" y="928"/>
                  <a:pt x="528" y="720"/>
                </a:cubicBezTo>
                <a:cubicBezTo>
                  <a:pt x="472" y="512"/>
                  <a:pt x="376" y="312"/>
                  <a:pt x="288" y="192"/>
                </a:cubicBezTo>
                <a:cubicBezTo>
                  <a:pt x="200" y="72"/>
                  <a:pt x="40" y="40"/>
                  <a:pt x="0" y="0"/>
                </a:cubicBezTo>
              </a:path>
            </a:pathLst>
          </a:custGeom>
          <a:noFill/>
          <a:ln w="28575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06316" name="Freeform 44"/>
          <p:cNvSpPr>
            <a:spLocks/>
          </p:cNvSpPr>
          <p:nvPr/>
        </p:nvSpPr>
        <p:spPr bwMode="auto">
          <a:xfrm>
            <a:off x="1955679" y="2164896"/>
            <a:ext cx="990600" cy="2286000"/>
          </a:xfrm>
          <a:custGeom>
            <a:avLst/>
            <a:gdLst>
              <a:gd name="T0" fmla="*/ 2147483647 w 624"/>
              <a:gd name="T1" fmla="*/ 2147483647 h 1440"/>
              <a:gd name="T2" fmla="*/ 2147483647 w 624"/>
              <a:gd name="T3" fmla="*/ 2147483647 h 1440"/>
              <a:gd name="T4" fmla="*/ 2147483647 w 624"/>
              <a:gd name="T5" fmla="*/ 2147483647 h 1440"/>
              <a:gd name="T6" fmla="*/ 0 w 624"/>
              <a:gd name="T7" fmla="*/ 0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1440"/>
              <a:gd name="T14" fmla="*/ 624 w 624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1440">
                <a:moveTo>
                  <a:pt x="624" y="1440"/>
                </a:moveTo>
                <a:cubicBezTo>
                  <a:pt x="604" y="1184"/>
                  <a:pt x="584" y="928"/>
                  <a:pt x="528" y="720"/>
                </a:cubicBezTo>
                <a:cubicBezTo>
                  <a:pt x="472" y="512"/>
                  <a:pt x="376" y="312"/>
                  <a:pt x="288" y="192"/>
                </a:cubicBezTo>
                <a:cubicBezTo>
                  <a:pt x="200" y="72"/>
                  <a:pt x="40" y="40"/>
                  <a:pt x="0" y="0"/>
                </a:cubicBezTo>
              </a:path>
            </a:pathLst>
          </a:custGeom>
          <a:noFill/>
          <a:ln w="28575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06317" name="AutoShape 45"/>
          <p:cNvSpPr>
            <a:spLocks noChangeArrowheads="1"/>
          </p:cNvSpPr>
          <p:nvPr/>
        </p:nvSpPr>
        <p:spPr bwMode="auto">
          <a:xfrm>
            <a:off x="2365407" y="2735367"/>
            <a:ext cx="152400" cy="4572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ja-JP" altLang="en-US" sz="3600"/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 rot="16200000">
            <a:off x="-729904" y="2466209"/>
            <a:ext cx="20441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8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電子のエネルギー</a:t>
            </a:r>
          </a:p>
        </p:txBody>
      </p:sp>
      <p:sp>
        <p:nvSpPr>
          <p:cNvPr id="41" name="Line 24"/>
          <p:cNvSpPr>
            <a:spLocks noChangeShapeType="1"/>
          </p:cNvSpPr>
          <p:nvPr/>
        </p:nvSpPr>
        <p:spPr bwMode="auto">
          <a:xfrm>
            <a:off x="564428" y="2160340"/>
            <a:ext cx="0" cy="981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" name="Freeform 238"/>
          <p:cNvSpPr>
            <a:spLocks/>
          </p:cNvSpPr>
          <p:nvPr/>
        </p:nvSpPr>
        <p:spPr bwMode="auto">
          <a:xfrm>
            <a:off x="1926472" y="3245276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7" name="Freeform 238"/>
          <p:cNvSpPr>
            <a:spLocks/>
          </p:cNvSpPr>
          <p:nvPr/>
        </p:nvSpPr>
        <p:spPr bwMode="auto">
          <a:xfrm>
            <a:off x="3150608" y="3279270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8" name="Freeform 238"/>
          <p:cNvSpPr>
            <a:spLocks/>
          </p:cNvSpPr>
          <p:nvPr/>
        </p:nvSpPr>
        <p:spPr bwMode="auto">
          <a:xfrm>
            <a:off x="4330704" y="3292792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49" name="Freeform 238"/>
          <p:cNvSpPr>
            <a:spLocks/>
          </p:cNvSpPr>
          <p:nvPr/>
        </p:nvSpPr>
        <p:spPr bwMode="auto">
          <a:xfrm>
            <a:off x="5530302" y="3300730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50" name="Freeform 238"/>
          <p:cNvSpPr>
            <a:spLocks/>
          </p:cNvSpPr>
          <p:nvPr/>
        </p:nvSpPr>
        <p:spPr bwMode="auto">
          <a:xfrm>
            <a:off x="6697472" y="3274318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7" name="テキスト ボックス 29"/>
          <p:cNvSpPr txBox="1"/>
          <p:nvPr/>
        </p:nvSpPr>
        <p:spPr>
          <a:xfrm>
            <a:off x="4079874" y="5786686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2.8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8" name="Freeform 238">
            <a:extLst>
              <a:ext uri="{FF2B5EF4-FFF2-40B4-BE49-F238E27FC236}">
                <a16:creationId xmlns:a16="http://schemas.microsoft.com/office/drawing/2014/main" id="{3AD8A7CD-7D76-8240-A255-EDE3B85AC897}"/>
              </a:ext>
            </a:extLst>
          </p:cNvPr>
          <p:cNvSpPr>
            <a:spLocks/>
          </p:cNvSpPr>
          <p:nvPr/>
        </p:nvSpPr>
        <p:spPr bwMode="auto">
          <a:xfrm>
            <a:off x="7898867" y="3307896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39" name="Freeform 238">
            <a:extLst>
              <a:ext uri="{FF2B5EF4-FFF2-40B4-BE49-F238E27FC236}">
                <a16:creationId xmlns:a16="http://schemas.microsoft.com/office/drawing/2014/main" id="{36CBF534-C5E2-2E42-95CC-EFFB34A61151}"/>
              </a:ext>
            </a:extLst>
          </p:cNvPr>
          <p:cNvSpPr>
            <a:spLocks/>
          </p:cNvSpPr>
          <p:nvPr/>
        </p:nvSpPr>
        <p:spPr bwMode="auto">
          <a:xfrm>
            <a:off x="712680" y="3252504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831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6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6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0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06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06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06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06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06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6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6315" grpId="0" animBg="1"/>
      <p:bldP spid="1206316" grpId="0" animBg="1"/>
      <p:bldP spid="1206317" grpId="0" animBg="1"/>
    </p:bldLst>
  </p:timing>
</p:sld>
</file>

<file path=ppt/theme/theme1.xml><?xml version="1.0" encoding="utf-8"?>
<a:theme xmlns:a="http://schemas.openxmlformats.org/drawingml/2006/main" name="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.ppt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.pp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.pp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.pp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.pp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.pp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.pp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c:\msoffice\powerpnt\template\bwovrhd\bannerb.ppt</Template>
  <TotalTime>312</TotalTime>
  <Pages>5</Pages>
  <Words>2174</Words>
  <Application>Microsoft Macintosh PowerPoint</Application>
  <PresentationFormat>画面に合わせる (4:3)</PresentationFormat>
  <Paragraphs>683</Paragraphs>
  <Slides>55</Slides>
  <Notes>8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5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55</vt:i4>
      </vt:variant>
    </vt:vector>
  </HeadingPairs>
  <TitlesOfParts>
    <vt:vector size="73" baseType="lpstr">
      <vt:lpstr>HGP創英角ｺﾞｼｯｸUB</vt:lpstr>
      <vt:lpstr>ＭＳ Ｐゴシック</vt:lpstr>
      <vt:lpstr>ＭＳ Ｐゴシック</vt:lpstr>
      <vt:lpstr>ＭＳ ゴシック</vt:lpstr>
      <vt:lpstr>Arial</vt:lpstr>
      <vt:lpstr>Arial Black</vt:lpstr>
      <vt:lpstr>Book Antiqua</vt:lpstr>
      <vt:lpstr>Cambria Math</vt:lpstr>
      <vt:lpstr>Century</vt:lpstr>
      <vt:lpstr>Helvetica</vt:lpstr>
      <vt:lpstr>Symbol</vt:lpstr>
      <vt:lpstr>Times New Roman</vt:lpstr>
      <vt:lpstr>bannerb</vt:lpstr>
      <vt:lpstr>1_bannerb</vt:lpstr>
      <vt:lpstr>Toshiba PowerPoint</vt:lpstr>
      <vt:lpstr>1_Toshiba PowerPoint</vt:lpstr>
      <vt:lpstr>2_Toshiba PowerPoint</vt:lpstr>
      <vt:lpstr>数式</vt:lpstr>
      <vt:lpstr>2. 半導体の基礎物理</vt:lpstr>
      <vt:lpstr>2.1 エネルギーバンド：内容</vt:lpstr>
      <vt:lpstr>電子：粒 or 波？</vt:lpstr>
      <vt:lpstr>電子：粒 or 波？</vt:lpstr>
      <vt:lpstr>孤立電荷のポテンシャル井戸</vt:lpstr>
      <vt:lpstr>とびとびのエネルギーレベル (1/2)</vt:lpstr>
      <vt:lpstr>とびとびのエネルギーレベル (2/2)</vt:lpstr>
      <vt:lpstr>エネルギーバンド：連続したエネルギーレベル</vt:lpstr>
      <vt:lpstr>結晶：周期ポテンシャル</vt:lpstr>
      <vt:lpstr>エネルギーバンド：連続したエネルギーレベル</vt:lpstr>
      <vt:lpstr>エネルギーバンド：孤立原子と結晶</vt:lpstr>
      <vt:lpstr>エネルギーバンド：表記法</vt:lpstr>
      <vt:lpstr>Si結晶：エネルギーバンド </vt:lpstr>
      <vt:lpstr>2. 半導体の基礎物理</vt:lpstr>
      <vt:lpstr>2.2 フェルミ統計と半導体：内容</vt:lpstr>
      <vt:lpstr>PowerPoint プレゼンテーション</vt:lpstr>
      <vt:lpstr>F-D分布関数 f(E): 温度依存性</vt:lpstr>
      <vt:lpstr>絶縁体，半導体，金属</vt:lpstr>
      <vt:lpstr>iタイプ半導体</vt:lpstr>
      <vt:lpstr>iタイプ半導体： F-D分布関数f</vt:lpstr>
      <vt:lpstr>iタイプ半導体： 分布関数fと状態密度N</vt:lpstr>
      <vt:lpstr>iタイプ半導体：電子密度nとホール密度p</vt:lpstr>
      <vt:lpstr>真性半導体：共有結合</vt:lpstr>
      <vt:lpstr>周期律表</vt:lpstr>
      <vt:lpstr>外因性半導体：不純物を添加</vt:lpstr>
      <vt:lpstr>nタイプとpタイプ半導体</vt:lpstr>
      <vt:lpstr>イオン化</vt:lpstr>
      <vt:lpstr>nタイプ半導体： AsやPを添加</vt:lpstr>
      <vt:lpstr>pタイプ半導体：BやInを添加</vt:lpstr>
      <vt:lpstr>nタイプ半導体： 絶対零度(T = 0 K)でのF-D分布関数</vt:lpstr>
      <vt:lpstr>nタイプ半導体： F-D分布関数</vt:lpstr>
      <vt:lpstr>pタイプ半導体： F-D分布関数</vt:lpstr>
      <vt:lpstr>2. 半導体の基礎物理</vt:lpstr>
      <vt:lpstr>電荷中性条件と質量作用の法則</vt:lpstr>
      <vt:lpstr>不純物濃度： cm-3</vt:lpstr>
      <vt:lpstr>電荷中性条件</vt:lpstr>
      <vt:lpstr>質量作用の法則 (law of mass action)</vt:lpstr>
      <vt:lpstr>nとp (1/2)</vt:lpstr>
      <vt:lpstr>nとp (2/2)</vt:lpstr>
      <vt:lpstr>問題の解答</vt:lpstr>
      <vt:lpstr>覚えること</vt:lpstr>
      <vt:lpstr>物理的意味 　</vt:lpstr>
      <vt:lpstr>2. 半導体の基礎物理</vt:lpstr>
      <vt:lpstr>拡散とドリフト（1/3）</vt:lpstr>
      <vt:lpstr>電流密度式： 拡散(diffusion)</vt:lpstr>
      <vt:lpstr>電流密度式： ドリフト</vt:lpstr>
      <vt:lpstr>2. 半導体の基礎物理</vt:lpstr>
      <vt:lpstr>電荷と電界</vt:lpstr>
      <vt:lpstr>電位 f</vt:lpstr>
      <vt:lpstr>電荷密度𝛒，電界E，電位f の関係</vt:lpstr>
      <vt:lpstr>電気力線</vt:lpstr>
      <vt:lpstr>電荷密度rと電界E  (1/2)</vt:lpstr>
      <vt:lpstr>電荷密度rと電界E  (2/2)</vt:lpstr>
      <vt:lpstr>PowerPoint プレゼンテーション</vt:lpstr>
      <vt:lpstr>質量作用の法則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TCAD/CIM展開計画</dc:title>
  <dc:creator>執行直之</dc:creator>
  <cp:lastModifiedBy>直之 執行</cp:lastModifiedBy>
  <cp:revision>746</cp:revision>
  <cp:lastPrinted>2017-04-12T00:36:15Z</cp:lastPrinted>
  <dcterms:created xsi:type="dcterms:W3CDTF">1996-11-22T14:57:44Z</dcterms:created>
  <dcterms:modified xsi:type="dcterms:W3CDTF">2025-06-22T00:45:06Z</dcterms:modified>
</cp:coreProperties>
</file>