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11"/>
  </p:notesMasterIdLst>
  <p:sldIdLst>
    <p:sldId id="402" r:id="rId3"/>
    <p:sldId id="414" r:id="rId4"/>
    <p:sldId id="411" r:id="rId5"/>
    <p:sldId id="405" r:id="rId6"/>
    <p:sldId id="413" r:id="rId7"/>
    <p:sldId id="407" r:id="rId8"/>
    <p:sldId id="400" r:id="rId9"/>
    <p:sldId id="398" r:id="rId10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00"/>
    <a:srgbClr val="66CCFF"/>
    <a:srgbClr val="6238FA"/>
    <a:srgbClr val="FF9999"/>
    <a:srgbClr val="66FF66"/>
    <a:srgbClr val="FF00FF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206"/>
  </p:normalViewPr>
  <p:slideViewPr>
    <p:cSldViewPr>
      <p:cViewPr varScale="1">
        <p:scale>
          <a:sx n="73" d="100"/>
          <a:sy n="73" d="100"/>
        </p:scale>
        <p:origin x="10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F6825CC-9CE2-4015-B169-27CB29C4A1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6439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2FE6C1C5-53E3-458D-876A-86E316BB0E9A}" type="slidenum">
              <a:rPr lang="en-US" altLang="ja-JP" sz="1000" smtClean="0">
                <a:latin typeface="Times New Roman" pitchFamily="18" charset="0"/>
                <a:ea typeface="ＭＳ Ｐゴシック" pitchFamily="50" charset="-128"/>
              </a:rPr>
              <a:pPr/>
              <a:t>1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41363"/>
            <a:ext cx="4927600" cy="3695700"/>
          </a:xfrm>
          <a:ln cap="flat"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697413"/>
            <a:ext cx="4940300" cy="4767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724446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2FE6C1C5-53E3-458D-876A-86E316BB0E9A}" type="slidenum">
              <a:rPr lang="en-US" altLang="ja-JP" sz="1000" smtClean="0">
                <a:latin typeface="Times New Roman" pitchFamily="18" charset="0"/>
                <a:ea typeface="ＭＳ Ｐゴシック" pitchFamily="50" charset="-128"/>
              </a:rPr>
              <a:pPr/>
              <a:t>2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41363"/>
            <a:ext cx="4927600" cy="3695700"/>
          </a:xfrm>
          <a:ln cap="flat"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697413"/>
            <a:ext cx="4940300" cy="4767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724446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5pPr>
            <a:lvl6pPr marL="25146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6pPr>
            <a:lvl7pPr marL="29718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7pPr>
            <a:lvl8pPr marL="34290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8pPr>
            <a:lvl9pPr marL="38862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9pPr>
          </a:lstStyle>
          <a:p>
            <a:fld id="{5E18650E-BA6F-417C-8E20-25874608D91D}" type="slidenum">
              <a:rPr lang="en-US" altLang="ja-JP" sz="1000">
                <a:latin typeface="Times New Roman" panose="02020603050405020304" pitchFamily="18" charset="0"/>
                <a:ea typeface="ＭＳ Ｐゴシック" panose="020B0600070205080204" pitchFamily="50" charset="-128"/>
              </a:rPr>
              <a:pPr/>
              <a:t>3</a:t>
            </a:fld>
            <a:endParaRPr lang="en-US" altLang="ja-JP" sz="1000">
              <a:latin typeface="Times New Roman" panose="02020603050405020304" pitchFamily="18" charset="0"/>
              <a:ea typeface="ＭＳ Ｐゴシック" panose="020B0600070205080204" pitchFamily="50" charset="-128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98525" y="4699000"/>
            <a:ext cx="4938713" cy="47656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5" tIns="44904" rIns="91415" bIns="44904"/>
          <a:lstStyle/>
          <a:p>
            <a:endParaRPr lang="ja-JP" altLang="ja-JP"/>
          </a:p>
        </p:txBody>
      </p:sp>
      <p:sp>
        <p:nvSpPr>
          <p:cNvPr id="1638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42950"/>
            <a:ext cx="4930775" cy="3697288"/>
          </a:xfrm>
          <a:ln cap="flat"/>
        </p:spPr>
      </p:sp>
    </p:spTree>
    <p:extLst>
      <p:ext uri="{BB962C8B-B14F-4D97-AF65-F5344CB8AC3E}">
        <p14:creationId xmlns:p14="http://schemas.microsoft.com/office/powerpoint/2010/main" val="4256116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6825CC-9CE2-4015-B169-27CB29C4A1ED}" type="slidenum">
              <a:rPr lang="en-US" altLang="ja-JP" smtClean="0"/>
              <a:pPr/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1466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1914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21044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4347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184150"/>
            <a:ext cx="3201987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65213" y="6477000"/>
            <a:ext cx="3713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kumimoji="0" lang="en-US" altLang="ja-JP" sz="1100"/>
              <a:t>Copyright 2009, Toshiba Corporation.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3188"/>
            <a:ext cx="3313113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8583613" y="6237288"/>
            <a:ext cx="452437" cy="455612"/>
          </a:xfrm>
          <a:prstGeom prst="ellips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kumimoji="0" lang="ja-JP" altLang="en-US" sz="2500">
                <a:solidFill>
                  <a:schemeClr val="accent1"/>
                </a:solidFill>
              </a:rPr>
              <a:t>秘</a:t>
            </a: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0" y="1268413"/>
            <a:ext cx="9144000" cy="0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 bwMode="hidden">
          <a:xfrm>
            <a:off x="4779963" y="6477000"/>
            <a:ext cx="3752850" cy="381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1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 bwMode="hidden">
          <a:xfrm>
            <a:off x="0" y="6477000"/>
            <a:ext cx="1066800" cy="381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100">
                <a:solidFill>
                  <a:srgbClr val="CCCCCC"/>
                </a:solidFill>
                <a:latin typeface="Helvetica" panose="020B0604020202020204" pitchFamily="34" charset="0"/>
              </a:defRPr>
            </a:lvl1pPr>
          </a:lstStyle>
          <a:p>
            <a:fld id="{C1B365CE-55BD-4C98-91E3-B958C81A472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5035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73617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22038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31746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0395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60243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20678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41535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0ED7117-44BF-9BA7-CFE5-5012414F5636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4091894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0011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951928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01527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59217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13001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85649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40607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E62E7F-7DE1-FD3C-756F-57B7E111E9AE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1523119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31254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58427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anose="020B0604020202020204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051" name="Rectangle 11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anose="020B0604020202020204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0.png"/><Relationship Id="rId4" Type="http://schemas.openxmlformats.org/officeDocument/2006/relationships/image" Target="../media/image6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0.png"/><Relationship Id="rId7" Type="http://schemas.openxmlformats.org/officeDocument/2006/relationships/image" Target="../media/image1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80.png"/><Relationship Id="rId4" Type="http://schemas.openxmlformats.org/officeDocument/2006/relationships/image" Target="../media/image90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077901" y="6357987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/>
            <a:fld id="{0A9CD171-D503-4CDE-AAE1-37DF94E5652E}" type="slidenum">
              <a:rPr lang="ja-JP" altLang="ja-JP" sz="1400">
                <a:latin typeface="Times New Roman" pitchFamily="18" charset="0"/>
                <a:ea typeface="ＭＳ Ｐゴシック" pitchFamily="50" charset="-128"/>
              </a:rPr>
              <a:pPr algn="r"/>
              <a:t>1</a:t>
            </a:fld>
            <a:endParaRPr lang="ja-JP" altLang="ja-JP" sz="1400" dirty="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0"/>
            <a:ext cx="8963025" cy="620688"/>
          </a:xfrm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ＭＳ Ｐゴシック" panose="020B0600070205080204" pitchFamily="50" charset="-128"/>
              </a:rPr>
              <a:t>7. </a:t>
            </a:r>
            <a:r>
              <a:rPr lang="ja-JP" altLang="en-US" sz="3600" b="1">
                <a:latin typeface="ＭＳ Ｐゴシック" panose="020B0600070205080204" pitchFamily="50" charset="-128"/>
              </a:rPr>
              <a:t>超</a:t>
            </a:r>
            <a:r>
              <a:rPr lang="en-US" altLang="ja-JP" sz="3600" b="1" dirty="0">
                <a:latin typeface="ＭＳ Ｐゴシック" panose="020B0600070205080204" pitchFamily="50" charset="-128"/>
              </a:rPr>
              <a:t>LSI</a:t>
            </a:r>
            <a:r>
              <a:rPr lang="ja-JP" altLang="en-US" sz="3600" b="1">
                <a:latin typeface="ＭＳ Ｐゴシック" panose="020B0600070205080204" pitchFamily="50" charset="-128"/>
              </a:rPr>
              <a:t>デバイス</a:t>
            </a:r>
            <a:endParaRPr lang="en-US" altLang="ja-JP" sz="3600" b="1" dirty="0">
              <a:latin typeface="ＭＳ Ｐゴシック" panose="020B0600070205080204" pitchFamily="50" charset="-128"/>
            </a:endParaRPr>
          </a:p>
        </p:txBody>
      </p:sp>
      <p:sp>
        <p:nvSpPr>
          <p:cNvPr id="3" name="Rectangle 21">
            <a:extLst>
              <a:ext uri="{FF2B5EF4-FFF2-40B4-BE49-F238E27FC236}">
                <a16:creationId xmlns:a16="http://schemas.microsoft.com/office/drawing/2014/main" id="{3A8652F3-A531-B250-EBEA-1DBB743904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5" y="1484784"/>
            <a:ext cx="8047371" cy="23764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4000" b="1" dirty="0">
                <a:latin typeface="ＭＳ Ｐゴシック" panose="020B0600070205080204" pitchFamily="50" charset="-128"/>
              </a:rPr>
              <a:t>7.1 </a:t>
            </a:r>
            <a:r>
              <a:rPr lang="ja-JP" altLang="en-US" sz="4000" b="1" dirty="0">
                <a:latin typeface="ＭＳ Ｐゴシック" panose="020B0600070205080204" pitchFamily="50" charset="-128"/>
              </a:rPr>
              <a:t>デバイス微細化の指針：</a:t>
            </a:r>
            <a:br>
              <a:rPr lang="en-US" altLang="ja-JP" sz="4000" b="1" dirty="0">
                <a:latin typeface="ＭＳ Ｐゴシック" panose="020B0600070205080204" pitchFamily="50" charset="-128"/>
              </a:rPr>
            </a:br>
            <a:r>
              <a:rPr lang="ja-JP" altLang="en-US" sz="4000" b="1" dirty="0">
                <a:latin typeface="ＭＳ Ｐゴシック" panose="020B0600070205080204" pitchFamily="50" charset="-128"/>
              </a:rPr>
              <a:t>　　　スケーリング則</a:t>
            </a:r>
            <a:endParaRPr lang="en-US" altLang="ja-JP" sz="4000" b="1" dirty="0">
              <a:latin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541928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Freeform 14"/>
          <p:cNvSpPr>
            <a:spLocks/>
          </p:cNvSpPr>
          <p:nvPr/>
        </p:nvSpPr>
        <p:spPr bwMode="auto">
          <a:xfrm>
            <a:off x="3221832" y="2064544"/>
            <a:ext cx="161925" cy="311150"/>
          </a:xfrm>
          <a:custGeom>
            <a:avLst/>
            <a:gdLst>
              <a:gd name="T0" fmla="*/ 2147483647 w 203"/>
              <a:gd name="T1" fmla="*/ 2147483647 h 392"/>
              <a:gd name="T2" fmla="*/ 2147483647 w 203"/>
              <a:gd name="T3" fmla="*/ 2147483647 h 392"/>
              <a:gd name="T4" fmla="*/ 2147483647 w 203"/>
              <a:gd name="T5" fmla="*/ 2147483647 h 392"/>
              <a:gd name="T6" fmla="*/ 2147483647 w 203"/>
              <a:gd name="T7" fmla="*/ 2147483647 h 392"/>
              <a:gd name="T8" fmla="*/ 2147483647 w 203"/>
              <a:gd name="T9" fmla="*/ 2147483647 h 392"/>
              <a:gd name="T10" fmla="*/ 2147483647 w 203"/>
              <a:gd name="T11" fmla="*/ 2147483647 h 392"/>
              <a:gd name="T12" fmla="*/ 2147483647 w 203"/>
              <a:gd name="T13" fmla="*/ 2147483647 h 392"/>
              <a:gd name="T14" fmla="*/ 2147483647 w 203"/>
              <a:gd name="T15" fmla="*/ 2147483647 h 392"/>
              <a:gd name="T16" fmla="*/ 2147483647 w 203"/>
              <a:gd name="T17" fmla="*/ 2147483647 h 392"/>
              <a:gd name="T18" fmla="*/ 2147483647 w 203"/>
              <a:gd name="T19" fmla="*/ 2147483647 h 392"/>
              <a:gd name="T20" fmla="*/ 2147483647 w 203"/>
              <a:gd name="T21" fmla="*/ 2147483647 h 392"/>
              <a:gd name="T22" fmla="*/ 2147483647 w 203"/>
              <a:gd name="T23" fmla="*/ 2147483647 h 392"/>
              <a:gd name="T24" fmla="*/ 2147483647 w 203"/>
              <a:gd name="T25" fmla="*/ 2147483647 h 392"/>
              <a:gd name="T26" fmla="*/ 2147483647 w 203"/>
              <a:gd name="T27" fmla="*/ 2147483647 h 392"/>
              <a:gd name="T28" fmla="*/ 2147483647 w 203"/>
              <a:gd name="T29" fmla="*/ 2147483647 h 392"/>
              <a:gd name="T30" fmla="*/ 2147483647 w 203"/>
              <a:gd name="T31" fmla="*/ 2147483647 h 392"/>
              <a:gd name="T32" fmla="*/ 2147483647 w 203"/>
              <a:gd name="T33" fmla="*/ 2147483647 h 392"/>
              <a:gd name="T34" fmla="*/ 2147483647 w 203"/>
              <a:gd name="T35" fmla="*/ 2147483647 h 392"/>
              <a:gd name="T36" fmla="*/ 2147483647 w 203"/>
              <a:gd name="T37" fmla="*/ 2147483647 h 392"/>
              <a:gd name="T38" fmla="*/ 2147483647 w 203"/>
              <a:gd name="T39" fmla="*/ 2147483647 h 392"/>
              <a:gd name="T40" fmla="*/ 2147483647 w 203"/>
              <a:gd name="T41" fmla="*/ 2147483647 h 392"/>
              <a:gd name="T42" fmla="*/ 2147483647 w 203"/>
              <a:gd name="T43" fmla="*/ 2147483647 h 392"/>
              <a:gd name="T44" fmla="*/ 2147483647 w 203"/>
              <a:gd name="T45" fmla="*/ 2147483647 h 392"/>
              <a:gd name="T46" fmla="*/ 2147483647 w 203"/>
              <a:gd name="T47" fmla="*/ 2147483647 h 392"/>
              <a:gd name="T48" fmla="*/ 2147483647 w 203"/>
              <a:gd name="T49" fmla="*/ 2147483647 h 392"/>
              <a:gd name="T50" fmla="*/ 2147483647 w 203"/>
              <a:gd name="T51" fmla="*/ 2147483647 h 392"/>
              <a:gd name="T52" fmla="*/ 2147483647 w 203"/>
              <a:gd name="T53" fmla="*/ 2147483647 h 392"/>
              <a:gd name="T54" fmla="*/ 2147483647 w 203"/>
              <a:gd name="T55" fmla="*/ 2147483647 h 392"/>
              <a:gd name="T56" fmla="*/ 2147483647 w 203"/>
              <a:gd name="T57" fmla="*/ 2147483647 h 392"/>
              <a:gd name="T58" fmla="*/ 2147483647 w 203"/>
              <a:gd name="T59" fmla="*/ 2147483647 h 392"/>
              <a:gd name="T60" fmla="*/ 2147483647 w 203"/>
              <a:gd name="T61" fmla="*/ 2147483647 h 392"/>
              <a:gd name="T62" fmla="*/ 0 w 203"/>
              <a:gd name="T63" fmla="*/ 2147483647 h 392"/>
              <a:gd name="T64" fmla="*/ 0 w 203"/>
              <a:gd name="T65" fmla="*/ 2147483647 h 392"/>
              <a:gd name="T66" fmla="*/ 0 w 203"/>
              <a:gd name="T67" fmla="*/ 0 h 392"/>
              <a:gd name="T68" fmla="*/ 2147483647 w 203"/>
              <a:gd name="T69" fmla="*/ 2147483647 h 392"/>
              <a:gd name="T70" fmla="*/ 2147483647 w 203"/>
              <a:gd name="T71" fmla="*/ 2147483647 h 3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03"/>
              <a:gd name="T109" fmla="*/ 0 h 392"/>
              <a:gd name="T110" fmla="*/ 203 w 203"/>
              <a:gd name="T111" fmla="*/ 392 h 392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03" h="392">
                <a:moveTo>
                  <a:pt x="203" y="392"/>
                </a:moveTo>
                <a:lnTo>
                  <a:pt x="192" y="390"/>
                </a:lnTo>
                <a:lnTo>
                  <a:pt x="181" y="389"/>
                </a:lnTo>
                <a:lnTo>
                  <a:pt x="172" y="387"/>
                </a:lnTo>
                <a:lnTo>
                  <a:pt x="162" y="383"/>
                </a:lnTo>
                <a:lnTo>
                  <a:pt x="152" y="380"/>
                </a:lnTo>
                <a:lnTo>
                  <a:pt x="143" y="374"/>
                </a:lnTo>
                <a:lnTo>
                  <a:pt x="133" y="367"/>
                </a:lnTo>
                <a:lnTo>
                  <a:pt x="123" y="361"/>
                </a:lnTo>
                <a:lnTo>
                  <a:pt x="115" y="353"/>
                </a:lnTo>
                <a:lnTo>
                  <a:pt x="106" y="344"/>
                </a:lnTo>
                <a:lnTo>
                  <a:pt x="98" y="335"/>
                </a:lnTo>
                <a:lnTo>
                  <a:pt x="89" y="325"/>
                </a:lnTo>
                <a:lnTo>
                  <a:pt x="81" y="314"/>
                </a:lnTo>
                <a:lnTo>
                  <a:pt x="74" y="303"/>
                </a:lnTo>
                <a:lnTo>
                  <a:pt x="66" y="290"/>
                </a:lnTo>
                <a:lnTo>
                  <a:pt x="59" y="278"/>
                </a:lnTo>
                <a:lnTo>
                  <a:pt x="52" y="264"/>
                </a:lnTo>
                <a:lnTo>
                  <a:pt x="46" y="250"/>
                </a:lnTo>
                <a:lnTo>
                  <a:pt x="40" y="235"/>
                </a:lnTo>
                <a:lnTo>
                  <a:pt x="34" y="220"/>
                </a:lnTo>
                <a:lnTo>
                  <a:pt x="29" y="204"/>
                </a:lnTo>
                <a:lnTo>
                  <a:pt x="24" y="188"/>
                </a:lnTo>
                <a:lnTo>
                  <a:pt x="19" y="171"/>
                </a:lnTo>
                <a:lnTo>
                  <a:pt x="15" y="154"/>
                </a:lnTo>
                <a:lnTo>
                  <a:pt x="12" y="136"/>
                </a:lnTo>
                <a:lnTo>
                  <a:pt x="8" y="118"/>
                </a:lnTo>
                <a:lnTo>
                  <a:pt x="6" y="100"/>
                </a:lnTo>
                <a:lnTo>
                  <a:pt x="3" y="82"/>
                </a:lnTo>
                <a:lnTo>
                  <a:pt x="2" y="62"/>
                </a:lnTo>
                <a:lnTo>
                  <a:pt x="1" y="43"/>
                </a:lnTo>
                <a:lnTo>
                  <a:pt x="0" y="23"/>
                </a:lnTo>
                <a:lnTo>
                  <a:pt x="0" y="3"/>
                </a:lnTo>
                <a:lnTo>
                  <a:pt x="0" y="0"/>
                </a:lnTo>
                <a:lnTo>
                  <a:pt x="203" y="3"/>
                </a:lnTo>
                <a:lnTo>
                  <a:pt x="203" y="3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5128" name="Freeform 16"/>
          <p:cNvSpPr>
            <a:spLocks/>
          </p:cNvSpPr>
          <p:nvPr/>
        </p:nvSpPr>
        <p:spPr bwMode="auto">
          <a:xfrm>
            <a:off x="3221832" y="2064544"/>
            <a:ext cx="161925" cy="311150"/>
          </a:xfrm>
          <a:custGeom>
            <a:avLst/>
            <a:gdLst>
              <a:gd name="T0" fmla="*/ 2147483647 w 203"/>
              <a:gd name="T1" fmla="*/ 2147483647 h 392"/>
              <a:gd name="T2" fmla="*/ 2147483647 w 203"/>
              <a:gd name="T3" fmla="*/ 2147483647 h 392"/>
              <a:gd name="T4" fmla="*/ 2147483647 w 203"/>
              <a:gd name="T5" fmla="*/ 2147483647 h 392"/>
              <a:gd name="T6" fmla="*/ 2147483647 w 203"/>
              <a:gd name="T7" fmla="*/ 2147483647 h 392"/>
              <a:gd name="T8" fmla="*/ 2147483647 w 203"/>
              <a:gd name="T9" fmla="*/ 2147483647 h 392"/>
              <a:gd name="T10" fmla="*/ 2147483647 w 203"/>
              <a:gd name="T11" fmla="*/ 2147483647 h 392"/>
              <a:gd name="T12" fmla="*/ 2147483647 w 203"/>
              <a:gd name="T13" fmla="*/ 2147483647 h 392"/>
              <a:gd name="T14" fmla="*/ 2147483647 w 203"/>
              <a:gd name="T15" fmla="*/ 2147483647 h 392"/>
              <a:gd name="T16" fmla="*/ 2147483647 w 203"/>
              <a:gd name="T17" fmla="*/ 2147483647 h 392"/>
              <a:gd name="T18" fmla="*/ 2147483647 w 203"/>
              <a:gd name="T19" fmla="*/ 2147483647 h 392"/>
              <a:gd name="T20" fmla="*/ 2147483647 w 203"/>
              <a:gd name="T21" fmla="*/ 2147483647 h 392"/>
              <a:gd name="T22" fmla="*/ 2147483647 w 203"/>
              <a:gd name="T23" fmla="*/ 2147483647 h 392"/>
              <a:gd name="T24" fmla="*/ 2147483647 w 203"/>
              <a:gd name="T25" fmla="*/ 2147483647 h 392"/>
              <a:gd name="T26" fmla="*/ 2147483647 w 203"/>
              <a:gd name="T27" fmla="*/ 2147483647 h 392"/>
              <a:gd name="T28" fmla="*/ 2147483647 w 203"/>
              <a:gd name="T29" fmla="*/ 2147483647 h 392"/>
              <a:gd name="T30" fmla="*/ 2147483647 w 203"/>
              <a:gd name="T31" fmla="*/ 2147483647 h 392"/>
              <a:gd name="T32" fmla="*/ 2147483647 w 203"/>
              <a:gd name="T33" fmla="*/ 2147483647 h 392"/>
              <a:gd name="T34" fmla="*/ 2147483647 w 203"/>
              <a:gd name="T35" fmla="*/ 2147483647 h 392"/>
              <a:gd name="T36" fmla="*/ 2147483647 w 203"/>
              <a:gd name="T37" fmla="*/ 2147483647 h 392"/>
              <a:gd name="T38" fmla="*/ 2147483647 w 203"/>
              <a:gd name="T39" fmla="*/ 2147483647 h 392"/>
              <a:gd name="T40" fmla="*/ 2147483647 w 203"/>
              <a:gd name="T41" fmla="*/ 2147483647 h 392"/>
              <a:gd name="T42" fmla="*/ 2147483647 w 203"/>
              <a:gd name="T43" fmla="*/ 2147483647 h 392"/>
              <a:gd name="T44" fmla="*/ 2147483647 w 203"/>
              <a:gd name="T45" fmla="*/ 2147483647 h 392"/>
              <a:gd name="T46" fmla="*/ 2147483647 w 203"/>
              <a:gd name="T47" fmla="*/ 2147483647 h 392"/>
              <a:gd name="T48" fmla="*/ 2147483647 w 203"/>
              <a:gd name="T49" fmla="*/ 2147483647 h 392"/>
              <a:gd name="T50" fmla="*/ 2147483647 w 203"/>
              <a:gd name="T51" fmla="*/ 2147483647 h 392"/>
              <a:gd name="T52" fmla="*/ 2147483647 w 203"/>
              <a:gd name="T53" fmla="*/ 2147483647 h 392"/>
              <a:gd name="T54" fmla="*/ 2147483647 w 203"/>
              <a:gd name="T55" fmla="*/ 2147483647 h 392"/>
              <a:gd name="T56" fmla="*/ 2147483647 w 203"/>
              <a:gd name="T57" fmla="*/ 2147483647 h 392"/>
              <a:gd name="T58" fmla="*/ 2147483647 w 203"/>
              <a:gd name="T59" fmla="*/ 2147483647 h 392"/>
              <a:gd name="T60" fmla="*/ 2147483647 w 203"/>
              <a:gd name="T61" fmla="*/ 2147483647 h 392"/>
              <a:gd name="T62" fmla="*/ 0 w 203"/>
              <a:gd name="T63" fmla="*/ 2147483647 h 392"/>
              <a:gd name="T64" fmla="*/ 0 w 203"/>
              <a:gd name="T65" fmla="*/ 2147483647 h 392"/>
              <a:gd name="T66" fmla="*/ 0 w 203"/>
              <a:gd name="T67" fmla="*/ 0 h 392"/>
              <a:gd name="T68" fmla="*/ 2147483647 w 203"/>
              <a:gd name="T69" fmla="*/ 2147483647 h 392"/>
              <a:gd name="T70" fmla="*/ 2147483647 w 203"/>
              <a:gd name="T71" fmla="*/ 2147483647 h 3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03"/>
              <a:gd name="T109" fmla="*/ 0 h 392"/>
              <a:gd name="T110" fmla="*/ 203 w 203"/>
              <a:gd name="T111" fmla="*/ 392 h 392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03" h="392">
                <a:moveTo>
                  <a:pt x="203" y="392"/>
                </a:moveTo>
                <a:lnTo>
                  <a:pt x="192" y="390"/>
                </a:lnTo>
                <a:lnTo>
                  <a:pt x="181" y="389"/>
                </a:lnTo>
                <a:lnTo>
                  <a:pt x="172" y="387"/>
                </a:lnTo>
                <a:lnTo>
                  <a:pt x="162" y="383"/>
                </a:lnTo>
                <a:lnTo>
                  <a:pt x="152" y="380"/>
                </a:lnTo>
                <a:lnTo>
                  <a:pt x="143" y="374"/>
                </a:lnTo>
                <a:lnTo>
                  <a:pt x="133" y="367"/>
                </a:lnTo>
                <a:lnTo>
                  <a:pt x="123" y="361"/>
                </a:lnTo>
                <a:lnTo>
                  <a:pt x="115" y="353"/>
                </a:lnTo>
                <a:lnTo>
                  <a:pt x="106" y="344"/>
                </a:lnTo>
                <a:lnTo>
                  <a:pt x="98" y="335"/>
                </a:lnTo>
                <a:lnTo>
                  <a:pt x="89" y="325"/>
                </a:lnTo>
                <a:lnTo>
                  <a:pt x="81" y="314"/>
                </a:lnTo>
                <a:lnTo>
                  <a:pt x="74" y="303"/>
                </a:lnTo>
                <a:lnTo>
                  <a:pt x="66" y="290"/>
                </a:lnTo>
                <a:lnTo>
                  <a:pt x="59" y="278"/>
                </a:lnTo>
                <a:lnTo>
                  <a:pt x="52" y="264"/>
                </a:lnTo>
                <a:lnTo>
                  <a:pt x="46" y="250"/>
                </a:lnTo>
                <a:lnTo>
                  <a:pt x="40" y="235"/>
                </a:lnTo>
                <a:lnTo>
                  <a:pt x="34" y="220"/>
                </a:lnTo>
                <a:lnTo>
                  <a:pt x="29" y="204"/>
                </a:lnTo>
                <a:lnTo>
                  <a:pt x="24" y="188"/>
                </a:lnTo>
                <a:lnTo>
                  <a:pt x="19" y="171"/>
                </a:lnTo>
                <a:lnTo>
                  <a:pt x="15" y="154"/>
                </a:lnTo>
                <a:lnTo>
                  <a:pt x="12" y="136"/>
                </a:lnTo>
                <a:lnTo>
                  <a:pt x="8" y="118"/>
                </a:lnTo>
                <a:lnTo>
                  <a:pt x="6" y="100"/>
                </a:lnTo>
                <a:lnTo>
                  <a:pt x="3" y="82"/>
                </a:lnTo>
                <a:lnTo>
                  <a:pt x="2" y="62"/>
                </a:lnTo>
                <a:lnTo>
                  <a:pt x="1" y="43"/>
                </a:lnTo>
                <a:lnTo>
                  <a:pt x="0" y="23"/>
                </a:lnTo>
                <a:lnTo>
                  <a:pt x="0" y="3"/>
                </a:lnTo>
                <a:lnTo>
                  <a:pt x="0" y="0"/>
                </a:lnTo>
                <a:lnTo>
                  <a:pt x="203" y="3"/>
                </a:lnTo>
                <a:lnTo>
                  <a:pt x="203" y="3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5122" name="Rectangle 4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077901" y="6357987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/>
            <a:fld id="{0A9CD171-D503-4CDE-AAE1-37DF94E5652E}" type="slidenum">
              <a:rPr lang="ja-JP" altLang="ja-JP" sz="1400">
                <a:latin typeface="Times New Roman" pitchFamily="18" charset="0"/>
                <a:ea typeface="ＭＳ Ｐゴシック" pitchFamily="50" charset="-128"/>
              </a:rPr>
              <a:pPr algn="r"/>
              <a:t>2</a:t>
            </a:fld>
            <a:endParaRPr lang="ja-JP" altLang="ja-JP" sz="1400" dirty="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44624"/>
            <a:ext cx="8963025" cy="620688"/>
          </a:xfrm>
          <a:noFill/>
        </p:spPr>
        <p:txBody>
          <a:bodyPr/>
          <a:lstStyle/>
          <a:p>
            <a:pPr eaLnBrk="1"/>
            <a:r>
              <a:rPr lang="ja-JP" altLang="en-US" sz="3600" b="1" dirty="0">
                <a:latin typeface="Times New Roman" pitchFamily="18" charset="0"/>
                <a:ea typeface="ＭＳ Ｐゴシック" pitchFamily="50" charset="-128"/>
              </a:rPr>
              <a:t>ムーアの</a:t>
            </a:r>
            <a:r>
              <a:rPr lang="ja-JP" altLang="en-US" sz="3600" b="1">
                <a:latin typeface="Times New Roman" pitchFamily="18" charset="0"/>
                <a:ea typeface="ＭＳ Ｐゴシック" pitchFamily="50" charset="-128"/>
              </a:rPr>
              <a:t>法則</a:t>
            </a:r>
            <a:r>
              <a:rPr lang="ja-JP" altLang="en-US" sz="2800" b="1">
                <a:latin typeface="Times New Roman" pitchFamily="18" charset="0"/>
                <a:ea typeface="ＭＳ Ｐゴシック" pitchFamily="50" charset="-128"/>
              </a:rPr>
              <a:t>（</a:t>
            </a:r>
            <a:r>
              <a:rPr lang="en-US" altLang="ja-JP" sz="2800" b="1" dirty="0">
                <a:latin typeface="Times New Roman" pitchFamily="18" charset="0"/>
                <a:ea typeface="ＭＳ Ｐゴシック" pitchFamily="50" charset="-128"/>
              </a:rPr>
              <a:t>Moore’s law, 1965</a:t>
            </a:r>
            <a:r>
              <a:rPr lang="ja-JP" altLang="en-US" sz="2800" b="1" dirty="0">
                <a:latin typeface="Times New Roman" pitchFamily="18" charset="0"/>
                <a:ea typeface="ＭＳ Ｐゴシック" pitchFamily="50" charset="-128"/>
              </a:rPr>
              <a:t>）</a:t>
            </a:r>
            <a:endParaRPr lang="ja-JP" alt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Rectangle 8"/>
          <p:cNvSpPr>
            <a:spLocks noChangeArrowheads="1"/>
          </p:cNvSpPr>
          <p:nvPr/>
        </p:nvSpPr>
        <p:spPr bwMode="auto">
          <a:xfrm>
            <a:off x="914400" y="1501775"/>
            <a:ext cx="2244725" cy="36353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 sz="2400"/>
          </a:p>
        </p:txBody>
      </p:sp>
      <p:grpSp>
        <p:nvGrpSpPr>
          <p:cNvPr id="5125" name="Group 9"/>
          <p:cNvGrpSpPr>
            <a:grpSpLocks/>
          </p:cNvGrpSpPr>
          <p:nvPr/>
        </p:nvGrpSpPr>
        <p:grpSpPr bwMode="auto">
          <a:xfrm>
            <a:off x="314325" y="2092325"/>
            <a:ext cx="904875" cy="400050"/>
            <a:chOff x="582" y="1860"/>
            <a:chExt cx="430" cy="196"/>
          </a:xfrm>
        </p:grpSpPr>
        <p:sp>
          <p:nvSpPr>
            <p:cNvPr id="5167" name="Line 10"/>
            <p:cNvSpPr>
              <a:spLocks noChangeShapeType="1"/>
            </p:cNvSpPr>
            <p:nvPr/>
          </p:nvSpPr>
          <p:spPr bwMode="auto">
            <a:xfrm>
              <a:off x="582" y="2055"/>
              <a:ext cx="329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68" name="Freeform 11"/>
            <p:cNvSpPr>
              <a:spLocks/>
            </p:cNvSpPr>
            <p:nvPr/>
          </p:nvSpPr>
          <p:spPr bwMode="auto">
            <a:xfrm>
              <a:off x="910" y="1860"/>
              <a:ext cx="102" cy="196"/>
            </a:xfrm>
            <a:custGeom>
              <a:avLst/>
              <a:gdLst>
                <a:gd name="T0" fmla="*/ 1 w 202"/>
                <a:gd name="T1" fmla="*/ 0 h 392"/>
                <a:gd name="T2" fmla="*/ 1 w 202"/>
                <a:gd name="T3" fmla="*/ 1 h 392"/>
                <a:gd name="T4" fmla="*/ 1 w 202"/>
                <a:gd name="T5" fmla="*/ 1 h 392"/>
                <a:gd name="T6" fmla="*/ 1 w 202"/>
                <a:gd name="T7" fmla="*/ 1 h 392"/>
                <a:gd name="T8" fmla="*/ 1 w 202"/>
                <a:gd name="T9" fmla="*/ 1 h 392"/>
                <a:gd name="T10" fmla="*/ 1 w 202"/>
                <a:gd name="T11" fmla="*/ 1 h 392"/>
                <a:gd name="T12" fmla="*/ 1 w 202"/>
                <a:gd name="T13" fmla="*/ 1 h 392"/>
                <a:gd name="T14" fmla="*/ 1 w 202"/>
                <a:gd name="T15" fmla="*/ 1 h 392"/>
                <a:gd name="T16" fmla="*/ 1 w 202"/>
                <a:gd name="T17" fmla="*/ 1 h 392"/>
                <a:gd name="T18" fmla="*/ 1 w 202"/>
                <a:gd name="T19" fmla="*/ 1 h 392"/>
                <a:gd name="T20" fmla="*/ 1 w 202"/>
                <a:gd name="T21" fmla="*/ 1 h 392"/>
                <a:gd name="T22" fmla="*/ 1 w 202"/>
                <a:gd name="T23" fmla="*/ 1 h 392"/>
                <a:gd name="T24" fmla="*/ 1 w 202"/>
                <a:gd name="T25" fmla="*/ 1 h 392"/>
                <a:gd name="T26" fmla="*/ 1 w 202"/>
                <a:gd name="T27" fmla="*/ 1 h 392"/>
                <a:gd name="T28" fmla="*/ 1 w 202"/>
                <a:gd name="T29" fmla="*/ 1 h 392"/>
                <a:gd name="T30" fmla="*/ 1 w 202"/>
                <a:gd name="T31" fmla="*/ 1 h 392"/>
                <a:gd name="T32" fmla="*/ 1 w 202"/>
                <a:gd name="T33" fmla="*/ 1 h 392"/>
                <a:gd name="T34" fmla="*/ 1 w 202"/>
                <a:gd name="T35" fmla="*/ 1 h 392"/>
                <a:gd name="T36" fmla="*/ 1 w 202"/>
                <a:gd name="T37" fmla="*/ 1 h 392"/>
                <a:gd name="T38" fmla="*/ 1 w 202"/>
                <a:gd name="T39" fmla="*/ 1 h 392"/>
                <a:gd name="T40" fmla="*/ 1 w 202"/>
                <a:gd name="T41" fmla="*/ 1 h 392"/>
                <a:gd name="T42" fmla="*/ 1 w 202"/>
                <a:gd name="T43" fmla="*/ 1 h 392"/>
                <a:gd name="T44" fmla="*/ 1 w 202"/>
                <a:gd name="T45" fmla="*/ 1 h 392"/>
                <a:gd name="T46" fmla="*/ 1 w 202"/>
                <a:gd name="T47" fmla="*/ 1 h 392"/>
                <a:gd name="T48" fmla="*/ 1 w 202"/>
                <a:gd name="T49" fmla="*/ 1 h 392"/>
                <a:gd name="T50" fmla="*/ 1 w 202"/>
                <a:gd name="T51" fmla="*/ 1 h 392"/>
                <a:gd name="T52" fmla="*/ 1 w 202"/>
                <a:gd name="T53" fmla="*/ 1 h 392"/>
                <a:gd name="T54" fmla="*/ 1 w 202"/>
                <a:gd name="T55" fmla="*/ 1 h 392"/>
                <a:gd name="T56" fmla="*/ 1 w 202"/>
                <a:gd name="T57" fmla="*/ 1 h 392"/>
                <a:gd name="T58" fmla="*/ 1 w 202"/>
                <a:gd name="T59" fmla="*/ 1 h 392"/>
                <a:gd name="T60" fmla="*/ 1 w 202"/>
                <a:gd name="T61" fmla="*/ 1 h 392"/>
                <a:gd name="T62" fmla="*/ 1 w 202"/>
                <a:gd name="T63" fmla="*/ 1 h 392"/>
                <a:gd name="T64" fmla="*/ 1 w 202"/>
                <a:gd name="T65" fmla="*/ 1 h 392"/>
                <a:gd name="T66" fmla="*/ 1 w 202"/>
                <a:gd name="T67" fmla="*/ 1 h 392"/>
                <a:gd name="T68" fmla="*/ 0 w 202"/>
                <a:gd name="T69" fmla="*/ 1 h 392"/>
                <a:gd name="T70" fmla="*/ 1 w 202"/>
                <a:gd name="T71" fmla="*/ 1 h 392"/>
                <a:gd name="T72" fmla="*/ 1 w 202"/>
                <a:gd name="T73" fmla="*/ 0 h 3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02"/>
                <a:gd name="T112" fmla="*/ 0 h 392"/>
                <a:gd name="T113" fmla="*/ 202 w 202"/>
                <a:gd name="T114" fmla="*/ 392 h 3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02" h="392">
                  <a:moveTo>
                    <a:pt x="202" y="0"/>
                  </a:moveTo>
                  <a:lnTo>
                    <a:pt x="202" y="3"/>
                  </a:lnTo>
                  <a:lnTo>
                    <a:pt x="202" y="23"/>
                  </a:lnTo>
                  <a:lnTo>
                    <a:pt x="201" y="43"/>
                  </a:lnTo>
                  <a:lnTo>
                    <a:pt x="200" y="62"/>
                  </a:lnTo>
                  <a:lnTo>
                    <a:pt x="199" y="82"/>
                  </a:lnTo>
                  <a:lnTo>
                    <a:pt x="196" y="100"/>
                  </a:lnTo>
                  <a:lnTo>
                    <a:pt x="194" y="118"/>
                  </a:lnTo>
                  <a:lnTo>
                    <a:pt x="190" y="136"/>
                  </a:lnTo>
                  <a:lnTo>
                    <a:pt x="187" y="154"/>
                  </a:lnTo>
                  <a:lnTo>
                    <a:pt x="183" y="171"/>
                  </a:lnTo>
                  <a:lnTo>
                    <a:pt x="178" y="188"/>
                  </a:lnTo>
                  <a:lnTo>
                    <a:pt x="173" y="204"/>
                  </a:lnTo>
                  <a:lnTo>
                    <a:pt x="168" y="220"/>
                  </a:lnTo>
                  <a:lnTo>
                    <a:pt x="162" y="235"/>
                  </a:lnTo>
                  <a:lnTo>
                    <a:pt x="156" y="250"/>
                  </a:lnTo>
                  <a:lnTo>
                    <a:pt x="150" y="264"/>
                  </a:lnTo>
                  <a:lnTo>
                    <a:pt x="144" y="278"/>
                  </a:lnTo>
                  <a:lnTo>
                    <a:pt x="137" y="290"/>
                  </a:lnTo>
                  <a:lnTo>
                    <a:pt x="130" y="303"/>
                  </a:lnTo>
                  <a:lnTo>
                    <a:pt x="122" y="314"/>
                  </a:lnTo>
                  <a:lnTo>
                    <a:pt x="114" y="325"/>
                  </a:lnTo>
                  <a:lnTo>
                    <a:pt x="105" y="335"/>
                  </a:lnTo>
                  <a:lnTo>
                    <a:pt x="97" y="344"/>
                  </a:lnTo>
                  <a:lnTo>
                    <a:pt x="88" y="353"/>
                  </a:lnTo>
                  <a:lnTo>
                    <a:pt x="80" y="361"/>
                  </a:lnTo>
                  <a:lnTo>
                    <a:pt x="70" y="367"/>
                  </a:lnTo>
                  <a:lnTo>
                    <a:pt x="62" y="374"/>
                  </a:lnTo>
                  <a:lnTo>
                    <a:pt x="52" y="380"/>
                  </a:lnTo>
                  <a:lnTo>
                    <a:pt x="42" y="383"/>
                  </a:lnTo>
                  <a:lnTo>
                    <a:pt x="33" y="387"/>
                  </a:lnTo>
                  <a:lnTo>
                    <a:pt x="22" y="389"/>
                  </a:lnTo>
                  <a:lnTo>
                    <a:pt x="12" y="390"/>
                  </a:lnTo>
                  <a:lnTo>
                    <a:pt x="1" y="392"/>
                  </a:lnTo>
                  <a:lnTo>
                    <a:pt x="0" y="392"/>
                  </a:lnTo>
                  <a:lnTo>
                    <a:pt x="1" y="3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69" name="Freeform 12"/>
            <p:cNvSpPr>
              <a:spLocks/>
            </p:cNvSpPr>
            <p:nvPr/>
          </p:nvSpPr>
          <p:spPr bwMode="auto">
            <a:xfrm>
              <a:off x="910" y="1860"/>
              <a:ext cx="102" cy="196"/>
            </a:xfrm>
            <a:custGeom>
              <a:avLst/>
              <a:gdLst>
                <a:gd name="T0" fmla="*/ 1 w 202"/>
                <a:gd name="T1" fmla="*/ 0 h 392"/>
                <a:gd name="T2" fmla="*/ 1 w 202"/>
                <a:gd name="T3" fmla="*/ 1 h 392"/>
                <a:gd name="T4" fmla="*/ 1 w 202"/>
                <a:gd name="T5" fmla="*/ 1 h 392"/>
                <a:gd name="T6" fmla="*/ 1 w 202"/>
                <a:gd name="T7" fmla="*/ 1 h 392"/>
                <a:gd name="T8" fmla="*/ 1 w 202"/>
                <a:gd name="T9" fmla="*/ 1 h 392"/>
                <a:gd name="T10" fmla="*/ 1 w 202"/>
                <a:gd name="T11" fmla="*/ 1 h 392"/>
                <a:gd name="T12" fmla="*/ 1 w 202"/>
                <a:gd name="T13" fmla="*/ 1 h 392"/>
                <a:gd name="T14" fmla="*/ 1 w 202"/>
                <a:gd name="T15" fmla="*/ 1 h 392"/>
                <a:gd name="T16" fmla="*/ 1 w 202"/>
                <a:gd name="T17" fmla="*/ 1 h 392"/>
                <a:gd name="T18" fmla="*/ 1 w 202"/>
                <a:gd name="T19" fmla="*/ 1 h 392"/>
                <a:gd name="T20" fmla="*/ 1 w 202"/>
                <a:gd name="T21" fmla="*/ 1 h 392"/>
                <a:gd name="T22" fmla="*/ 1 w 202"/>
                <a:gd name="T23" fmla="*/ 1 h 392"/>
                <a:gd name="T24" fmla="*/ 1 w 202"/>
                <a:gd name="T25" fmla="*/ 1 h 392"/>
                <a:gd name="T26" fmla="*/ 1 w 202"/>
                <a:gd name="T27" fmla="*/ 1 h 392"/>
                <a:gd name="T28" fmla="*/ 1 w 202"/>
                <a:gd name="T29" fmla="*/ 1 h 392"/>
                <a:gd name="T30" fmla="*/ 1 w 202"/>
                <a:gd name="T31" fmla="*/ 1 h 392"/>
                <a:gd name="T32" fmla="*/ 1 w 202"/>
                <a:gd name="T33" fmla="*/ 1 h 392"/>
                <a:gd name="T34" fmla="*/ 1 w 202"/>
                <a:gd name="T35" fmla="*/ 1 h 392"/>
                <a:gd name="T36" fmla="*/ 1 w 202"/>
                <a:gd name="T37" fmla="*/ 1 h 392"/>
                <a:gd name="T38" fmla="*/ 1 w 202"/>
                <a:gd name="T39" fmla="*/ 1 h 392"/>
                <a:gd name="T40" fmla="*/ 1 w 202"/>
                <a:gd name="T41" fmla="*/ 1 h 392"/>
                <a:gd name="T42" fmla="*/ 1 w 202"/>
                <a:gd name="T43" fmla="*/ 1 h 392"/>
                <a:gd name="T44" fmla="*/ 1 w 202"/>
                <a:gd name="T45" fmla="*/ 1 h 392"/>
                <a:gd name="T46" fmla="*/ 1 w 202"/>
                <a:gd name="T47" fmla="*/ 1 h 392"/>
                <a:gd name="T48" fmla="*/ 1 w 202"/>
                <a:gd name="T49" fmla="*/ 1 h 392"/>
                <a:gd name="T50" fmla="*/ 1 w 202"/>
                <a:gd name="T51" fmla="*/ 1 h 392"/>
                <a:gd name="T52" fmla="*/ 1 w 202"/>
                <a:gd name="T53" fmla="*/ 1 h 392"/>
                <a:gd name="T54" fmla="*/ 1 w 202"/>
                <a:gd name="T55" fmla="*/ 1 h 392"/>
                <a:gd name="T56" fmla="*/ 1 w 202"/>
                <a:gd name="T57" fmla="*/ 1 h 392"/>
                <a:gd name="T58" fmla="*/ 1 w 202"/>
                <a:gd name="T59" fmla="*/ 1 h 392"/>
                <a:gd name="T60" fmla="*/ 1 w 202"/>
                <a:gd name="T61" fmla="*/ 1 h 392"/>
                <a:gd name="T62" fmla="*/ 1 w 202"/>
                <a:gd name="T63" fmla="*/ 1 h 392"/>
                <a:gd name="T64" fmla="*/ 1 w 202"/>
                <a:gd name="T65" fmla="*/ 1 h 392"/>
                <a:gd name="T66" fmla="*/ 1 w 202"/>
                <a:gd name="T67" fmla="*/ 1 h 392"/>
                <a:gd name="T68" fmla="*/ 0 w 202"/>
                <a:gd name="T69" fmla="*/ 1 h 3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2"/>
                <a:gd name="T106" fmla="*/ 0 h 392"/>
                <a:gd name="T107" fmla="*/ 202 w 202"/>
                <a:gd name="T108" fmla="*/ 392 h 39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2" h="392">
                  <a:moveTo>
                    <a:pt x="202" y="0"/>
                  </a:moveTo>
                  <a:lnTo>
                    <a:pt x="202" y="3"/>
                  </a:lnTo>
                  <a:lnTo>
                    <a:pt x="202" y="23"/>
                  </a:lnTo>
                  <a:lnTo>
                    <a:pt x="201" y="43"/>
                  </a:lnTo>
                  <a:lnTo>
                    <a:pt x="200" y="62"/>
                  </a:lnTo>
                  <a:lnTo>
                    <a:pt x="199" y="82"/>
                  </a:lnTo>
                  <a:lnTo>
                    <a:pt x="196" y="100"/>
                  </a:lnTo>
                  <a:lnTo>
                    <a:pt x="194" y="118"/>
                  </a:lnTo>
                  <a:lnTo>
                    <a:pt x="190" y="136"/>
                  </a:lnTo>
                  <a:lnTo>
                    <a:pt x="187" y="154"/>
                  </a:lnTo>
                  <a:lnTo>
                    <a:pt x="183" y="171"/>
                  </a:lnTo>
                  <a:lnTo>
                    <a:pt x="178" y="188"/>
                  </a:lnTo>
                  <a:lnTo>
                    <a:pt x="173" y="204"/>
                  </a:lnTo>
                  <a:lnTo>
                    <a:pt x="168" y="220"/>
                  </a:lnTo>
                  <a:lnTo>
                    <a:pt x="162" y="235"/>
                  </a:lnTo>
                  <a:lnTo>
                    <a:pt x="156" y="250"/>
                  </a:lnTo>
                  <a:lnTo>
                    <a:pt x="150" y="264"/>
                  </a:lnTo>
                  <a:lnTo>
                    <a:pt x="144" y="278"/>
                  </a:lnTo>
                  <a:lnTo>
                    <a:pt x="137" y="290"/>
                  </a:lnTo>
                  <a:lnTo>
                    <a:pt x="130" y="303"/>
                  </a:lnTo>
                  <a:lnTo>
                    <a:pt x="122" y="314"/>
                  </a:lnTo>
                  <a:lnTo>
                    <a:pt x="114" y="325"/>
                  </a:lnTo>
                  <a:lnTo>
                    <a:pt x="105" y="335"/>
                  </a:lnTo>
                  <a:lnTo>
                    <a:pt x="97" y="344"/>
                  </a:lnTo>
                  <a:lnTo>
                    <a:pt x="88" y="353"/>
                  </a:lnTo>
                  <a:lnTo>
                    <a:pt x="80" y="361"/>
                  </a:lnTo>
                  <a:lnTo>
                    <a:pt x="70" y="367"/>
                  </a:lnTo>
                  <a:lnTo>
                    <a:pt x="62" y="374"/>
                  </a:lnTo>
                  <a:lnTo>
                    <a:pt x="52" y="380"/>
                  </a:lnTo>
                  <a:lnTo>
                    <a:pt x="42" y="383"/>
                  </a:lnTo>
                  <a:lnTo>
                    <a:pt x="33" y="387"/>
                  </a:lnTo>
                  <a:lnTo>
                    <a:pt x="22" y="389"/>
                  </a:lnTo>
                  <a:lnTo>
                    <a:pt x="12" y="390"/>
                  </a:lnTo>
                  <a:lnTo>
                    <a:pt x="1" y="392"/>
                  </a:lnTo>
                  <a:lnTo>
                    <a:pt x="0" y="392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5126" name="Line 13"/>
          <p:cNvSpPr>
            <a:spLocks noChangeShapeType="1"/>
          </p:cNvSpPr>
          <p:nvPr/>
        </p:nvSpPr>
        <p:spPr bwMode="auto">
          <a:xfrm>
            <a:off x="3079750" y="2492895"/>
            <a:ext cx="717550" cy="106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29" name="Freeform 17"/>
          <p:cNvSpPr>
            <a:spLocks/>
          </p:cNvSpPr>
          <p:nvPr/>
        </p:nvSpPr>
        <p:spPr bwMode="auto">
          <a:xfrm>
            <a:off x="2895600" y="2111375"/>
            <a:ext cx="217488" cy="381000"/>
          </a:xfrm>
          <a:custGeom>
            <a:avLst/>
            <a:gdLst>
              <a:gd name="T0" fmla="*/ 2147483647 w 203"/>
              <a:gd name="T1" fmla="*/ 2147483647 h 392"/>
              <a:gd name="T2" fmla="*/ 2147483647 w 203"/>
              <a:gd name="T3" fmla="*/ 2147483647 h 392"/>
              <a:gd name="T4" fmla="*/ 2147483647 w 203"/>
              <a:gd name="T5" fmla="*/ 2147483647 h 392"/>
              <a:gd name="T6" fmla="*/ 2147483647 w 203"/>
              <a:gd name="T7" fmla="*/ 2147483647 h 392"/>
              <a:gd name="T8" fmla="*/ 2147483647 w 203"/>
              <a:gd name="T9" fmla="*/ 2147483647 h 392"/>
              <a:gd name="T10" fmla="*/ 2147483647 w 203"/>
              <a:gd name="T11" fmla="*/ 2147483647 h 392"/>
              <a:gd name="T12" fmla="*/ 2147483647 w 203"/>
              <a:gd name="T13" fmla="*/ 2147483647 h 392"/>
              <a:gd name="T14" fmla="*/ 2147483647 w 203"/>
              <a:gd name="T15" fmla="*/ 2147483647 h 392"/>
              <a:gd name="T16" fmla="*/ 2147483647 w 203"/>
              <a:gd name="T17" fmla="*/ 2147483647 h 392"/>
              <a:gd name="T18" fmla="*/ 2147483647 w 203"/>
              <a:gd name="T19" fmla="*/ 2147483647 h 392"/>
              <a:gd name="T20" fmla="*/ 2147483647 w 203"/>
              <a:gd name="T21" fmla="*/ 2147483647 h 392"/>
              <a:gd name="T22" fmla="*/ 2147483647 w 203"/>
              <a:gd name="T23" fmla="*/ 2147483647 h 392"/>
              <a:gd name="T24" fmla="*/ 2147483647 w 203"/>
              <a:gd name="T25" fmla="*/ 2147483647 h 392"/>
              <a:gd name="T26" fmla="*/ 2147483647 w 203"/>
              <a:gd name="T27" fmla="*/ 2147483647 h 392"/>
              <a:gd name="T28" fmla="*/ 2147483647 w 203"/>
              <a:gd name="T29" fmla="*/ 2147483647 h 392"/>
              <a:gd name="T30" fmla="*/ 2147483647 w 203"/>
              <a:gd name="T31" fmla="*/ 2147483647 h 392"/>
              <a:gd name="T32" fmla="*/ 2147483647 w 203"/>
              <a:gd name="T33" fmla="*/ 2147483647 h 392"/>
              <a:gd name="T34" fmla="*/ 2147483647 w 203"/>
              <a:gd name="T35" fmla="*/ 2147483647 h 392"/>
              <a:gd name="T36" fmla="*/ 2147483647 w 203"/>
              <a:gd name="T37" fmla="*/ 2147483647 h 392"/>
              <a:gd name="T38" fmla="*/ 2147483647 w 203"/>
              <a:gd name="T39" fmla="*/ 2147483647 h 392"/>
              <a:gd name="T40" fmla="*/ 2147483647 w 203"/>
              <a:gd name="T41" fmla="*/ 2147483647 h 392"/>
              <a:gd name="T42" fmla="*/ 2147483647 w 203"/>
              <a:gd name="T43" fmla="*/ 2147483647 h 392"/>
              <a:gd name="T44" fmla="*/ 2147483647 w 203"/>
              <a:gd name="T45" fmla="*/ 2147483647 h 392"/>
              <a:gd name="T46" fmla="*/ 2147483647 w 203"/>
              <a:gd name="T47" fmla="*/ 2147483647 h 392"/>
              <a:gd name="T48" fmla="*/ 2147483647 w 203"/>
              <a:gd name="T49" fmla="*/ 2147483647 h 392"/>
              <a:gd name="T50" fmla="*/ 2147483647 w 203"/>
              <a:gd name="T51" fmla="*/ 2147483647 h 392"/>
              <a:gd name="T52" fmla="*/ 2147483647 w 203"/>
              <a:gd name="T53" fmla="*/ 2147483647 h 392"/>
              <a:gd name="T54" fmla="*/ 2147483647 w 203"/>
              <a:gd name="T55" fmla="*/ 2147483647 h 392"/>
              <a:gd name="T56" fmla="*/ 2147483647 w 203"/>
              <a:gd name="T57" fmla="*/ 2147483647 h 392"/>
              <a:gd name="T58" fmla="*/ 2147483647 w 203"/>
              <a:gd name="T59" fmla="*/ 2147483647 h 392"/>
              <a:gd name="T60" fmla="*/ 2147483647 w 203"/>
              <a:gd name="T61" fmla="*/ 2147483647 h 392"/>
              <a:gd name="T62" fmla="*/ 0 w 203"/>
              <a:gd name="T63" fmla="*/ 2147483647 h 392"/>
              <a:gd name="T64" fmla="*/ 0 w 203"/>
              <a:gd name="T65" fmla="*/ 2147483647 h 392"/>
              <a:gd name="T66" fmla="*/ 0 w 203"/>
              <a:gd name="T67" fmla="*/ 0 h 39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03"/>
              <a:gd name="T103" fmla="*/ 0 h 392"/>
              <a:gd name="T104" fmla="*/ 203 w 203"/>
              <a:gd name="T105" fmla="*/ 392 h 39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03" h="392">
                <a:moveTo>
                  <a:pt x="203" y="392"/>
                </a:moveTo>
                <a:lnTo>
                  <a:pt x="192" y="390"/>
                </a:lnTo>
                <a:lnTo>
                  <a:pt x="181" y="389"/>
                </a:lnTo>
                <a:lnTo>
                  <a:pt x="172" y="387"/>
                </a:lnTo>
                <a:lnTo>
                  <a:pt x="162" y="383"/>
                </a:lnTo>
                <a:lnTo>
                  <a:pt x="152" y="380"/>
                </a:lnTo>
                <a:lnTo>
                  <a:pt x="143" y="374"/>
                </a:lnTo>
                <a:lnTo>
                  <a:pt x="133" y="367"/>
                </a:lnTo>
                <a:lnTo>
                  <a:pt x="123" y="361"/>
                </a:lnTo>
                <a:lnTo>
                  <a:pt x="115" y="353"/>
                </a:lnTo>
                <a:lnTo>
                  <a:pt x="106" y="344"/>
                </a:lnTo>
                <a:lnTo>
                  <a:pt x="98" y="335"/>
                </a:lnTo>
                <a:lnTo>
                  <a:pt x="89" y="325"/>
                </a:lnTo>
                <a:lnTo>
                  <a:pt x="81" y="314"/>
                </a:lnTo>
                <a:lnTo>
                  <a:pt x="74" y="303"/>
                </a:lnTo>
                <a:lnTo>
                  <a:pt x="66" y="290"/>
                </a:lnTo>
                <a:lnTo>
                  <a:pt x="59" y="278"/>
                </a:lnTo>
                <a:lnTo>
                  <a:pt x="52" y="264"/>
                </a:lnTo>
                <a:lnTo>
                  <a:pt x="46" y="250"/>
                </a:lnTo>
                <a:lnTo>
                  <a:pt x="40" y="235"/>
                </a:lnTo>
                <a:lnTo>
                  <a:pt x="34" y="220"/>
                </a:lnTo>
                <a:lnTo>
                  <a:pt x="29" y="204"/>
                </a:lnTo>
                <a:lnTo>
                  <a:pt x="24" y="188"/>
                </a:lnTo>
                <a:lnTo>
                  <a:pt x="19" y="171"/>
                </a:lnTo>
                <a:lnTo>
                  <a:pt x="15" y="154"/>
                </a:lnTo>
                <a:lnTo>
                  <a:pt x="12" y="136"/>
                </a:lnTo>
                <a:lnTo>
                  <a:pt x="8" y="118"/>
                </a:lnTo>
                <a:lnTo>
                  <a:pt x="6" y="100"/>
                </a:lnTo>
                <a:lnTo>
                  <a:pt x="3" y="82"/>
                </a:lnTo>
                <a:lnTo>
                  <a:pt x="2" y="62"/>
                </a:lnTo>
                <a:lnTo>
                  <a:pt x="1" y="43"/>
                </a:lnTo>
                <a:lnTo>
                  <a:pt x="0" y="23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5130" name="Rectangle 18"/>
          <p:cNvSpPr>
            <a:spLocks noChangeArrowheads="1"/>
          </p:cNvSpPr>
          <p:nvPr/>
        </p:nvSpPr>
        <p:spPr bwMode="auto">
          <a:xfrm>
            <a:off x="304800" y="2093913"/>
            <a:ext cx="3505200" cy="1160462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 sz="2400"/>
          </a:p>
        </p:txBody>
      </p:sp>
      <p:sp>
        <p:nvSpPr>
          <p:cNvPr id="5131" name="Rectangle 19"/>
          <p:cNvSpPr>
            <a:spLocks noChangeArrowheads="1"/>
          </p:cNvSpPr>
          <p:nvPr/>
        </p:nvSpPr>
        <p:spPr bwMode="auto">
          <a:xfrm>
            <a:off x="1863725" y="1577975"/>
            <a:ext cx="527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6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ゲート</a:t>
            </a:r>
          </a:p>
        </p:txBody>
      </p:sp>
      <p:sp>
        <p:nvSpPr>
          <p:cNvPr id="5132" name="Rectangle 20"/>
          <p:cNvSpPr>
            <a:spLocks noChangeArrowheads="1"/>
          </p:cNvSpPr>
          <p:nvPr/>
        </p:nvSpPr>
        <p:spPr bwMode="auto">
          <a:xfrm>
            <a:off x="381000" y="2187575"/>
            <a:ext cx="5461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600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ソース</a:t>
            </a:r>
          </a:p>
        </p:txBody>
      </p:sp>
      <p:sp>
        <p:nvSpPr>
          <p:cNvPr id="5134" name="Rectangle 22"/>
          <p:cNvSpPr>
            <a:spLocks noChangeArrowheads="1"/>
          </p:cNvSpPr>
          <p:nvPr/>
        </p:nvSpPr>
        <p:spPr bwMode="auto">
          <a:xfrm>
            <a:off x="1985963" y="1196975"/>
            <a:ext cx="1397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sz="1800" b="1" i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L</a:t>
            </a:r>
            <a:endParaRPr lang="en-US" altLang="ja-JP" sz="1800" b="1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135" name="Rectangle 23"/>
          <p:cNvSpPr>
            <a:spLocks noChangeArrowheads="1"/>
          </p:cNvSpPr>
          <p:nvPr/>
        </p:nvSpPr>
        <p:spPr bwMode="auto">
          <a:xfrm>
            <a:off x="1835150" y="2873375"/>
            <a:ext cx="4095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6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基板</a:t>
            </a:r>
          </a:p>
        </p:txBody>
      </p:sp>
      <p:sp>
        <p:nvSpPr>
          <p:cNvPr id="5136" name="Line 24"/>
          <p:cNvSpPr>
            <a:spLocks noChangeShapeType="1"/>
          </p:cNvSpPr>
          <p:nvPr/>
        </p:nvSpPr>
        <p:spPr bwMode="auto">
          <a:xfrm>
            <a:off x="949325" y="1349375"/>
            <a:ext cx="914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triangle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7" name="Line 25"/>
          <p:cNvSpPr>
            <a:spLocks noChangeShapeType="1"/>
          </p:cNvSpPr>
          <p:nvPr/>
        </p:nvSpPr>
        <p:spPr bwMode="auto">
          <a:xfrm>
            <a:off x="2244725" y="1349375"/>
            <a:ext cx="914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5138" name="Group 26"/>
          <p:cNvGrpSpPr>
            <a:grpSpLocks/>
          </p:cNvGrpSpPr>
          <p:nvPr/>
        </p:nvGrpSpPr>
        <p:grpSpPr bwMode="auto">
          <a:xfrm>
            <a:off x="971550" y="3597275"/>
            <a:ext cx="2176463" cy="2662238"/>
            <a:chOff x="432" y="2424"/>
            <a:chExt cx="1371" cy="1677"/>
          </a:xfrm>
        </p:grpSpPr>
        <p:sp>
          <p:nvSpPr>
            <p:cNvPr id="5148" name="Rectangle 27"/>
            <p:cNvSpPr>
              <a:spLocks noChangeArrowheads="1"/>
            </p:cNvSpPr>
            <p:nvPr/>
          </p:nvSpPr>
          <p:spPr bwMode="auto">
            <a:xfrm>
              <a:off x="746" y="3035"/>
              <a:ext cx="666" cy="229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 sz="2400"/>
            </a:p>
          </p:txBody>
        </p:sp>
        <p:sp>
          <p:nvSpPr>
            <p:cNvPr id="5149" name="Line 28"/>
            <p:cNvSpPr>
              <a:spLocks noChangeShapeType="1"/>
            </p:cNvSpPr>
            <p:nvPr/>
          </p:nvSpPr>
          <p:spPr bwMode="auto">
            <a:xfrm>
              <a:off x="438" y="3516"/>
              <a:ext cx="329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0" name="Freeform 29"/>
            <p:cNvSpPr>
              <a:spLocks/>
            </p:cNvSpPr>
            <p:nvPr/>
          </p:nvSpPr>
          <p:spPr bwMode="auto">
            <a:xfrm>
              <a:off x="766" y="3321"/>
              <a:ext cx="102" cy="196"/>
            </a:xfrm>
            <a:custGeom>
              <a:avLst/>
              <a:gdLst>
                <a:gd name="T0" fmla="*/ 1 w 202"/>
                <a:gd name="T1" fmla="*/ 0 h 392"/>
                <a:gd name="T2" fmla="*/ 1 w 202"/>
                <a:gd name="T3" fmla="*/ 1 h 392"/>
                <a:gd name="T4" fmla="*/ 1 w 202"/>
                <a:gd name="T5" fmla="*/ 1 h 392"/>
                <a:gd name="T6" fmla="*/ 1 w 202"/>
                <a:gd name="T7" fmla="*/ 1 h 392"/>
                <a:gd name="T8" fmla="*/ 1 w 202"/>
                <a:gd name="T9" fmla="*/ 1 h 392"/>
                <a:gd name="T10" fmla="*/ 1 w 202"/>
                <a:gd name="T11" fmla="*/ 1 h 392"/>
                <a:gd name="T12" fmla="*/ 1 w 202"/>
                <a:gd name="T13" fmla="*/ 1 h 392"/>
                <a:gd name="T14" fmla="*/ 1 w 202"/>
                <a:gd name="T15" fmla="*/ 1 h 392"/>
                <a:gd name="T16" fmla="*/ 1 w 202"/>
                <a:gd name="T17" fmla="*/ 1 h 392"/>
                <a:gd name="T18" fmla="*/ 1 w 202"/>
                <a:gd name="T19" fmla="*/ 1 h 392"/>
                <a:gd name="T20" fmla="*/ 1 w 202"/>
                <a:gd name="T21" fmla="*/ 1 h 392"/>
                <a:gd name="T22" fmla="*/ 1 w 202"/>
                <a:gd name="T23" fmla="*/ 1 h 392"/>
                <a:gd name="T24" fmla="*/ 1 w 202"/>
                <a:gd name="T25" fmla="*/ 1 h 392"/>
                <a:gd name="T26" fmla="*/ 1 w 202"/>
                <a:gd name="T27" fmla="*/ 1 h 392"/>
                <a:gd name="T28" fmla="*/ 1 w 202"/>
                <a:gd name="T29" fmla="*/ 1 h 392"/>
                <a:gd name="T30" fmla="*/ 1 w 202"/>
                <a:gd name="T31" fmla="*/ 1 h 392"/>
                <a:gd name="T32" fmla="*/ 1 w 202"/>
                <a:gd name="T33" fmla="*/ 1 h 392"/>
                <a:gd name="T34" fmla="*/ 1 w 202"/>
                <a:gd name="T35" fmla="*/ 1 h 392"/>
                <a:gd name="T36" fmla="*/ 1 w 202"/>
                <a:gd name="T37" fmla="*/ 1 h 392"/>
                <a:gd name="T38" fmla="*/ 1 w 202"/>
                <a:gd name="T39" fmla="*/ 1 h 392"/>
                <a:gd name="T40" fmla="*/ 1 w 202"/>
                <a:gd name="T41" fmla="*/ 1 h 392"/>
                <a:gd name="T42" fmla="*/ 1 w 202"/>
                <a:gd name="T43" fmla="*/ 1 h 392"/>
                <a:gd name="T44" fmla="*/ 1 w 202"/>
                <a:gd name="T45" fmla="*/ 1 h 392"/>
                <a:gd name="T46" fmla="*/ 1 w 202"/>
                <a:gd name="T47" fmla="*/ 1 h 392"/>
                <a:gd name="T48" fmla="*/ 1 w 202"/>
                <a:gd name="T49" fmla="*/ 1 h 392"/>
                <a:gd name="T50" fmla="*/ 1 w 202"/>
                <a:gd name="T51" fmla="*/ 1 h 392"/>
                <a:gd name="T52" fmla="*/ 1 w 202"/>
                <a:gd name="T53" fmla="*/ 1 h 392"/>
                <a:gd name="T54" fmla="*/ 1 w 202"/>
                <a:gd name="T55" fmla="*/ 1 h 392"/>
                <a:gd name="T56" fmla="*/ 1 w 202"/>
                <a:gd name="T57" fmla="*/ 1 h 392"/>
                <a:gd name="T58" fmla="*/ 1 w 202"/>
                <a:gd name="T59" fmla="*/ 1 h 392"/>
                <a:gd name="T60" fmla="*/ 1 w 202"/>
                <a:gd name="T61" fmla="*/ 1 h 392"/>
                <a:gd name="T62" fmla="*/ 1 w 202"/>
                <a:gd name="T63" fmla="*/ 1 h 392"/>
                <a:gd name="T64" fmla="*/ 1 w 202"/>
                <a:gd name="T65" fmla="*/ 1 h 392"/>
                <a:gd name="T66" fmla="*/ 1 w 202"/>
                <a:gd name="T67" fmla="*/ 1 h 392"/>
                <a:gd name="T68" fmla="*/ 0 w 202"/>
                <a:gd name="T69" fmla="*/ 1 h 392"/>
                <a:gd name="T70" fmla="*/ 1 w 202"/>
                <a:gd name="T71" fmla="*/ 1 h 392"/>
                <a:gd name="T72" fmla="*/ 1 w 202"/>
                <a:gd name="T73" fmla="*/ 0 h 3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02"/>
                <a:gd name="T112" fmla="*/ 0 h 392"/>
                <a:gd name="T113" fmla="*/ 202 w 202"/>
                <a:gd name="T114" fmla="*/ 392 h 3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02" h="392">
                  <a:moveTo>
                    <a:pt x="202" y="0"/>
                  </a:moveTo>
                  <a:lnTo>
                    <a:pt x="202" y="3"/>
                  </a:lnTo>
                  <a:lnTo>
                    <a:pt x="202" y="23"/>
                  </a:lnTo>
                  <a:lnTo>
                    <a:pt x="201" y="43"/>
                  </a:lnTo>
                  <a:lnTo>
                    <a:pt x="200" y="62"/>
                  </a:lnTo>
                  <a:lnTo>
                    <a:pt x="199" y="82"/>
                  </a:lnTo>
                  <a:lnTo>
                    <a:pt x="196" y="100"/>
                  </a:lnTo>
                  <a:lnTo>
                    <a:pt x="194" y="118"/>
                  </a:lnTo>
                  <a:lnTo>
                    <a:pt x="190" y="136"/>
                  </a:lnTo>
                  <a:lnTo>
                    <a:pt x="187" y="154"/>
                  </a:lnTo>
                  <a:lnTo>
                    <a:pt x="183" y="171"/>
                  </a:lnTo>
                  <a:lnTo>
                    <a:pt x="178" y="188"/>
                  </a:lnTo>
                  <a:lnTo>
                    <a:pt x="173" y="204"/>
                  </a:lnTo>
                  <a:lnTo>
                    <a:pt x="168" y="220"/>
                  </a:lnTo>
                  <a:lnTo>
                    <a:pt x="162" y="235"/>
                  </a:lnTo>
                  <a:lnTo>
                    <a:pt x="156" y="250"/>
                  </a:lnTo>
                  <a:lnTo>
                    <a:pt x="150" y="264"/>
                  </a:lnTo>
                  <a:lnTo>
                    <a:pt x="144" y="278"/>
                  </a:lnTo>
                  <a:lnTo>
                    <a:pt x="137" y="290"/>
                  </a:lnTo>
                  <a:lnTo>
                    <a:pt x="130" y="303"/>
                  </a:lnTo>
                  <a:lnTo>
                    <a:pt x="122" y="314"/>
                  </a:lnTo>
                  <a:lnTo>
                    <a:pt x="114" y="325"/>
                  </a:lnTo>
                  <a:lnTo>
                    <a:pt x="105" y="335"/>
                  </a:lnTo>
                  <a:lnTo>
                    <a:pt x="97" y="344"/>
                  </a:lnTo>
                  <a:lnTo>
                    <a:pt x="88" y="353"/>
                  </a:lnTo>
                  <a:lnTo>
                    <a:pt x="80" y="361"/>
                  </a:lnTo>
                  <a:lnTo>
                    <a:pt x="70" y="367"/>
                  </a:lnTo>
                  <a:lnTo>
                    <a:pt x="62" y="374"/>
                  </a:lnTo>
                  <a:lnTo>
                    <a:pt x="52" y="380"/>
                  </a:lnTo>
                  <a:lnTo>
                    <a:pt x="42" y="383"/>
                  </a:lnTo>
                  <a:lnTo>
                    <a:pt x="33" y="387"/>
                  </a:lnTo>
                  <a:lnTo>
                    <a:pt x="22" y="389"/>
                  </a:lnTo>
                  <a:lnTo>
                    <a:pt x="12" y="390"/>
                  </a:lnTo>
                  <a:lnTo>
                    <a:pt x="1" y="392"/>
                  </a:lnTo>
                  <a:lnTo>
                    <a:pt x="0" y="392"/>
                  </a:lnTo>
                  <a:lnTo>
                    <a:pt x="1" y="3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51" name="Freeform 30"/>
            <p:cNvSpPr>
              <a:spLocks/>
            </p:cNvSpPr>
            <p:nvPr/>
          </p:nvSpPr>
          <p:spPr bwMode="auto">
            <a:xfrm>
              <a:off x="766" y="3321"/>
              <a:ext cx="102" cy="196"/>
            </a:xfrm>
            <a:custGeom>
              <a:avLst/>
              <a:gdLst>
                <a:gd name="T0" fmla="*/ 1 w 202"/>
                <a:gd name="T1" fmla="*/ 0 h 392"/>
                <a:gd name="T2" fmla="*/ 1 w 202"/>
                <a:gd name="T3" fmla="*/ 1 h 392"/>
                <a:gd name="T4" fmla="*/ 1 w 202"/>
                <a:gd name="T5" fmla="*/ 1 h 392"/>
                <a:gd name="T6" fmla="*/ 1 w 202"/>
                <a:gd name="T7" fmla="*/ 1 h 392"/>
                <a:gd name="T8" fmla="*/ 1 w 202"/>
                <a:gd name="T9" fmla="*/ 1 h 392"/>
                <a:gd name="T10" fmla="*/ 1 w 202"/>
                <a:gd name="T11" fmla="*/ 1 h 392"/>
                <a:gd name="T12" fmla="*/ 1 w 202"/>
                <a:gd name="T13" fmla="*/ 1 h 392"/>
                <a:gd name="T14" fmla="*/ 1 w 202"/>
                <a:gd name="T15" fmla="*/ 1 h 392"/>
                <a:gd name="T16" fmla="*/ 1 w 202"/>
                <a:gd name="T17" fmla="*/ 1 h 392"/>
                <a:gd name="T18" fmla="*/ 1 w 202"/>
                <a:gd name="T19" fmla="*/ 1 h 392"/>
                <a:gd name="T20" fmla="*/ 1 w 202"/>
                <a:gd name="T21" fmla="*/ 1 h 392"/>
                <a:gd name="T22" fmla="*/ 1 w 202"/>
                <a:gd name="T23" fmla="*/ 1 h 392"/>
                <a:gd name="T24" fmla="*/ 1 w 202"/>
                <a:gd name="T25" fmla="*/ 1 h 392"/>
                <a:gd name="T26" fmla="*/ 1 w 202"/>
                <a:gd name="T27" fmla="*/ 1 h 392"/>
                <a:gd name="T28" fmla="*/ 1 w 202"/>
                <a:gd name="T29" fmla="*/ 1 h 392"/>
                <a:gd name="T30" fmla="*/ 1 w 202"/>
                <a:gd name="T31" fmla="*/ 1 h 392"/>
                <a:gd name="T32" fmla="*/ 1 w 202"/>
                <a:gd name="T33" fmla="*/ 1 h 392"/>
                <a:gd name="T34" fmla="*/ 1 w 202"/>
                <a:gd name="T35" fmla="*/ 1 h 392"/>
                <a:gd name="T36" fmla="*/ 1 w 202"/>
                <a:gd name="T37" fmla="*/ 1 h 392"/>
                <a:gd name="T38" fmla="*/ 1 w 202"/>
                <a:gd name="T39" fmla="*/ 1 h 392"/>
                <a:gd name="T40" fmla="*/ 1 w 202"/>
                <a:gd name="T41" fmla="*/ 1 h 392"/>
                <a:gd name="T42" fmla="*/ 1 w 202"/>
                <a:gd name="T43" fmla="*/ 1 h 392"/>
                <a:gd name="T44" fmla="*/ 1 w 202"/>
                <a:gd name="T45" fmla="*/ 1 h 392"/>
                <a:gd name="T46" fmla="*/ 1 w 202"/>
                <a:gd name="T47" fmla="*/ 1 h 392"/>
                <a:gd name="T48" fmla="*/ 1 w 202"/>
                <a:gd name="T49" fmla="*/ 1 h 392"/>
                <a:gd name="T50" fmla="*/ 1 w 202"/>
                <a:gd name="T51" fmla="*/ 1 h 392"/>
                <a:gd name="T52" fmla="*/ 1 w 202"/>
                <a:gd name="T53" fmla="*/ 1 h 392"/>
                <a:gd name="T54" fmla="*/ 1 w 202"/>
                <a:gd name="T55" fmla="*/ 1 h 392"/>
                <a:gd name="T56" fmla="*/ 1 w 202"/>
                <a:gd name="T57" fmla="*/ 1 h 392"/>
                <a:gd name="T58" fmla="*/ 1 w 202"/>
                <a:gd name="T59" fmla="*/ 1 h 392"/>
                <a:gd name="T60" fmla="*/ 1 w 202"/>
                <a:gd name="T61" fmla="*/ 1 h 392"/>
                <a:gd name="T62" fmla="*/ 1 w 202"/>
                <a:gd name="T63" fmla="*/ 1 h 392"/>
                <a:gd name="T64" fmla="*/ 1 w 202"/>
                <a:gd name="T65" fmla="*/ 1 h 392"/>
                <a:gd name="T66" fmla="*/ 1 w 202"/>
                <a:gd name="T67" fmla="*/ 1 h 392"/>
                <a:gd name="T68" fmla="*/ 0 w 202"/>
                <a:gd name="T69" fmla="*/ 1 h 3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2"/>
                <a:gd name="T106" fmla="*/ 0 h 392"/>
                <a:gd name="T107" fmla="*/ 202 w 202"/>
                <a:gd name="T108" fmla="*/ 392 h 39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2" h="392">
                  <a:moveTo>
                    <a:pt x="202" y="0"/>
                  </a:moveTo>
                  <a:lnTo>
                    <a:pt x="202" y="3"/>
                  </a:lnTo>
                  <a:lnTo>
                    <a:pt x="202" y="23"/>
                  </a:lnTo>
                  <a:lnTo>
                    <a:pt x="201" y="43"/>
                  </a:lnTo>
                  <a:lnTo>
                    <a:pt x="200" y="62"/>
                  </a:lnTo>
                  <a:lnTo>
                    <a:pt x="199" y="82"/>
                  </a:lnTo>
                  <a:lnTo>
                    <a:pt x="196" y="100"/>
                  </a:lnTo>
                  <a:lnTo>
                    <a:pt x="194" y="118"/>
                  </a:lnTo>
                  <a:lnTo>
                    <a:pt x="190" y="136"/>
                  </a:lnTo>
                  <a:lnTo>
                    <a:pt x="187" y="154"/>
                  </a:lnTo>
                  <a:lnTo>
                    <a:pt x="183" y="171"/>
                  </a:lnTo>
                  <a:lnTo>
                    <a:pt x="178" y="188"/>
                  </a:lnTo>
                  <a:lnTo>
                    <a:pt x="173" y="204"/>
                  </a:lnTo>
                  <a:lnTo>
                    <a:pt x="168" y="220"/>
                  </a:lnTo>
                  <a:lnTo>
                    <a:pt x="162" y="235"/>
                  </a:lnTo>
                  <a:lnTo>
                    <a:pt x="156" y="250"/>
                  </a:lnTo>
                  <a:lnTo>
                    <a:pt x="150" y="264"/>
                  </a:lnTo>
                  <a:lnTo>
                    <a:pt x="144" y="278"/>
                  </a:lnTo>
                  <a:lnTo>
                    <a:pt x="137" y="290"/>
                  </a:lnTo>
                  <a:lnTo>
                    <a:pt x="130" y="303"/>
                  </a:lnTo>
                  <a:lnTo>
                    <a:pt x="122" y="314"/>
                  </a:lnTo>
                  <a:lnTo>
                    <a:pt x="114" y="325"/>
                  </a:lnTo>
                  <a:lnTo>
                    <a:pt x="105" y="335"/>
                  </a:lnTo>
                  <a:lnTo>
                    <a:pt x="97" y="344"/>
                  </a:lnTo>
                  <a:lnTo>
                    <a:pt x="88" y="353"/>
                  </a:lnTo>
                  <a:lnTo>
                    <a:pt x="80" y="361"/>
                  </a:lnTo>
                  <a:lnTo>
                    <a:pt x="70" y="367"/>
                  </a:lnTo>
                  <a:lnTo>
                    <a:pt x="62" y="374"/>
                  </a:lnTo>
                  <a:lnTo>
                    <a:pt x="52" y="380"/>
                  </a:lnTo>
                  <a:lnTo>
                    <a:pt x="42" y="383"/>
                  </a:lnTo>
                  <a:lnTo>
                    <a:pt x="33" y="387"/>
                  </a:lnTo>
                  <a:lnTo>
                    <a:pt x="22" y="389"/>
                  </a:lnTo>
                  <a:lnTo>
                    <a:pt x="12" y="390"/>
                  </a:lnTo>
                  <a:lnTo>
                    <a:pt x="1" y="392"/>
                  </a:lnTo>
                  <a:lnTo>
                    <a:pt x="0" y="392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52" name="Line 31"/>
            <p:cNvSpPr>
              <a:spLocks noChangeShapeType="1"/>
            </p:cNvSpPr>
            <p:nvPr/>
          </p:nvSpPr>
          <p:spPr bwMode="auto">
            <a:xfrm>
              <a:off x="1432" y="3516"/>
              <a:ext cx="328" cy="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3" name="Freeform 32"/>
            <p:cNvSpPr>
              <a:spLocks/>
            </p:cNvSpPr>
            <p:nvPr/>
          </p:nvSpPr>
          <p:spPr bwMode="auto">
            <a:xfrm>
              <a:off x="1330" y="3321"/>
              <a:ext cx="102" cy="196"/>
            </a:xfrm>
            <a:custGeom>
              <a:avLst/>
              <a:gdLst>
                <a:gd name="T0" fmla="*/ 1 w 203"/>
                <a:gd name="T1" fmla="*/ 1 h 392"/>
                <a:gd name="T2" fmla="*/ 1 w 203"/>
                <a:gd name="T3" fmla="*/ 1 h 392"/>
                <a:gd name="T4" fmla="*/ 1 w 203"/>
                <a:gd name="T5" fmla="*/ 1 h 392"/>
                <a:gd name="T6" fmla="*/ 1 w 203"/>
                <a:gd name="T7" fmla="*/ 1 h 392"/>
                <a:gd name="T8" fmla="*/ 1 w 203"/>
                <a:gd name="T9" fmla="*/ 1 h 392"/>
                <a:gd name="T10" fmla="*/ 1 w 203"/>
                <a:gd name="T11" fmla="*/ 1 h 392"/>
                <a:gd name="T12" fmla="*/ 1 w 203"/>
                <a:gd name="T13" fmla="*/ 1 h 392"/>
                <a:gd name="T14" fmla="*/ 1 w 203"/>
                <a:gd name="T15" fmla="*/ 1 h 392"/>
                <a:gd name="T16" fmla="*/ 1 w 203"/>
                <a:gd name="T17" fmla="*/ 1 h 392"/>
                <a:gd name="T18" fmla="*/ 1 w 203"/>
                <a:gd name="T19" fmla="*/ 1 h 392"/>
                <a:gd name="T20" fmla="*/ 1 w 203"/>
                <a:gd name="T21" fmla="*/ 1 h 392"/>
                <a:gd name="T22" fmla="*/ 1 w 203"/>
                <a:gd name="T23" fmla="*/ 1 h 392"/>
                <a:gd name="T24" fmla="*/ 1 w 203"/>
                <a:gd name="T25" fmla="*/ 1 h 392"/>
                <a:gd name="T26" fmla="*/ 1 w 203"/>
                <a:gd name="T27" fmla="*/ 1 h 392"/>
                <a:gd name="T28" fmla="*/ 1 w 203"/>
                <a:gd name="T29" fmla="*/ 1 h 392"/>
                <a:gd name="T30" fmla="*/ 1 w 203"/>
                <a:gd name="T31" fmla="*/ 1 h 392"/>
                <a:gd name="T32" fmla="*/ 1 w 203"/>
                <a:gd name="T33" fmla="*/ 1 h 392"/>
                <a:gd name="T34" fmla="*/ 1 w 203"/>
                <a:gd name="T35" fmla="*/ 1 h 392"/>
                <a:gd name="T36" fmla="*/ 1 w 203"/>
                <a:gd name="T37" fmla="*/ 1 h 392"/>
                <a:gd name="T38" fmla="*/ 1 w 203"/>
                <a:gd name="T39" fmla="*/ 1 h 392"/>
                <a:gd name="T40" fmla="*/ 1 w 203"/>
                <a:gd name="T41" fmla="*/ 1 h 392"/>
                <a:gd name="T42" fmla="*/ 1 w 203"/>
                <a:gd name="T43" fmla="*/ 1 h 392"/>
                <a:gd name="T44" fmla="*/ 1 w 203"/>
                <a:gd name="T45" fmla="*/ 1 h 392"/>
                <a:gd name="T46" fmla="*/ 1 w 203"/>
                <a:gd name="T47" fmla="*/ 1 h 392"/>
                <a:gd name="T48" fmla="*/ 1 w 203"/>
                <a:gd name="T49" fmla="*/ 1 h 392"/>
                <a:gd name="T50" fmla="*/ 1 w 203"/>
                <a:gd name="T51" fmla="*/ 1 h 392"/>
                <a:gd name="T52" fmla="*/ 1 w 203"/>
                <a:gd name="T53" fmla="*/ 1 h 392"/>
                <a:gd name="T54" fmla="*/ 1 w 203"/>
                <a:gd name="T55" fmla="*/ 1 h 392"/>
                <a:gd name="T56" fmla="*/ 1 w 203"/>
                <a:gd name="T57" fmla="*/ 1 h 392"/>
                <a:gd name="T58" fmla="*/ 1 w 203"/>
                <a:gd name="T59" fmla="*/ 1 h 392"/>
                <a:gd name="T60" fmla="*/ 1 w 203"/>
                <a:gd name="T61" fmla="*/ 1 h 392"/>
                <a:gd name="T62" fmla="*/ 0 w 203"/>
                <a:gd name="T63" fmla="*/ 1 h 392"/>
                <a:gd name="T64" fmla="*/ 0 w 203"/>
                <a:gd name="T65" fmla="*/ 1 h 392"/>
                <a:gd name="T66" fmla="*/ 0 w 203"/>
                <a:gd name="T67" fmla="*/ 0 h 392"/>
                <a:gd name="T68" fmla="*/ 1 w 203"/>
                <a:gd name="T69" fmla="*/ 1 h 392"/>
                <a:gd name="T70" fmla="*/ 1 w 203"/>
                <a:gd name="T71" fmla="*/ 1 h 3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03"/>
                <a:gd name="T109" fmla="*/ 0 h 392"/>
                <a:gd name="T110" fmla="*/ 203 w 203"/>
                <a:gd name="T111" fmla="*/ 392 h 39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03" h="392">
                  <a:moveTo>
                    <a:pt x="203" y="392"/>
                  </a:moveTo>
                  <a:lnTo>
                    <a:pt x="192" y="390"/>
                  </a:lnTo>
                  <a:lnTo>
                    <a:pt x="181" y="389"/>
                  </a:lnTo>
                  <a:lnTo>
                    <a:pt x="172" y="387"/>
                  </a:lnTo>
                  <a:lnTo>
                    <a:pt x="162" y="383"/>
                  </a:lnTo>
                  <a:lnTo>
                    <a:pt x="152" y="380"/>
                  </a:lnTo>
                  <a:lnTo>
                    <a:pt x="143" y="374"/>
                  </a:lnTo>
                  <a:lnTo>
                    <a:pt x="133" y="367"/>
                  </a:lnTo>
                  <a:lnTo>
                    <a:pt x="123" y="361"/>
                  </a:lnTo>
                  <a:lnTo>
                    <a:pt x="115" y="353"/>
                  </a:lnTo>
                  <a:lnTo>
                    <a:pt x="106" y="344"/>
                  </a:lnTo>
                  <a:lnTo>
                    <a:pt x="98" y="335"/>
                  </a:lnTo>
                  <a:lnTo>
                    <a:pt x="89" y="325"/>
                  </a:lnTo>
                  <a:lnTo>
                    <a:pt x="81" y="314"/>
                  </a:lnTo>
                  <a:lnTo>
                    <a:pt x="74" y="303"/>
                  </a:lnTo>
                  <a:lnTo>
                    <a:pt x="66" y="290"/>
                  </a:lnTo>
                  <a:lnTo>
                    <a:pt x="59" y="278"/>
                  </a:lnTo>
                  <a:lnTo>
                    <a:pt x="52" y="264"/>
                  </a:lnTo>
                  <a:lnTo>
                    <a:pt x="46" y="250"/>
                  </a:lnTo>
                  <a:lnTo>
                    <a:pt x="40" y="235"/>
                  </a:lnTo>
                  <a:lnTo>
                    <a:pt x="34" y="220"/>
                  </a:lnTo>
                  <a:lnTo>
                    <a:pt x="29" y="204"/>
                  </a:lnTo>
                  <a:lnTo>
                    <a:pt x="24" y="188"/>
                  </a:lnTo>
                  <a:lnTo>
                    <a:pt x="19" y="171"/>
                  </a:lnTo>
                  <a:lnTo>
                    <a:pt x="15" y="154"/>
                  </a:lnTo>
                  <a:lnTo>
                    <a:pt x="12" y="136"/>
                  </a:lnTo>
                  <a:lnTo>
                    <a:pt x="8" y="118"/>
                  </a:lnTo>
                  <a:lnTo>
                    <a:pt x="6" y="100"/>
                  </a:lnTo>
                  <a:lnTo>
                    <a:pt x="3" y="82"/>
                  </a:lnTo>
                  <a:lnTo>
                    <a:pt x="2" y="62"/>
                  </a:lnTo>
                  <a:lnTo>
                    <a:pt x="1" y="43"/>
                  </a:lnTo>
                  <a:lnTo>
                    <a:pt x="0" y="2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03" y="3"/>
                  </a:lnTo>
                  <a:lnTo>
                    <a:pt x="203" y="3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54" name="Freeform 33"/>
            <p:cNvSpPr>
              <a:spLocks/>
            </p:cNvSpPr>
            <p:nvPr/>
          </p:nvSpPr>
          <p:spPr bwMode="auto">
            <a:xfrm>
              <a:off x="1330" y="3321"/>
              <a:ext cx="102" cy="196"/>
            </a:xfrm>
            <a:custGeom>
              <a:avLst/>
              <a:gdLst>
                <a:gd name="T0" fmla="*/ 1 w 203"/>
                <a:gd name="T1" fmla="*/ 1 h 392"/>
                <a:gd name="T2" fmla="*/ 1 w 203"/>
                <a:gd name="T3" fmla="*/ 1 h 392"/>
                <a:gd name="T4" fmla="*/ 1 w 203"/>
                <a:gd name="T5" fmla="*/ 1 h 392"/>
                <a:gd name="T6" fmla="*/ 1 w 203"/>
                <a:gd name="T7" fmla="*/ 1 h 392"/>
                <a:gd name="T8" fmla="*/ 1 w 203"/>
                <a:gd name="T9" fmla="*/ 1 h 392"/>
                <a:gd name="T10" fmla="*/ 1 w 203"/>
                <a:gd name="T11" fmla="*/ 1 h 392"/>
                <a:gd name="T12" fmla="*/ 1 w 203"/>
                <a:gd name="T13" fmla="*/ 1 h 392"/>
                <a:gd name="T14" fmla="*/ 1 w 203"/>
                <a:gd name="T15" fmla="*/ 1 h 392"/>
                <a:gd name="T16" fmla="*/ 1 w 203"/>
                <a:gd name="T17" fmla="*/ 1 h 392"/>
                <a:gd name="T18" fmla="*/ 1 w 203"/>
                <a:gd name="T19" fmla="*/ 1 h 392"/>
                <a:gd name="T20" fmla="*/ 1 w 203"/>
                <a:gd name="T21" fmla="*/ 1 h 392"/>
                <a:gd name="T22" fmla="*/ 1 w 203"/>
                <a:gd name="T23" fmla="*/ 1 h 392"/>
                <a:gd name="T24" fmla="*/ 1 w 203"/>
                <a:gd name="T25" fmla="*/ 1 h 392"/>
                <a:gd name="T26" fmla="*/ 1 w 203"/>
                <a:gd name="T27" fmla="*/ 1 h 392"/>
                <a:gd name="T28" fmla="*/ 1 w 203"/>
                <a:gd name="T29" fmla="*/ 1 h 392"/>
                <a:gd name="T30" fmla="*/ 1 w 203"/>
                <a:gd name="T31" fmla="*/ 1 h 392"/>
                <a:gd name="T32" fmla="*/ 1 w 203"/>
                <a:gd name="T33" fmla="*/ 1 h 392"/>
                <a:gd name="T34" fmla="*/ 1 w 203"/>
                <a:gd name="T35" fmla="*/ 1 h 392"/>
                <a:gd name="T36" fmla="*/ 1 w 203"/>
                <a:gd name="T37" fmla="*/ 1 h 392"/>
                <a:gd name="T38" fmla="*/ 1 w 203"/>
                <a:gd name="T39" fmla="*/ 1 h 392"/>
                <a:gd name="T40" fmla="*/ 1 w 203"/>
                <a:gd name="T41" fmla="*/ 1 h 392"/>
                <a:gd name="T42" fmla="*/ 1 w 203"/>
                <a:gd name="T43" fmla="*/ 1 h 392"/>
                <a:gd name="T44" fmla="*/ 1 w 203"/>
                <a:gd name="T45" fmla="*/ 1 h 392"/>
                <a:gd name="T46" fmla="*/ 1 w 203"/>
                <a:gd name="T47" fmla="*/ 1 h 392"/>
                <a:gd name="T48" fmla="*/ 1 w 203"/>
                <a:gd name="T49" fmla="*/ 1 h 392"/>
                <a:gd name="T50" fmla="*/ 1 w 203"/>
                <a:gd name="T51" fmla="*/ 1 h 392"/>
                <a:gd name="T52" fmla="*/ 1 w 203"/>
                <a:gd name="T53" fmla="*/ 1 h 392"/>
                <a:gd name="T54" fmla="*/ 1 w 203"/>
                <a:gd name="T55" fmla="*/ 1 h 392"/>
                <a:gd name="T56" fmla="*/ 1 w 203"/>
                <a:gd name="T57" fmla="*/ 1 h 392"/>
                <a:gd name="T58" fmla="*/ 1 w 203"/>
                <a:gd name="T59" fmla="*/ 1 h 392"/>
                <a:gd name="T60" fmla="*/ 1 w 203"/>
                <a:gd name="T61" fmla="*/ 1 h 392"/>
                <a:gd name="T62" fmla="*/ 0 w 203"/>
                <a:gd name="T63" fmla="*/ 1 h 392"/>
                <a:gd name="T64" fmla="*/ 0 w 203"/>
                <a:gd name="T65" fmla="*/ 1 h 392"/>
                <a:gd name="T66" fmla="*/ 0 w 203"/>
                <a:gd name="T67" fmla="*/ 0 h 39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392"/>
                <a:gd name="T104" fmla="*/ 203 w 203"/>
                <a:gd name="T105" fmla="*/ 392 h 39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392">
                  <a:moveTo>
                    <a:pt x="203" y="392"/>
                  </a:moveTo>
                  <a:lnTo>
                    <a:pt x="192" y="390"/>
                  </a:lnTo>
                  <a:lnTo>
                    <a:pt x="181" y="389"/>
                  </a:lnTo>
                  <a:lnTo>
                    <a:pt x="172" y="387"/>
                  </a:lnTo>
                  <a:lnTo>
                    <a:pt x="162" y="383"/>
                  </a:lnTo>
                  <a:lnTo>
                    <a:pt x="152" y="380"/>
                  </a:lnTo>
                  <a:lnTo>
                    <a:pt x="143" y="374"/>
                  </a:lnTo>
                  <a:lnTo>
                    <a:pt x="133" y="367"/>
                  </a:lnTo>
                  <a:lnTo>
                    <a:pt x="123" y="361"/>
                  </a:lnTo>
                  <a:lnTo>
                    <a:pt x="115" y="353"/>
                  </a:lnTo>
                  <a:lnTo>
                    <a:pt x="106" y="344"/>
                  </a:lnTo>
                  <a:lnTo>
                    <a:pt x="98" y="335"/>
                  </a:lnTo>
                  <a:lnTo>
                    <a:pt x="89" y="325"/>
                  </a:lnTo>
                  <a:lnTo>
                    <a:pt x="81" y="314"/>
                  </a:lnTo>
                  <a:lnTo>
                    <a:pt x="74" y="303"/>
                  </a:lnTo>
                  <a:lnTo>
                    <a:pt x="66" y="290"/>
                  </a:lnTo>
                  <a:lnTo>
                    <a:pt x="59" y="278"/>
                  </a:lnTo>
                  <a:lnTo>
                    <a:pt x="52" y="264"/>
                  </a:lnTo>
                  <a:lnTo>
                    <a:pt x="46" y="250"/>
                  </a:lnTo>
                  <a:lnTo>
                    <a:pt x="40" y="235"/>
                  </a:lnTo>
                  <a:lnTo>
                    <a:pt x="34" y="220"/>
                  </a:lnTo>
                  <a:lnTo>
                    <a:pt x="29" y="204"/>
                  </a:lnTo>
                  <a:lnTo>
                    <a:pt x="24" y="188"/>
                  </a:lnTo>
                  <a:lnTo>
                    <a:pt x="19" y="171"/>
                  </a:lnTo>
                  <a:lnTo>
                    <a:pt x="15" y="154"/>
                  </a:lnTo>
                  <a:lnTo>
                    <a:pt x="12" y="136"/>
                  </a:lnTo>
                  <a:lnTo>
                    <a:pt x="8" y="118"/>
                  </a:lnTo>
                  <a:lnTo>
                    <a:pt x="6" y="100"/>
                  </a:lnTo>
                  <a:lnTo>
                    <a:pt x="3" y="82"/>
                  </a:lnTo>
                  <a:lnTo>
                    <a:pt x="2" y="62"/>
                  </a:lnTo>
                  <a:lnTo>
                    <a:pt x="1" y="43"/>
                  </a:lnTo>
                  <a:lnTo>
                    <a:pt x="0" y="2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55" name="Line 34"/>
            <p:cNvSpPr>
              <a:spLocks noChangeShapeType="1"/>
            </p:cNvSpPr>
            <p:nvPr/>
          </p:nvSpPr>
          <p:spPr bwMode="auto">
            <a:xfrm>
              <a:off x="1420" y="3519"/>
              <a:ext cx="32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6" name="Freeform 35"/>
            <p:cNvSpPr>
              <a:spLocks/>
            </p:cNvSpPr>
            <p:nvPr/>
          </p:nvSpPr>
          <p:spPr bwMode="auto">
            <a:xfrm>
              <a:off x="1330" y="3321"/>
              <a:ext cx="102" cy="196"/>
            </a:xfrm>
            <a:custGeom>
              <a:avLst/>
              <a:gdLst>
                <a:gd name="T0" fmla="*/ 1 w 203"/>
                <a:gd name="T1" fmla="*/ 1 h 392"/>
                <a:gd name="T2" fmla="*/ 1 w 203"/>
                <a:gd name="T3" fmla="*/ 1 h 392"/>
                <a:gd name="T4" fmla="*/ 1 w 203"/>
                <a:gd name="T5" fmla="*/ 1 h 392"/>
                <a:gd name="T6" fmla="*/ 1 w 203"/>
                <a:gd name="T7" fmla="*/ 1 h 392"/>
                <a:gd name="T8" fmla="*/ 1 w 203"/>
                <a:gd name="T9" fmla="*/ 1 h 392"/>
                <a:gd name="T10" fmla="*/ 1 w 203"/>
                <a:gd name="T11" fmla="*/ 1 h 392"/>
                <a:gd name="T12" fmla="*/ 1 w 203"/>
                <a:gd name="T13" fmla="*/ 1 h 392"/>
                <a:gd name="T14" fmla="*/ 1 w 203"/>
                <a:gd name="T15" fmla="*/ 1 h 392"/>
                <a:gd name="T16" fmla="*/ 1 w 203"/>
                <a:gd name="T17" fmla="*/ 1 h 392"/>
                <a:gd name="T18" fmla="*/ 1 w 203"/>
                <a:gd name="T19" fmla="*/ 1 h 392"/>
                <a:gd name="T20" fmla="*/ 1 w 203"/>
                <a:gd name="T21" fmla="*/ 1 h 392"/>
                <a:gd name="T22" fmla="*/ 1 w 203"/>
                <a:gd name="T23" fmla="*/ 1 h 392"/>
                <a:gd name="T24" fmla="*/ 1 w 203"/>
                <a:gd name="T25" fmla="*/ 1 h 392"/>
                <a:gd name="T26" fmla="*/ 1 w 203"/>
                <a:gd name="T27" fmla="*/ 1 h 392"/>
                <a:gd name="T28" fmla="*/ 1 w 203"/>
                <a:gd name="T29" fmla="*/ 1 h 392"/>
                <a:gd name="T30" fmla="*/ 1 w 203"/>
                <a:gd name="T31" fmla="*/ 1 h 392"/>
                <a:gd name="T32" fmla="*/ 1 w 203"/>
                <a:gd name="T33" fmla="*/ 1 h 392"/>
                <a:gd name="T34" fmla="*/ 1 w 203"/>
                <a:gd name="T35" fmla="*/ 1 h 392"/>
                <a:gd name="T36" fmla="*/ 1 w 203"/>
                <a:gd name="T37" fmla="*/ 1 h 392"/>
                <a:gd name="T38" fmla="*/ 1 w 203"/>
                <a:gd name="T39" fmla="*/ 1 h 392"/>
                <a:gd name="T40" fmla="*/ 1 w 203"/>
                <a:gd name="T41" fmla="*/ 1 h 392"/>
                <a:gd name="T42" fmla="*/ 1 w 203"/>
                <a:gd name="T43" fmla="*/ 1 h 392"/>
                <a:gd name="T44" fmla="*/ 1 w 203"/>
                <a:gd name="T45" fmla="*/ 1 h 392"/>
                <a:gd name="T46" fmla="*/ 1 w 203"/>
                <a:gd name="T47" fmla="*/ 1 h 392"/>
                <a:gd name="T48" fmla="*/ 1 w 203"/>
                <a:gd name="T49" fmla="*/ 1 h 392"/>
                <a:gd name="T50" fmla="*/ 1 w 203"/>
                <a:gd name="T51" fmla="*/ 1 h 392"/>
                <a:gd name="T52" fmla="*/ 1 w 203"/>
                <a:gd name="T53" fmla="*/ 1 h 392"/>
                <a:gd name="T54" fmla="*/ 1 w 203"/>
                <a:gd name="T55" fmla="*/ 1 h 392"/>
                <a:gd name="T56" fmla="*/ 1 w 203"/>
                <a:gd name="T57" fmla="*/ 1 h 392"/>
                <a:gd name="T58" fmla="*/ 1 w 203"/>
                <a:gd name="T59" fmla="*/ 1 h 392"/>
                <a:gd name="T60" fmla="*/ 1 w 203"/>
                <a:gd name="T61" fmla="*/ 1 h 392"/>
                <a:gd name="T62" fmla="*/ 0 w 203"/>
                <a:gd name="T63" fmla="*/ 1 h 392"/>
                <a:gd name="T64" fmla="*/ 0 w 203"/>
                <a:gd name="T65" fmla="*/ 1 h 392"/>
                <a:gd name="T66" fmla="*/ 0 w 203"/>
                <a:gd name="T67" fmla="*/ 0 h 392"/>
                <a:gd name="T68" fmla="*/ 1 w 203"/>
                <a:gd name="T69" fmla="*/ 1 h 392"/>
                <a:gd name="T70" fmla="*/ 1 w 203"/>
                <a:gd name="T71" fmla="*/ 1 h 3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03"/>
                <a:gd name="T109" fmla="*/ 0 h 392"/>
                <a:gd name="T110" fmla="*/ 203 w 203"/>
                <a:gd name="T111" fmla="*/ 392 h 39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03" h="392">
                  <a:moveTo>
                    <a:pt x="203" y="392"/>
                  </a:moveTo>
                  <a:lnTo>
                    <a:pt x="192" y="390"/>
                  </a:lnTo>
                  <a:lnTo>
                    <a:pt x="181" y="389"/>
                  </a:lnTo>
                  <a:lnTo>
                    <a:pt x="172" y="387"/>
                  </a:lnTo>
                  <a:lnTo>
                    <a:pt x="162" y="383"/>
                  </a:lnTo>
                  <a:lnTo>
                    <a:pt x="152" y="380"/>
                  </a:lnTo>
                  <a:lnTo>
                    <a:pt x="143" y="374"/>
                  </a:lnTo>
                  <a:lnTo>
                    <a:pt x="133" y="367"/>
                  </a:lnTo>
                  <a:lnTo>
                    <a:pt x="123" y="361"/>
                  </a:lnTo>
                  <a:lnTo>
                    <a:pt x="115" y="353"/>
                  </a:lnTo>
                  <a:lnTo>
                    <a:pt x="106" y="344"/>
                  </a:lnTo>
                  <a:lnTo>
                    <a:pt x="98" y="335"/>
                  </a:lnTo>
                  <a:lnTo>
                    <a:pt x="89" y="325"/>
                  </a:lnTo>
                  <a:lnTo>
                    <a:pt x="81" y="314"/>
                  </a:lnTo>
                  <a:lnTo>
                    <a:pt x="74" y="303"/>
                  </a:lnTo>
                  <a:lnTo>
                    <a:pt x="66" y="290"/>
                  </a:lnTo>
                  <a:lnTo>
                    <a:pt x="59" y="278"/>
                  </a:lnTo>
                  <a:lnTo>
                    <a:pt x="52" y="264"/>
                  </a:lnTo>
                  <a:lnTo>
                    <a:pt x="46" y="250"/>
                  </a:lnTo>
                  <a:lnTo>
                    <a:pt x="40" y="235"/>
                  </a:lnTo>
                  <a:lnTo>
                    <a:pt x="34" y="220"/>
                  </a:lnTo>
                  <a:lnTo>
                    <a:pt x="29" y="204"/>
                  </a:lnTo>
                  <a:lnTo>
                    <a:pt x="24" y="188"/>
                  </a:lnTo>
                  <a:lnTo>
                    <a:pt x="19" y="171"/>
                  </a:lnTo>
                  <a:lnTo>
                    <a:pt x="15" y="154"/>
                  </a:lnTo>
                  <a:lnTo>
                    <a:pt x="12" y="136"/>
                  </a:lnTo>
                  <a:lnTo>
                    <a:pt x="8" y="118"/>
                  </a:lnTo>
                  <a:lnTo>
                    <a:pt x="6" y="100"/>
                  </a:lnTo>
                  <a:lnTo>
                    <a:pt x="3" y="82"/>
                  </a:lnTo>
                  <a:lnTo>
                    <a:pt x="2" y="62"/>
                  </a:lnTo>
                  <a:lnTo>
                    <a:pt x="1" y="43"/>
                  </a:lnTo>
                  <a:lnTo>
                    <a:pt x="0" y="2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03" y="3"/>
                  </a:lnTo>
                  <a:lnTo>
                    <a:pt x="203" y="3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57" name="Freeform 36"/>
            <p:cNvSpPr>
              <a:spLocks/>
            </p:cNvSpPr>
            <p:nvPr/>
          </p:nvSpPr>
          <p:spPr bwMode="auto">
            <a:xfrm>
              <a:off x="1330" y="3321"/>
              <a:ext cx="102" cy="196"/>
            </a:xfrm>
            <a:custGeom>
              <a:avLst/>
              <a:gdLst>
                <a:gd name="T0" fmla="*/ 1 w 203"/>
                <a:gd name="T1" fmla="*/ 1 h 392"/>
                <a:gd name="T2" fmla="*/ 1 w 203"/>
                <a:gd name="T3" fmla="*/ 1 h 392"/>
                <a:gd name="T4" fmla="*/ 1 w 203"/>
                <a:gd name="T5" fmla="*/ 1 h 392"/>
                <a:gd name="T6" fmla="*/ 1 w 203"/>
                <a:gd name="T7" fmla="*/ 1 h 392"/>
                <a:gd name="T8" fmla="*/ 1 w 203"/>
                <a:gd name="T9" fmla="*/ 1 h 392"/>
                <a:gd name="T10" fmla="*/ 1 w 203"/>
                <a:gd name="T11" fmla="*/ 1 h 392"/>
                <a:gd name="T12" fmla="*/ 1 w 203"/>
                <a:gd name="T13" fmla="*/ 1 h 392"/>
                <a:gd name="T14" fmla="*/ 1 w 203"/>
                <a:gd name="T15" fmla="*/ 1 h 392"/>
                <a:gd name="T16" fmla="*/ 1 w 203"/>
                <a:gd name="T17" fmla="*/ 1 h 392"/>
                <a:gd name="T18" fmla="*/ 1 w 203"/>
                <a:gd name="T19" fmla="*/ 1 h 392"/>
                <a:gd name="T20" fmla="*/ 1 w 203"/>
                <a:gd name="T21" fmla="*/ 1 h 392"/>
                <a:gd name="T22" fmla="*/ 1 w 203"/>
                <a:gd name="T23" fmla="*/ 1 h 392"/>
                <a:gd name="T24" fmla="*/ 1 w 203"/>
                <a:gd name="T25" fmla="*/ 1 h 392"/>
                <a:gd name="T26" fmla="*/ 1 w 203"/>
                <a:gd name="T27" fmla="*/ 1 h 392"/>
                <a:gd name="T28" fmla="*/ 1 w 203"/>
                <a:gd name="T29" fmla="*/ 1 h 392"/>
                <a:gd name="T30" fmla="*/ 1 w 203"/>
                <a:gd name="T31" fmla="*/ 1 h 392"/>
                <a:gd name="T32" fmla="*/ 1 w 203"/>
                <a:gd name="T33" fmla="*/ 1 h 392"/>
                <a:gd name="T34" fmla="*/ 1 w 203"/>
                <a:gd name="T35" fmla="*/ 1 h 392"/>
                <a:gd name="T36" fmla="*/ 1 w 203"/>
                <a:gd name="T37" fmla="*/ 1 h 392"/>
                <a:gd name="T38" fmla="*/ 1 w 203"/>
                <a:gd name="T39" fmla="*/ 1 h 392"/>
                <a:gd name="T40" fmla="*/ 1 w 203"/>
                <a:gd name="T41" fmla="*/ 1 h 392"/>
                <a:gd name="T42" fmla="*/ 1 w 203"/>
                <a:gd name="T43" fmla="*/ 1 h 392"/>
                <a:gd name="T44" fmla="*/ 1 w 203"/>
                <a:gd name="T45" fmla="*/ 1 h 392"/>
                <a:gd name="T46" fmla="*/ 1 w 203"/>
                <a:gd name="T47" fmla="*/ 1 h 392"/>
                <a:gd name="T48" fmla="*/ 1 w 203"/>
                <a:gd name="T49" fmla="*/ 1 h 392"/>
                <a:gd name="T50" fmla="*/ 1 w 203"/>
                <a:gd name="T51" fmla="*/ 1 h 392"/>
                <a:gd name="T52" fmla="*/ 1 w 203"/>
                <a:gd name="T53" fmla="*/ 1 h 392"/>
                <a:gd name="T54" fmla="*/ 1 w 203"/>
                <a:gd name="T55" fmla="*/ 1 h 392"/>
                <a:gd name="T56" fmla="*/ 1 w 203"/>
                <a:gd name="T57" fmla="*/ 1 h 392"/>
                <a:gd name="T58" fmla="*/ 1 w 203"/>
                <a:gd name="T59" fmla="*/ 1 h 392"/>
                <a:gd name="T60" fmla="*/ 1 w 203"/>
                <a:gd name="T61" fmla="*/ 1 h 392"/>
                <a:gd name="T62" fmla="*/ 0 w 203"/>
                <a:gd name="T63" fmla="*/ 1 h 392"/>
                <a:gd name="T64" fmla="*/ 0 w 203"/>
                <a:gd name="T65" fmla="*/ 1 h 392"/>
                <a:gd name="T66" fmla="*/ 0 w 203"/>
                <a:gd name="T67" fmla="*/ 0 h 39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392"/>
                <a:gd name="T104" fmla="*/ 203 w 203"/>
                <a:gd name="T105" fmla="*/ 392 h 39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392">
                  <a:moveTo>
                    <a:pt x="203" y="392"/>
                  </a:moveTo>
                  <a:lnTo>
                    <a:pt x="192" y="390"/>
                  </a:lnTo>
                  <a:lnTo>
                    <a:pt x="181" y="389"/>
                  </a:lnTo>
                  <a:lnTo>
                    <a:pt x="172" y="387"/>
                  </a:lnTo>
                  <a:lnTo>
                    <a:pt x="162" y="383"/>
                  </a:lnTo>
                  <a:lnTo>
                    <a:pt x="152" y="380"/>
                  </a:lnTo>
                  <a:lnTo>
                    <a:pt x="143" y="374"/>
                  </a:lnTo>
                  <a:lnTo>
                    <a:pt x="133" y="367"/>
                  </a:lnTo>
                  <a:lnTo>
                    <a:pt x="123" y="361"/>
                  </a:lnTo>
                  <a:lnTo>
                    <a:pt x="115" y="353"/>
                  </a:lnTo>
                  <a:lnTo>
                    <a:pt x="106" y="344"/>
                  </a:lnTo>
                  <a:lnTo>
                    <a:pt x="98" y="335"/>
                  </a:lnTo>
                  <a:lnTo>
                    <a:pt x="89" y="325"/>
                  </a:lnTo>
                  <a:lnTo>
                    <a:pt x="81" y="314"/>
                  </a:lnTo>
                  <a:lnTo>
                    <a:pt x="74" y="303"/>
                  </a:lnTo>
                  <a:lnTo>
                    <a:pt x="66" y="290"/>
                  </a:lnTo>
                  <a:lnTo>
                    <a:pt x="59" y="278"/>
                  </a:lnTo>
                  <a:lnTo>
                    <a:pt x="52" y="264"/>
                  </a:lnTo>
                  <a:lnTo>
                    <a:pt x="46" y="250"/>
                  </a:lnTo>
                  <a:lnTo>
                    <a:pt x="40" y="235"/>
                  </a:lnTo>
                  <a:lnTo>
                    <a:pt x="34" y="220"/>
                  </a:lnTo>
                  <a:lnTo>
                    <a:pt x="29" y="204"/>
                  </a:lnTo>
                  <a:lnTo>
                    <a:pt x="24" y="188"/>
                  </a:lnTo>
                  <a:lnTo>
                    <a:pt x="19" y="171"/>
                  </a:lnTo>
                  <a:lnTo>
                    <a:pt x="15" y="154"/>
                  </a:lnTo>
                  <a:lnTo>
                    <a:pt x="12" y="136"/>
                  </a:lnTo>
                  <a:lnTo>
                    <a:pt x="8" y="118"/>
                  </a:lnTo>
                  <a:lnTo>
                    <a:pt x="6" y="100"/>
                  </a:lnTo>
                  <a:lnTo>
                    <a:pt x="3" y="82"/>
                  </a:lnTo>
                  <a:lnTo>
                    <a:pt x="2" y="62"/>
                  </a:lnTo>
                  <a:lnTo>
                    <a:pt x="1" y="43"/>
                  </a:lnTo>
                  <a:lnTo>
                    <a:pt x="0" y="2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58" name="Rectangle 37"/>
            <p:cNvSpPr>
              <a:spLocks noChangeArrowheads="1"/>
            </p:cNvSpPr>
            <p:nvPr/>
          </p:nvSpPr>
          <p:spPr bwMode="auto">
            <a:xfrm>
              <a:off x="432" y="3322"/>
              <a:ext cx="1306" cy="779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 sz="2400"/>
            </a:p>
          </p:txBody>
        </p:sp>
        <p:sp>
          <p:nvSpPr>
            <p:cNvPr id="5159" name="Freeform 38"/>
            <p:cNvSpPr>
              <a:spLocks noEditPoints="1"/>
            </p:cNvSpPr>
            <p:nvPr/>
          </p:nvSpPr>
          <p:spPr bwMode="auto">
            <a:xfrm>
              <a:off x="725" y="2933"/>
              <a:ext cx="187" cy="47"/>
            </a:xfrm>
            <a:custGeom>
              <a:avLst/>
              <a:gdLst>
                <a:gd name="T0" fmla="*/ 0 w 493"/>
                <a:gd name="T1" fmla="*/ 2 h 60"/>
                <a:gd name="T2" fmla="*/ 0 w 493"/>
                <a:gd name="T3" fmla="*/ 2 h 60"/>
                <a:gd name="T4" fmla="*/ 0 w 493"/>
                <a:gd name="T5" fmla="*/ 2 h 60"/>
                <a:gd name="T6" fmla="*/ 0 w 493"/>
                <a:gd name="T7" fmla="*/ 2 h 60"/>
                <a:gd name="T8" fmla="*/ 0 w 493"/>
                <a:gd name="T9" fmla="*/ 2 h 60"/>
                <a:gd name="T10" fmla="*/ 0 w 493"/>
                <a:gd name="T11" fmla="*/ 2 h 60"/>
                <a:gd name="T12" fmla="*/ 0 w 493"/>
                <a:gd name="T13" fmla="*/ 2 h 60"/>
                <a:gd name="T14" fmla="*/ 0 w 493"/>
                <a:gd name="T15" fmla="*/ 2 h 60"/>
                <a:gd name="T16" fmla="*/ 0 w 493"/>
                <a:gd name="T17" fmla="*/ 2 h 60"/>
                <a:gd name="T18" fmla="*/ 0 w 493"/>
                <a:gd name="T19" fmla="*/ 2 h 60"/>
                <a:gd name="T20" fmla="*/ 0 w 493"/>
                <a:gd name="T21" fmla="*/ 2 h 60"/>
                <a:gd name="T22" fmla="*/ 0 w 493"/>
                <a:gd name="T23" fmla="*/ 2 h 60"/>
                <a:gd name="T24" fmla="*/ 0 w 493"/>
                <a:gd name="T25" fmla="*/ 2 h 60"/>
                <a:gd name="T26" fmla="*/ 0 w 493"/>
                <a:gd name="T27" fmla="*/ 2 h 60"/>
                <a:gd name="T28" fmla="*/ 0 w 493"/>
                <a:gd name="T29" fmla="*/ 2 h 60"/>
                <a:gd name="T30" fmla="*/ 0 w 493"/>
                <a:gd name="T31" fmla="*/ 2 h 60"/>
                <a:gd name="T32" fmla="*/ 0 w 493"/>
                <a:gd name="T33" fmla="*/ 2 h 60"/>
                <a:gd name="T34" fmla="*/ 0 w 493"/>
                <a:gd name="T35" fmla="*/ 2 h 60"/>
                <a:gd name="T36" fmla="*/ 0 w 493"/>
                <a:gd name="T37" fmla="*/ 2 h 60"/>
                <a:gd name="T38" fmla="*/ 0 w 493"/>
                <a:gd name="T39" fmla="*/ 2 h 60"/>
                <a:gd name="T40" fmla="*/ 0 w 493"/>
                <a:gd name="T41" fmla="*/ 2 h 60"/>
                <a:gd name="T42" fmla="*/ 0 w 493"/>
                <a:gd name="T43" fmla="*/ 2 h 60"/>
                <a:gd name="T44" fmla="*/ 0 w 493"/>
                <a:gd name="T45" fmla="*/ 0 h 60"/>
                <a:gd name="T46" fmla="*/ 0 w 493"/>
                <a:gd name="T47" fmla="*/ 2 h 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93"/>
                <a:gd name="T73" fmla="*/ 0 h 60"/>
                <a:gd name="T74" fmla="*/ 493 w 493"/>
                <a:gd name="T75" fmla="*/ 60 h 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93" h="60">
                  <a:moveTo>
                    <a:pt x="51" y="27"/>
                  </a:moveTo>
                  <a:lnTo>
                    <a:pt x="489" y="28"/>
                  </a:lnTo>
                  <a:lnTo>
                    <a:pt x="490" y="28"/>
                  </a:lnTo>
                  <a:lnTo>
                    <a:pt x="492" y="29"/>
                  </a:lnTo>
                  <a:lnTo>
                    <a:pt x="493" y="30"/>
                  </a:lnTo>
                  <a:lnTo>
                    <a:pt x="493" y="31"/>
                  </a:lnTo>
                  <a:lnTo>
                    <a:pt x="493" y="33"/>
                  </a:lnTo>
                  <a:lnTo>
                    <a:pt x="492" y="34"/>
                  </a:lnTo>
                  <a:lnTo>
                    <a:pt x="490" y="35"/>
                  </a:lnTo>
                  <a:lnTo>
                    <a:pt x="489" y="35"/>
                  </a:lnTo>
                  <a:lnTo>
                    <a:pt x="51" y="35"/>
                  </a:lnTo>
                  <a:lnTo>
                    <a:pt x="49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7" y="30"/>
                  </a:lnTo>
                  <a:lnTo>
                    <a:pt x="48" y="29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51" y="27"/>
                  </a:lnTo>
                  <a:close/>
                  <a:moveTo>
                    <a:pt x="61" y="60"/>
                  </a:moveTo>
                  <a:lnTo>
                    <a:pt x="0" y="30"/>
                  </a:lnTo>
                  <a:lnTo>
                    <a:pt x="61" y="0"/>
                  </a:lnTo>
                  <a:lnTo>
                    <a:pt x="61" y="6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60" name="Freeform 39"/>
            <p:cNvSpPr>
              <a:spLocks noEditPoints="1"/>
            </p:cNvSpPr>
            <p:nvPr/>
          </p:nvSpPr>
          <p:spPr bwMode="auto">
            <a:xfrm>
              <a:off x="1200" y="2933"/>
              <a:ext cx="208" cy="54"/>
            </a:xfrm>
            <a:custGeom>
              <a:avLst/>
              <a:gdLst>
                <a:gd name="T0" fmla="*/ 0 w 491"/>
                <a:gd name="T1" fmla="*/ 5 h 60"/>
                <a:gd name="T2" fmla="*/ 0 w 491"/>
                <a:gd name="T3" fmla="*/ 5 h 60"/>
                <a:gd name="T4" fmla="*/ 0 w 491"/>
                <a:gd name="T5" fmla="*/ 5 h 60"/>
                <a:gd name="T6" fmla="*/ 0 w 491"/>
                <a:gd name="T7" fmla="*/ 5 h 60"/>
                <a:gd name="T8" fmla="*/ 0 w 491"/>
                <a:gd name="T9" fmla="*/ 5 h 60"/>
                <a:gd name="T10" fmla="*/ 0 w 491"/>
                <a:gd name="T11" fmla="*/ 5 h 60"/>
                <a:gd name="T12" fmla="*/ 0 w 491"/>
                <a:gd name="T13" fmla="*/ 5 h 60"/>
                <a:gd name="T14" fmla="*/ 0 w 491"/>
                <a:gd name="T15" fmla="*/ 5 h 60"/>
                <a:gd name="T16" fmla="*/ 0 w 491"/>
                <a:gd name="T17" fmla="*/ 5 h 60"/>
                <a:gd name="T18" fmla="*/ 0 w 491"/>
                <a:gd name="T19" fmla="*/ 5 h 60"/>
                <a:gd name="T20" fmla="*/ 0 w 491"/>
                <a:gd name="T21" fmla="*/ 5 h 60"/>
                <a:gd name="T22" fmla="*/ 0 w 491"/>
                <a:gd name="T23" fmla="*/ 5 h 60"/>
                <a:gd name="T24" fmla="*/ 0 w 491"/>
                <a:gd name="T25" fmla="*/ 5 h 60"/>
                <a:gd name="T26" fmla="*/ 0 w 491"/>
                <a:gd name="T27" fmla="*/ 5 h 60"/>
                <a:gd name="T28" fmla="*/ 0 w 491"/>
                <a:gd name="T29" fmla="*/ 5 h 60"/>
                <a:gd name="T30" fmla="*/ 0 w 491"/>
                <a:gd name="T31" fmla="*/ 5 h 60"/>
                <a:gd name="T32" fmla="*/ 0 w 491"/>
                <a:gd name="T33" fmla="*/ 5 h 60"/>
                <a:gd name="T34" fmla="*/ 0 w 491"/>
                <a:gd name="T35" fmla="*/ 5 h 60"/>
                <a:gd name="T36" fmla="*/ 0 w 491"/>
                <a:gd name="T37" fmla="*/ 5 h 60"/>
                <a:gd name="T38" fmla="*/ 0 w 491"/>
                <a:gd name="T39" fmla="*/ 5 h 60"/>
                <a:gd name="T40" fmla="*/ 0 w 491"/>
                <a:gd name="T41" fmla="*/ 0 h 60"/>
                <a:gd name="T42" fmla="*/ 0 w 491"/>
                <a:gd name="T43" fmla="*/ 5 h 60"/>
                <a:gd name="T44" fmla="*/ 0 w 491"/>
                <a:gd name="T45" fmla="*/ 10 h 60"/>
                <a:gd name="T46" fmla="*/ 0 w 491"/>
                <a:gd name="T47" fmla="*/ 0 h 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91"/>
                <a:gd name="T73" fmla="*/ 0 h 60"/>
                <a:gd name="T74" fmla="*/ 491 w 491"/>
                <a:gd name="T75" fmla="*/ 60 h 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91" h="60">
                  <a:moveTo>
                    <a:pt x="4" y="28"/>
                  </a:moveTo>
                  <a:lnTo>
                    <a:pt x="440" y="27"/>
                  </a:lnTo>
                  <a:lnTo>
                    <a:pt x="441" y="28"/>
                  </a:lnTo>
                  <a:lnTo>
                    <a:pt x="442" y="28"/>
                  </a:lnTo>
                  <a:lnTo>
                    <a:pt x="444" y="29"/>
                  </a:lnTo>
                  <a:lnTo>
                    <a:pt x="444" y="30"/>
                  </a:lnTo>
                  <a:lnTo>
                    <a:pt x="444" y="33"/>
                  </a:lnTo>
                  <a:lnTo>
                    <a:pt x="442" y="34"/>
                  </a:lnTo>
                  <a:lnTo>
                    <a:pt x="441" y="34"/>
                  </a:lnTo>
                  <a:lnTo>
                    <a:pt x="440" y="35"/>
                  </a:lnTo>
                  <a:lnTo>
                    <a:pt x="4" y="35"/>
                  </a:lnTo>
                  <a:lnTo>
                    <a:pt x="2" y="35"/>
                  </a:lnTo>
                  <a:lnTo>
                    <a:pt x="1" y="34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1" y="29"/>
                  </a:lnTo>
                  <a:lnTo>
                    <a:pt x="2" y="28"/>
                  </a:lnTo>
                  <a:lnTo>
                    <a:pt x="4" y="28"/>
                  </a:lnTo>
                  <a:close/>
                  <a:moveTo>
                    <a:pt x="430" y="0"/>
                  </a:moveTo>
                  <a:lnTo>
                    <a:pt x="491" y="30"/>
                  </a:lnTo>
                  <a:lnTo>
                    <a:pt x="430" y="60"/>
                  </a:lnTo>
                  <a:lnTo>
                    <a:pt x="43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61" name="Rectangle 40"/>
            <p:cNvSpPr>
              <a:spLocks noChangeArrowheads="1"/>
            </p:cNvSpPr>
            <p:nvPr/>
          </p:nvSpPr>
          <p:spPr bwMode="auto">
            <a:xfrm>
              <a:off x="960" y="2863"/>
              <a:ext cx="18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en-US" altLang="ja-JP" sz="1600" b="1" i="1" dirty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L/</a:t>
              </a:r>
              <a:r>
                <a:rPr lang="en-US" altLang="ja-JP" sz="1600" b="1" dirty="0">
                  <a:solidFill>
                    <a:srgbClr val="0000FF"/>
                  </a:solidFill>
                  <a:latin typeface="Times New Roman" pitchFamily="18" charset="0"/>
                  <a:ea typeface="ＭＳ Ｐゴシック" pitchFamily="50" charset="-128"/>
                </a:rPr>
                <a:t>k</a:t>
              </a:r>
            </a:p>
          </p:txBody>
        </p:sp>
        <p:sp>
          <p:nvSpPr>
            <p:cNvPr id="5162" name="Rectangle 41"/>
            <p:cNvSpPr>
              <a:spLocks noChangeArrowheads="1"/>
            </p:cNvSpPr>
            <p:nvPr/>
          </p:nvSpPr>
          <p:spPr bwMode="auto">
            <a:xfrm>
              <a:off x="960" y="3072"/>
              <a:ext cx="33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ja-JP" altLang="en-US" sz="1600" b="1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ゲート</a:t>
              </a:r>
            </a:p>
          </p:txBody>
        </p:sp>
        <p:sp>
          <p:nvSpPr>
            <p:cNvPr id="5163" name="Rectangle 42"/>
            <p:cNvSpPr>
              <a:spLocks noChangeArrowheads="1"/>
            </p:cNvSpPr>
            <p:nvPr/>
          </p:nvSpPr>
          <p:spPr bwMode="auto">
            <a:xfrm>
              <a:off x="960" y="3840"/>
              <a:ext cx="25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ja-JP" altLang="en-US" sz="1600" b="1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基板</a:t>
              </a:r>
            </a:p>
          </p:txBody>
        </p:sp>
        <p:sp>
          <p:nvSpPr>
            <p:cNvPr id="5164" name="Rectangle 43"/>
            <p:cNvSpPr>
              <a:spLocks noChangeArrowheads="1"/>
            </p:cNvSpPr>
            <p:nvPr/>
          </p:nvSpPr>
          <p:spPr bwMode="auto">
            <a:xfrm>
              <a:off x="472" y="3350"/>
              <a:ext cx="34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ja-JP" altLang="en-US" sz="1600" b="1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ソース</a:t>
              </a:r>
            </a:p>
          </p:txBody>
        </p:sp>
        <p:sp>
          <p:nvSpPr>
            <p:cNvPr id="5165" name="Rectangle 44"/>
            <p:cNvSpPr>
              <a:spLocks noChangeArrowheads="1"/>
            </p:cNvSpPr>
            <p:nvPr/>
          </p:nvSpPr>
          <p:spPr bwMode="auto">
            <a:xfrm>
              <a:off x="1385" y="3343"/>
              <a:ext cx="41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ja-JP" altLang="en-US" sz="1600" b="1" dirty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ドレイン</a:t>
              </a:r>
              <a:endParaRPr lang="ja-JP" altLang="en-US" sz="1600" b="1" dirty="0"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166" name="AutoShape 45"/>
            <p:cNvSpPr>
              <a:spLocks noChangeArrowheads="1"/>
            </p:cNvSpPr>
            <p:nvPr/>
          </p:nvSpPr>
          <p:spPr bwMode="auto">
            <a:xfrm rot="5400000">
              <a:off x="960" y="2256"/>
              <a:ext cx="336" cy="672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99CC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 sz="2400"/>
            </a:p>
          </p:txBody>
        </p:sp>
      </p:grpSp>
      <p:sp>
        <p:nvSpPr>
          <p:cNvPr id="5133" name="Rectangle 21"/>
          <p:cNvSpPr>
            <a:spLocks noChangeArrowheads="1"/>
          </p:cNvSpPr>
          <p:nvPr/>
        </p:nvSpPr>
        <p:spPr bwMode="auto">
          <a:xfrm>
            <a:off x="3004344" y="2157514"/>
            <a:ext cx="88423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6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ドレイン</a:t>
            </a:r>
            <a:endParaRPr lang="ja-JP" altLang="en-US" sz="1600" b="1"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70635E4-2016-FA4A-4543-0D437C39BBDD}"/>
              </a:ext>
            </a:extLst>
          </p:cNvPr>
          <p:cNvGrpSpPr/>
          <p:nvPr/>
        </p:nvGrpSpPr>
        <p:grpSpPr>
          <a:xfrm>
            <a:off x="3923928" y="1011238"/>
            <a:ext cx="4914900" cy="5089326"/>
            <a:chOff x="4076702" y="1011238"/>
            <a:chExt cx="4914900" cy="5089326"/>
          </a:xfrm>
        </p:grpSpPr>
        <p:sp>
          <p:nvSpPr>
            <p:cNvPr id="5141" name="Text Box 6"/>
            <p:cNvSpPr txBox="1">
              <a:spLocks noChangeArrowheads="1"/>
            </p:cNvSpPr>
            <p:nvPr/>
          </p:nvSpPr>
          <p:spPr bwMode="auto">
            <a:xfrm>
              <a:off x="4169129" y="5269567"/>
              <a:ext cx="4732385" cy="830997"/>
            </a:xfrm>
            <a:prstGeom prst="rect">
              <a:avLst/>
            </a:prstGeom>
            <a:noFill/>
            <a:ln w="28575" cap="sq">
              <a:solidFill>
                <a:srgbClr val="FF0066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 eaLnBrk="1" hangingPunct="1"/>
              <a:r>
                <a:rPr lang="ja-JP" altLang="en-US" sz="2800" b="1">
                  <a:latin typeface="Times New Roman" pitchFamily="18" charset="0"/>
                  <a:ea typeface="ＭＳ Ｐゴシック" pitchFamily="50" charset="-128"/>
                </a:rPr>
                <a:t>集積度は</a:t>
              </a:r>
              <a:r>
                <a:rPr lang="en-US" altLang="ja-JP" sz="2800" b="1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50" charset="-128"/>
                </a:rPr>
                <a:t>2</a:t>
              </a:r>
              <a:r>
                <a:rPr lang="ja-JP" altLang="en-US" sz="2800" b="1">
                  <a:solidFill>
                    <a:srgbClr val="FF0000"/>
                  </a:solidFill>
                  <a:latin typeface="Times New Roman" pitchFamily="18" charset="0"/>
                  <a:ea typeface="ＭＳ Ｐゴシック" pitchFamily="50" charset="-128"/>
                </a:rPr>
                <a:t>倍</a:t>
              </a:r>
              <a:r>
                <a:rPr lang="en-US" altLang="ja-JP" sz="2800" b="1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50" charset="-128"/>
                </a:rPr>
                <a:t>/</a:t>
              </a:r>
              <a:r>
                <a:rPr lang="ja-JP" altLang="en-US" sz="2800" b="1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50" charset="-128"/>
                </a:rPr>
                <a:t>年</a:t>
              </a:r>
              <a:r>
                <a:rPr lang="ja-JP" altLang="en-US" sz="2800" b="1" dirty="0">
                  <a:latin typeface="Times New Roman" pitchFamily="18" charset="0"/>
                  <a:ea typeface="ＭＳ Ｐゴシック" pitchFamily="50" charset="-128"/>
                </a:rPr>
                <a:t>で増加</a:t>
              </a:r>
              <a:r>
                <a:rPr lang="ja-JP" altLang="en-US" sz="2800" b="1">
                  <a:latin typeface="Times New Roman" pitchFamily="18" charset="0"/>
                  <a:ea typeface="ＭＳ Ｐゴシック" pitchFamily="50" charset="-128"/>
                </a:rPr>
                <a:t>と予測</a:t>
              </a:r>
              <a:endParaRPr lang="en-US" altLang="ja-JP" sz="2800" b="1" dirty="0">
                <a:latin typeface="Times New Roman" pitchFamily="18" charset="0"/>
                <a:ea typeface="ＭＳ Ｐゴシック" pitchFamily="50" charset="-128"/>
              </a:endParaRPr>
            </a:p>
            <a:p>
              <a:pPr algn="ctr"/>
              <a:r>
                <a:rPr lang="en-US" altLang="ja-JP" sz="2000" b="1" dirty="0">
                  <a:latin typeface="Times New Roman" pitchFamily="18" charset="0"/>
                  <a:ea typeface="ＭＳ Ｐゴシック" pitchFamily="50" charset="-128"/>
                </a:rPr>
                <a:t>(1975</a:t>
              </a:r>
              <a:r>
                <a:rPr lang="ja-JP" altLang="en-US" sz="2000" b="1">
                  <a:latin typeface="Times New Roman" pitchFamily="18" charset="0"/>
                  <a:ea typeface="ＭＳ Ｐゴシック" pitchFamily="50" charset="-128"/>
                </a:rPr>
                <a:t>年に，</a:t>
              </a:r>
              <a:r>
                <a:rPr lang="en-US" altLang="ja-JP" sz="2000" b="1" dirty="0">
                  <a:latin typeface="Times New Roman" pitchFamily="18" charset="0"/>
                  <a:ea typeface="ＭＳ Ｐゴシック" pitchFamily="50" charset="-128"/>
                </a:rPr>
                <a:t>2</a:t>
              </a:r>
              <a:r>
                <a:rPr lang="ja-JP" altLang="en-US" sz="2000" b="1">
                  <a:latin typeface="Times New Roman" pitchFamily="18" charset="0"/>
                  <a:ea typeface="ＭＳ Ｐゴシック" pitchFamily="50" charset="-128"/>
                </a:rPr>
                <a:t>倍</a:t>
              </a:r>
              <a:r>
                <a:rPr lang="en-US" altLang="ja-JP" sz="2000" b="1" dirty="0">
                  <a:latin typeface="Times New Roman" pitchFamily="18" charset="0"/>
                  <a:ea typeface="ＭＳ Ｐゴシック" pitchFamily="50" charset="-128"/>
                </a:rPr>
                <a:t>/2</a:t>
              </a:r>
              <a:r>
                <a:rPr lang="ja-JP" altLang="en-US" sz="2000" b="1">
                  <a:latin typeface="Times New Roman" pitchFamily="18" charset="0"/>
                  <a:ea typeface="ＭＳ Ｐゴシック" pitchFamily="50" charset="-128"/>
                </a:rPr>
                <a:t>年と修正</a:t>
              </a:r>
              <a:r>
                <a:rPr lang="en-US" altLang="ja-JP" sz="2000" b="1" dirty="0">
                  <a:latin typeface="Times New Roman" pitchFamily="18" charset="0"/>
                  <a:ea typeface="ＭＳ Ｐゴシック" pitchFamily="50" charset="-128"/>
                </a:rPr>
                <a:t>)</a:t>
              </a:r>
              <a:endParaRPr lang="ja-JP" altLang="en-US" sz="2800" b="1" dirty="0"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142" name="AutoShape 47" descr="MooresLawgraph3"/>
            <p:cNvSpPr>
              <a:spLocks noChangeAspect="1" noChangeArrowheads="1"/>
            </p:cNvSpPr>
            <p:nvPr/>
          </p:nvSpPr>
          <p:spPr bwMode="auto">
            <a:xfrm>
              <a:off x="4347419" y="3299496"/>
              <a:ext cx="296862" cy="296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 sz="2400"/>
            </a:p>
          </p:txBody>
        </p:sp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BF209686-7AEC-1EEF-25D7-58D26EE0FC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76702" y="1011238"/>
              <a:ext cx="4914900" cy="4165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54056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  <a:lvl2pPr marL="742950" indent="-285750" defTabSz="762000"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2pPr>
            <a:lvl3pPr marL="1143000" indent="-228600" defTabSz="762000"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3pPr>
            <a:lvl4pPr marL="1600200" indent="-228600" defTabSz="762000"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4pPr>
            <a:lvl5pPr marL="2057400" indent="-228600" defTabSz="762000"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5pPr>
            <a:lvl6pPr marL="25146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6pPr>
            <a:lvl7pPr marL="29718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7pPr>
            <a:lvl8pPr marL="34290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8pPr>
            <a:lvl9pPr marL="38862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9pPr>
          </a:lstStyle>
          <a:p>
            <a:fld id="{2A8CA96F-D53F-48D9-B9C6-68A4EF18B0C8}" type="slidenum">
              <a:rPr lang="ja-JP" altLang="ja-JP" sz="1400">
                <a:latin typeface="Times New Roman" panose="02020603050405020304" pitchFamily="18" charset="0"/>
                <a:ea typeface="ＭＳ Ｐゴシック" panose="020B0600070205080204" pitchFamily="50" charset="-128"/>
              </a:rPr>
              <a:pPr/>
              <a:t>3</a:t>
            </a:fld>
            <a:endParaRPr lang="ja-JP" altLang="ja-JP" sz="1400">
              <a:latin typeface="Times New Roman" panose="02020603050405020304" pitchFamily="18" charset="0"/>
              <a:ea typeface="ＭＳ Ｐゴシック" panose="020B0600070205080204" pitchFamily="50" charset="-128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238125" y="59555"/>
            <a:ext cx="7524750" cy="692150"/>
          </a:xfrm>
          <a:noFill/>
        </p:spPr>
        <p:txBody>
          <a:bodyPr lIns="90488" tIns="44450" rIns="90488" bIns="44450"/>
          <a:lstStyle/>
          <a:p>
            <a:pPr algn="l" eaLnBrk="1"/>
            <a:r>
              <a:rPr lang="en-US" altLang="ja-JP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LSI</a:t>
            </a:r>
            <a:r>
              <a:rPr lang="ja-JP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の高集積化による利点</a:t>
            </a:r>
            <a:r>
              <a:rPr lang="en-US" altLang="ja-JP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4" y="1066800"/>
            <a:ext cx="7921575" cy="1706563"/>
          </a:xfrm>
          <a:noFill/>
        </p:spPr>
        <p:txBody>
          <a:bodyPr lIns="90488" tIns="44450" rIns="90488" bIns="44450"/>
          <a:lstStyle/>
          <a:p>
            <a:pPr eaLnBrk="1"/>
            <a:r>
              <a:rPr lang="ja-JP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高性能化</a:t>
            </a:r>
          </a:p>
          <a:p>
            <a:pPr lvl="1" eaLnBrk="1"/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CPU</a:t>
            </a:r>
            <a:r>
              <a:rPr lang="ja-JP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のように，デバイス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を微細化して高速化</a:t>
            </a:r>
          </a:p>
        </p:txBody>
      </p:sp>
      <p:sp>
        <p:nvSpPr>
          <p:cNvPr id="8212" name="Rectangle 3"/>
          <p:cNvSpPr txBox="1">
            <a:spLocks noChangeArrowheads="1"/>
          </p:cNvSpPr>
          <p:nvPr/>
        </p:nvSpPr>
        <p:spPr bwMode="auto">
          <a:xfrm>
            <a:off x="238125" y="2240756"/>
            <a:ext cx="7762875" cy="368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342900" indent="-342900"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9pPr>
          </a:lstStyle>
          <a:p>
            <a:pPr>
              <a:buClr>
                <a:schemeClr val="tx1"/>
              </a:buClr>
              <a:buFont typeface="Book Antiqua" panose="02040602050305030304" pitchFamily="18" charset="0"/>
              <a:buChar char="•"/>
            </a:pPr>
            <a:r>
              <a:rPr lang="ja-JP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多機能化</a:t>
            </a:r>
          </a:p>
          <a:p>
            <a:pPr lvl="1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–"/>
            </a:pPr>
            <a:r>
              <a:rPr lang="ja-JP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スマホに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代表される</a:t>
            </a:r>
            <a:r>
              <a:rPr lang="ja-JP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ように，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ja-JP" alt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つの</a:t>
            </a:r>
            <a:r>
              <a:rPr lang="ja-JP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チップに，通信，画像処理，メモリ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などを</a:t>
            </a:r>
            <a:r>
              <a:rPr lang="ja-JP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搭載し，多機能化</a:t>
            </a:r>
            <a:endParaRPr lang="ja-JP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Book Antiqua" panose="02040602050305030304" pitchFamily="18" charset="0"/>
              <a:buChar char="•"/>
            </a:pPr>
            <a:r>
              <a:rPr lang="ja-JP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低コスト化</a:t>
            </a:r>
          </a:p>
          <a:p>
            <a:pPr lvl="1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–"/>
            </a:pP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メモリの</a:t>
            </a:r>
            <a:r>
              <a:rPr lang="ja-JP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ように，デバイス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の高集積化により機能当たりのコストを低下</a:t>
            </a:r>
          </a:p>
        </p:txBody>
      </p:sp>
    </p:spTree>
    <p:extLst>
      <p:ext uri="{BB962C8B-B14F-4D97-AF65-F5344CB8AC3E}">
        <p14:creationId xmlns:p14="http://schemas.microsoft.com/office/powerpoint/2010/main" val="379781442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sz="3100" b="1">
                <a:latin typeface="Times New Roman" panose="02020603050405020304" pitchFamily="18" charset="0"/>
              </a:rPr>
              <a:t>スケーリング則： 素子の微細化</a:t>
            </a:r>
          </a:p>
        </p:txBody>
      </p:sp>
      <p:sp>
        <p:nvSpPr>
          <p:cNvPr id="6149" name="AutoShape 10"/>
          <p:cNvSpPr>
            <a:spLocks noChangeArrowheads="1"/>
          </p:cNvSpPr>
          <p:nvPr/>
        </p:nvSpPr>
        <p:spPr bwMode="auto">
          <a:xfrm>
            <a:off x="4940200" y="2793389"/>
            <a:ext cx="533400" cy="65405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99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6150" name="Text Box 11"/>
          <p:cNvSpPr txBox="1">
            <a:spLocks noChangeArrowheads="1"/>
          </p:cNvSpPr>
          <p:nvPr/>
        </p:nvSpPr>
        <p:spPr bwMode="auto">
          <a:xfrm>
            <a:off x="4952079" y="4797152"/>
            <a:ext cx="403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400" b="1" dirty="0">
                <a:latin typeface="Times New Roman" panose="02020603050405020304" pitchFamily="18" charset="0"/>
              </a:rPr>
              <a:t>k </a:t>
            </a:r>
            <a:r>
              <a:rPr lang="ja-JP" altLang="en-US" sz="2400" b="1" dirty="0">
                <a:latin typeface="Times New Roman" panose="02020603050405020304" pitchFamily="18" charset="0"/>
              </a:rPr>
              <a:t>： スケーリング係数 </a:t>
            </a:r>
            <a:r>
              <a:rPr lang="en-US" altLang="ja-JP" sz="2400" b="1" dirty="0">
                <a:latin typeface="Times New Roman" panose="02020603050405020304" pitchFamily="18" charset="0"/>
              </a:rPr>
              <a:t>(k &gt; 1)</a:t>
            </a:r>
          </a:p>
        </p:txBody>
      </p:sp>
      <p:sp>
        <p:nvSpPr>
          <p:cNvPr id="7" name="テキスト ボックス 29"/>
          <p:cNvSpPr txBox="1"/>
          <p:nvPr/>
        </p:nvSpPr>
        <p:spPr>
          <a:xfrm>
            <a:off x="3759787" y="4134155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7.1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7088727" y="64008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742950" indent="-28575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11430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6002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20574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5146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9718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4290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8862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algn="r"/>
            <a:fld id="{BA8DEB43-C0AE-412C-8618-B9F73AE192ED}" type="slidenum">
              <a:rPr lang="ja-JP" altLang="ja-JP" sz="1400" smtClean="0">
                <a:latin typeface="Times New Roman" pitchFamily="18" charset="0"/>
                <a:ea typeface="ＭＳ Ｐゴシック" pitchFamily="50" charset="-128"/>
              </a:rPr>
              <a:t>4</a:t>
            </a:fld>
            <a:endParaRPr lang="ja-JP" altLang="ja-JP" sz="1400" dirty="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72344" y="2005608"/>
            <a:ext cx="2244725" cy="36353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 sz="2400"/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572269" y="2596158"/>
            <a:ext cx="904875" cy="400050"/>
            <a:chOff x="582" y="1860"/>
            <a:chExt cx="430" cy="196"/>
          </a:xfrm>
        </p:grpSpPr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582" y="2055"/>
              <a:ext cx="329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910" y="1860"/>
              <a:ext cx="102" cy="196"/>
            </a:xfrm>
            <a:custGeom>
              <a:avLst/>
              <a:gdLst>
                <a:gd name="T0" fmla="*/ 1 w 202"/>
                <a:gd name="T1" fmla="*/ 0 h 392"/>
                <a:gd name="T2" fmla="*/ 1 w 202"/>
                <a:gd name="T3" fmla="*/ 1 h 392"/>
                <a:gd name="T4" fmla="*/ 1 w 202"/>
                <a:gd name="T5" fmla="*/ 1 h 392"/>
                <a:gd name="T6" fmla="*/ 1 w 202"/>
                <a:gd name="T7" fmla="*/ 1 h 392"/>
                <a:gd name="T8" fmla="*/ 1 w 202"/>
                <a:gd name="T9" fmla="*/ 1 h 392"/>
                <a:gd name="T10" fmla="*/ 1 w 202"/>
                <a:gd name="T11" fmla="*/ 1 h 392"/>
                <a:gd name="T12" fmla="*/ 1 w 202"/>
                <a:gd name="T13" fmla="*/ 1 h 392"/>
                <a:gd name="T14" fmla="*/ 1 w 202"/>
                <a:gd name="T15" fmla="*/ 1 h 392"/>
                <a:gd name="T16" fmla="*/ 1 w 202"/>
                <a:gd name="T17" fmla="*/ 1 h 392"/>
                <a:gd name="T18" fmla="*/ 1 w 202"/>
                <a:gd name="T19" fmla="*/ 1 h 392"/>
                <a:gd name="T20" fmla="*/ 1 w 202"/>
                <a:gd name="T21" fmla="*/ 1 h 392"/>
                <a:gd name="T22" fmla="*/ 1 w 202"/>
                <a:gd name="T23" fmla="*/ 1 h 392"/>
                <a:gd name="T24" fmla="*/ 1 w 202"/>
                <a:gd name="T25" fmla="*/ 1 h 392"/>
                <a:gd name="T26" fmla="*/ 1 w 202"/>
                <a:gd name="T27" fmla="*/ 1 h 392"/>
                <a:gd name="T28" fmla="*/ 1 w 202"/>
                <a:gd name="T29" fmla="*/ 1 h 392"/>
                <a:gd name="T30" fmla="*/ 1 w 202"/>
                <a:gd name="T31" fmla="*/ 1 h 392"/>
                <a:gd name="T32" fmla="*/ 1 w 202"/>
                <a:gd name="T33" fmla="*/ 1 h 392"/>
                <a:gd name="T34" fmla="*/ 1 w 202"/>
                <a:gd name="T35" fmla="*/ 1 h 392"/>
                <a:gd name="T36" fmla="*/ 1 w 202"/>
                <a:gd name="T37" fmla="*/ 1 h 392"/>
                <a:gd name="T38" fmla="*/ 1 w 202"/>
                <a:gd name="T39" fmla="*/ 1 h 392"/>
                <a:gd name="T40" fmla="*/ 1 w 202"/>
                <a:gd name="T41" fmla="*/ 1 h 392"/>
                <a:gd name="T42" fmla="*/ 1 w 202"/>
                <a:gd name="T43" fmla="*/ 1 h 392"/>
                <a:gd name="T44" fmla="*/ 1 w 202"/>
                <a:gd name="T45" fmla="*/ 1 h 392"/>
                <a:gd name="T46" fmla="*/ 1 w 202"/>
                <a:gd name="T47" fmla="*/ 1 h 392"/>
                <a:gd name="T48" fmla="*/ 1 w 202"/>
                <a:gd name="T49" fmla="*/ 1 h 392"/>
                <a:gd name="T50" fmla="*/ 1 w 202"/>
                <a:gd name="T51" fmla="*/ 1 h 392"/>
                <a:gd name="T52" fmla="*/ 1 w 202"/>
                <a:gd name="T53" fmla="*/ 1 h 392"/>
                <a:gd name="T54" fmla="*/ 1 w 202"/>
                <a:gd name="T55" fmla="*/ 1 h 392"/>
                <a:gd name="T56" fmla="*/ 1 w 202"/>
                <a:gd name="T57" fmla="*/ 1 h 392"/>
                <a:gd name="T58" fmla="*/ 1 w 202"/>
                <a:gd name="T59" fmla="*/ 1 h 392"/>
                <a:gd name="T60" fmla="*/ 1 w 202"/>
                <a:gd name="T61" fmla="*/ 1 h 392"/>
                <a:gd name="T62" fmla="*/ 1 w 202"/>
                <a:gd name="T63" fmla="*/ 1 h 392"/>
                <a:gd name="T64" fmla="*/ 1 w 202"/>
                <a:gd name="T65" fmla="*/ 1 h 392"/>
                <a:gd name="T66" fmla="*/ 1 w 202"/>
                <a:gd name="T67" fmla="*/ 1 h 392"/>
                <a:gd name="T68" fmla="*/ 0 w 202"/>
                <a:gd name="T69" fmla="*/ 1 h 392"/>
                <a:gd name="T70" fmla="*/ 1 w 202"/>
                <a:gd name="T71" fmla="*/ 1 h 392"/>
                <a:gd name="T72" fmla="*/ 1 w 202"/>
                <a:gd name="T73" fmla="*/ 0 h 3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02"/>
                <a:gd name="T112" fmla="*/ 0 h 392"/>
                <a:gd name="T113" fmla="*/ 202 w 202"/>
                <a:gd name="T114" fmla="*/ 392 h 3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02" h="392">
                  <a:moveTo>
                    <a:pt x="202" y="0"/>
                  </a:moveTo>
                  <a:lnTo>
                    <a:pt x="202" y="3"/>
                  </a:lnTo>
                  <a:lnTo>
                    <a:pt x="202" y="23"/>
                  </a:lnTo>
                  <a:lnTo>
                    <a:pt x="201" y="43"/>
                  </a:lnTo>
                  <a:lnTo>
                    <a:pt x="200" y="62"/>
                  </a:lnTo>
                  <a:lnTo>
                    <a:pt x="199" y="82"/>
                  </a:lnTo>
                  <a:lnTo>
                    <a:pt x="196" y="100"/>
                  </a:lnTo>
                  <a:lnTo>
                    <a:pt x="194" y="118"/>
                  </a:lnTo>
                  <a:lnTo>
                    <a:pt x="190" y="136"/>
                  </a:lnTo>
                  <a:lnTo>
                    <a:pt x="187" y="154"/>
                  </a:lnTo>
                  <a:lnTo>
                    <a:pt x="183" y="171"/>
                  </a:lnTo>
                  <a:lnTo>
                    <a:pt x="178" y="188"/>
                  </a:lnTo>
                  <a:lnTo>
                    <a:pt x="173" y="204"/>
                  </a:lnTo>
                  <a:lnTo>
                    <a:pt x="168" y="220"/>
                  </a:lnTo>
                  <a:lnTo>
                    <a:pt x="162" y="235"/>
                  </a:lnTo>
                  <a:lnTo>
                    <a:pt x="156" y="250"/>
                  </a:lnTo>
                  <a:lnTo>
                    <a:pt x="150" y="264"/>
                  </a:lnTo>
                  <a:lnTo>
                    <a:pt x="144" y="278"/>
                  </a:lnTo>
                  <a:lnTo>
                    <a:pt x="137" y="290"/>
                  </a:lnTo>
                  <a:lnTo>
                    <a:pt x="130" y="303"/>
                  </a:lnTo>
                  <a:lnTo>
                    <a:pt x="122" y="314"/>
                  </a:lnTo>
                  <a:lnTo>
                    <a:pt x="114" y="325"/>
                  </a:lnTo>
                  <a:lnTo>
                    <a:pt x="105" y="335"/>
                  </a:lnTo>
                  <a:lnTo>
                    <a:pt x="97" y="344"/>
                  </a:lnTo>
                  <a:lnTo>
                    <a:pt x="88" y="353"/>
                  </a:lnTo>
                  <a:lnTo>
                    <a:pt x="80" y="361"/>
                  </a:lnTo>
                  <a:lnTo>
                    <a:pt x="70" y="367"/>
                  </a:lnTo>
                  <a:lnTo>
                    <a:pt x="62" y="374"/>
                  </a:lnTo>
                  <a:lnTo>
                    <a:pt x="52" y="380"/>
                  </a:lnTo>
                  <a:lnTo>
                    <a:pt x="42" y="383"/>
                  </a:lnTo>
                  <a:lnTo>
                    <a:pt x="33" y="387"/>
                  </a:lnTo>
                  <a:lnTo>
                    <a:pt x="22" y="389"/>
                  </a:lnTo>
                  <a:lnTo>
                    <a:pt x="12" y="390"/>
                  </a:lnTo>
                  <a:lnTo>
                    <a:pt x="1" y="392"/>
                  </a:lnTo>
                  <a:lnTo>
                    <a:pt x="0" y="392"/>
                  </a:lnTo>
                  <a:lnTo>
                    <a:pt x="1" y="3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910" y="1860"/>
              <a:ext cx="102" cy="196"/>
            </a:xfrm>
            <a:custGeom>
              <a:avLst/>
              <a:gdLst>
                <a:gd name="T0" fmla="*/ 1 w 202"/>
                <a:gd name="T1" fmla="*/ 0 h 392"/>
                <a:gd name="T2" fmla="*/ 1 w 202"/>
                <a:gd name="T3" fmla="*/ 1 h 392"/>
                <a:gd name="T4" fmla="*/ 1 w 202"/>
                <a:gd name="T5" fmla="*/ 1 h 392"/>
                <a:gd name="T6" fmla="*/ 1 w 202"/>
                <a:gd name="T7" fmla="*/ 1 h 392"/>
                <a:gd name="T8" fmla="*/ 1 w 202"/>
                <a:gd name="T9" fmla="*/ 1 h 392"/>
                <a:gd name="T10" fmla="*/ 1 w 202"/>
                <a:gd name="T11" fmla="*/ 1 h 392"/>
                <a:gd name="T12" fmla="*/ 1 w 202"/>
                <a:gd name="T13" fmla="*/ 1 h 392"/>
                <a:gd name="T14" fmla="*/ 1 w 202"/>
                <a:gd name="T15" fmla="*/ 1 h 392"/>
                <a:gd name="T16" fmla="*/ 1 w 202"/>
                <a:gd name="T17" fmla="*/ 1 h 392"/>
                <a:gd name="T18" fmla="*/ 1 w 202"/>
                <a:gd name="T19" fmla="*/ 1 h 392"/>
                <a:gd name="T20" fmla="*/ 1 w 202"/>
                <a:gd name="T21" fmla="*/ 1 h 392"/>
                <a:gd name="T22" fmla="*/ 1 w 202"/>
                <a:gd name="T23" fmla="*/ 1 h 392"/>
                <a:gd name="T24" fmla="*/ 1 w 202"/>
                <a:gd name="T25" fmla="*/ 1 h 392"/>
                <a:gd name="T26" fmla="*/ 1 w 202"/>
                <a:gd name="T27" fmla="*/ 1 h 392"/>
                <a:gd name="T28" fmla="*/ 1 w 202"/>
                <a:gd name="T29" fmla="*/ 1 h 392"/>
                <a:gd name="T30" fmla="*/ 1 w 202"/>
                <a:gd name="T31" fmla="*/ 1 h 392"/>
                <a:gd name="T32" fmla="*/ 1 w 202"/>
                <a:gd name="T33" fmla="*/ 1 h 392"/>
                <a:gd name="T34" fmla="*/ 1 w 202"/>
                <a:gd name="T35" fmla="*/ 1 h 392"/>
                <a:gd name="T36" fmla="*/ 1 w 202"/>
                <a:gd name="T37" fmla="*/ 1 h 392"/>
                <a:gd name="T38" fmla="*/ 1 w 202"/>
                <a:gd name="T39" fmla="*/ 1 h 392"/>
                <a:gd name="T40" fmla="*/ 1 w 202"/>
                <a:gd name="T41" fmla="*/ 1 h 392"/>
                <a:gd name="T42" fmla="*/ 1 w 202"/>
                <a:gd name="T43" fmla="*/ 1 h 392"/>
                <a:gd name="T44" fmla="*/ 1 w 202"/>
                <a:gd name="T45" fmla="*/ 1 h 392"/>
                <a:gd name="T46" fmla="*/ 1 w 202"/>
                <a:gd name="T47" fmla="*/ 1 h 392"/>
                <a:gd name="T48" fmla="*/ 1 w 202"/>
                <a:gd name="T49" fmla="*/ 1 h 392"/>
                <a:gd name="T50" fmla="*/ 1 w 202"/>
                <a:gd name="T51" fmla="*/ 1 h 392"/>
                <a:gd name="T52" fmla="*/ 1 w 202"/>
                <a:gd name="T53" fmla="*/ 1 h 392"/>
                <a:gd name="T54" fmla="*/ 1 w 202"/>
                <a:gd name="T55" fmla="*/ 1 h 392"/>
                <a:gd name="T56" fmla="*/ 1 w 202"/>
                <a:gd name="T57" fmla="*/ 1 h 392"/>
                <a:gd name="T58" fmla="*/ 1 w 202"/>
                <a:gd name="T59" fmla="*/ 1 h 392"/>
                <a:gd name="T60" fmla="*/ 1 w 202"/>
                <a:gd name="T61" fmla="*/ 1 h 392"/>
                <a:gd name="T62" fmla="*/ 1 w 202"/>
                <a:gd name="T63" fmla="*/ 1 h 392"/>
                <a:gd name="T64" fmla="*/ 1 w 202"/>
                <a:gd name="T65" fmla="*/ 1 h 392"/>
                <a:gd name="T66" fmla="*/ 1 w 202"/>
                <a:gd name="T67" fmla="*/ 1 h 392"/>
                <a:gd name="T68" fmla="*/ 0 w 202"/>
                <a:gd name="T69" fmla="*/ 1 h 3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2"/>
                <a:gd name="T106" fmla="*/ 0 h 392"/>
                <a:gd name="T107" fmla="*/ 202 w 202"/>
                <a:gd name="T108" fmla="*/ 392 h 39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2" h="392">
                  <a:moveTo>
                    <a:pt x="202" y="0"/>
                  </a:moveTo>
                  <a:lnTo>
                    <a:pt x="202" y="3"/>
                  </a:lnTo>
                  <a:lnTo>
                    <a:pt x="202" y="23"/>
                  </a:lnTo>
                  <a:lnTo>
                    <a:pt x="201" y="43"/>
                  </a:lnTo>
                  <a:lnTo>
                    <a:pt x="200" y="62"/>
                  </a:lnTo>
                  <a:lnTo>
                    <a:pt x="199" y="82"/>
                  </a:lnTo>
                  <a:lnTo>
                    <a:pt x="196" y="100"/>
                  </a:lnTo>
                  <a:lnTo>
                    <a:pt x="194" y="118"/>
                  </a:lnTo>
                  <a:lnTo>
                    <a:pt x="190" y="136"/>
                  </a:lnTo>
                  <a:lnTo>
                    <a:pt x="187" y="154"/>
                  </a:lnTo>
                  <a:lnTo>
                    <a:pt x="183" y="171"/>
                  </a:lnTo>
                  <a:lnTo>
                    <a:pt x="178" y="188"/>
                  </a:lnTo>
                  <a:lnTo>
                    <a:pt x="173" y="204"/>
                  </a:lnTo>
                  <a:lnTo>
                    <a:pt x="168" y="220"/>
                  </a:lnTo>
                  <a:lnTo>
                    <a:pt x="162" y="235"/>
                  </a:lnTo>
                  <a:lnTo>
                    <a:pt x="156" y="250"/>
                  </a:lnTo>
                  <a:lnTo>
                    <a:pt x="150" y="264"/>
                  </a:lnTo>
                  <a:lnTo>
                    <a:pt x="144" y="278"/>
                  </a:lnTo>
                  <a:lnTo>
                    <a:pt x="137" y="290"/>
                  </a:lnTo>
                  <a:lnTo>
                    <a:pt x="130" y="303"/>
                  </a:lnTo>
                  <a:lnTo>
                    <a:pt x="122" y="314"/>
                  </a:lnTo>
                  <a:lnTo>
                    <a:pt x="114" y="325"/>
                  </a:lnTo>
                  <a:lnTo>
                    <a:pt x="105" y="335"/>
                  </a:lnTo>
                  <a:lnTo>
                    <a:pt x="97" y="344"/>
                  </a:lnTo>
                  <a:lnTo>
                    <a:pt x="88" y="353"/>
                  </a:lnTo>
                  <a:lnTo>
                    <a:pt x="80" y="361"/>
                  </a:lnTo>
                  <a:lnTo>
                    <a:pt x="70" y="367"/>
                  </a:lnTo>
                  <a:lnTo>
                    <a:pt x="62" y="374"/>
                  </a:lnTo>
                  <a:lnTo>
                    <a:pt x="52" y="380"/>
                  </a:lnTo>
                  <a:lnTo>
                    <a:pt x="42" y="383"/>
                  </a:lnTo>
                  <a:lnTo>
                    <a:pt x="33" y="387"/>
                  </a:lnTo>
                  <a:lnTo>
                    <a:pt x="22" y="389"/>
                  </a:lnTo>
                  <a:lnTo>
                    <a:pt x="12" y="390"/>
                  </a:lnTo>
                  <a:lnTo>
                    <a:pt x="1" y="392"/>
                  </a:lnTo>
                  <a:lnTo>
                    <a:pt x="0" y="392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3371032" y="2996208"/>
            <a:ext cx="696912" cy="1111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458344" y="2596158"/>
            <a:ext cx="161925" cy="311150"/>
          </a:xfrm>
          <a:custGeom>
            <a:avLst/>
            <a:gdLst>
              <a:gd name="T0" fmla="*/ 2147483647 w 203"/>
              <a:gd name="T1" fmla="*/ 2147483647 h 392"/>
              <a:gd name="T2" fmla="*/ 2147483647 w 203"/>
              <a:gd name="T3" fmla="*/ 2147483647 h 392"/>
              <a:gd name="T4" fmla="*/ 2147483647 w 203"/>
              <a:gd name="T5" fmla="*/ 2147483647 h 392"/>
              <a:gd name="T6" fmla="*/ 2147483647 w 203"/>
              <a:gd name="T7" fmla="*/ 2147483647 h 392"/>
              <a:gd name="T8" fmla="*/ 2147483647 w 203"/>
              <a:gd name="T9" fmla="*/ 2147483647 h 392"/>
              <a:gd name="T10" fmla="*/ 2147483647 w 203"/>
              <a:gd name="T11" fmla="*/ 2147483647 h 392"/>
              <a:gd name="T12" fmla="*/ 2147483647 w 203"/>
              <a:gd name="T13" fmla="*/ 2147483647 h 392"/>
              <a:gd name="T14" fmla="*/ 2147483647 w 203"/>
              <a:gd name="T15" fmla="*/ 2147483647 h 392"/>
              <a:gd name="T16" fmla="*/ 2147483647 w 203"/>
              <a:gd name="T17" fmla="*/ 2147483647 h 392"/>
              <a:gd name="T18" fmla="*/ 2147483647 w 203"/>
              <a:gd name="T19" fmla="*/ 2147483647 h 392"/>
              <a:gd name="T20" fmla="*/ 2147483647 w 203"/>
              <a:gd name="T21" fmla="*/ 2147483647 h 392"/>
              <a:gd name="T22" fmla="*/ 2147483647 w 203"/>
              <a:gd name="T23" fmla="*/ 2147483647 h 392"/>
              <a:gd name="T24" fmla="*/ 2147483647 w 203"/>
              <a:gd name="T25" fmla="*/ 2147483647 h 392"/>
              <a:gd name="T26" fmla="*/ 2147483647 w 203"/>
              <a:gd name="T27" fmla="*/ 2147483647 h 392"/>
              <a:gd name="T28" fmla="*/ 2147483647 w 203"/>
              <a:gd name="T29" fmla="*/ 2147483647 h 392"/>
              <a:gd name="T30" fmla="*/ 2147483647 w 203"/>
              <a:gd name="T31" fmla="*/ 2147483647 h 392"/>
              <a:gd name="T32" fmla="*/ 2147483647 w 203"/>
              <a:gd name="T33" fmla="*/ 2147483647 h 392"/>
              <a:gd name="T34" fmla="*/ 2147483647 w 203"/>
              <a:gd name="T35" fmla="*/ 2147483647 h 392"/>
              <a:gd name="T36" fmla="*/ 2147483647 w 203"/>
              <a:gd name="T37" fmla="*/ 2147483647 h 392"/>
              <a:gd name="T38" fmla="*/ 2147483647 w 203"/>
              <a:gd name="T39" fmla="*/ 2147483647 h 392"/>
              <a:gd name="T40" fmla="*/ 2147483647 w 203"/>
              <a:gd name="T41" fmla="*/ 2147483647 h 392"/>
              <a:gd name="T42" fmla="*/ 2147483647 w 203"/>
              <a:gd name="T43" fmla="*/ 2147483647 h 392"/>
              <a:gd name="T44" fmla="*/ 2147483647 w 203"/>
              <a:gd name="T45" fmla="*/ 2147483647 h 392"/>
              <a:gd name="T46" fmla="*/ 2147483647 w 203"/>
              <a:gd name="T47" fmla="*/ 2147483647 h 392"/>
              <a:gd name="T48" fmla="*/ 2147483647 w 203"/>
              <a:gd name="T49" fmla="*/ 2147483647 h 392"/>
              <a:gd name="T50" fmla="*/ 2147483647 w 203"/>
              <a:gd name="T51" fmla="*/ 2147483647 h 392"/>
              <a:gd name="T52" fmla="*/ 2147483647 w 203"/>
              <a:gd name="T53" fmla="*/ 2147483647 h 392"/>
              <a:gd name="T54" fmla="*/ 2147483647 w 203"/>
              <a:gd name="T55" fmla="*/ 2147483647 h 392"/>
              <a:gd name="T56" fmla="*/ 2147483647 w 203"/>
              <a:gd name="T57" fmla="*/ 2147483647 h 392"/>
              <a:gd name="T58" fmla="*/ 2147483647 w 203"/>
              <a:gd name="T59" fmla="*/ 2147483647 h 392"/>
              <a:gd name="T60" fmla="*/ 2147483647 w 203"/>
              <a:gd name="T61" fmla="*/ 2147483647 h 392"/>
              <a:gd name="T62" fmla="*/ 0 w 203"/>
              <a:gd name="T63" fmla="*/ 2147483647 h 392"/>
              <a:gd name="T64" fmla="*/ 0 w 203"/>
              <a:gd name="T65" fmla="*/ 2147483647 h 392"/>
              <a:gd name="T66" fmla="*/ 0 w 203"/>
              <a:gd name="T67" fmla="*/ 0 h 392"/>
              <a:gd name="T68" fmla="*/ 2147483647 w 203"/>
              <a:gd name="T69" fmla="*/ 2147483647 h 392"/>
              <a:gd name="T70" fmla="*/ 2147483647 w 203"/>
              <a:gd name="T71" fmla="*/ 2147483647 h 3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03"/>
              <a:gd name="T109" fmla="*/ 0 h 392"/>
              <a:gd name="T110" fmla="*/ 203 w 203"/>
              <a:gd name="T111" fmla="*/ 392 h 392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03" h="392">
                <a:moveTo>
                  <a:pt x="203" y="392"/>
                </a:moveTo>
                <a:lnTo>
                  <a:pt x="192" y="390"/>
                </a:lnTo>
                <a:lnTo>
                  <a:pt x="181" y="389"/>
                </a:lnTo>
                <a:lnTo>
                  <a:pt x="172" y="387"/>
                </a:lnTo>
                <a:lnTo>
                  <a:pt x="162" y="383"/>
                </a:lnTo>
                <a:lnTo>
                  <a:pt x="152" y="380"/>
                </a:lnTo>
                <a:lnTo>
                  <a:pt x="143" y="374"/>
                </a:lnTo>
                <a:lnTo>
                  <a:pt x="133" y="367"/>
                </a:lnTo>
                <a:lnTo>
                  <a:pt x="123" y="361"/>
                </a:lnTo>
                <a:lnTo>
                  <a:pt x="115" y="353"/>
                </a:lnTo>
                <a:lnTo>
                  <a:pt x="106" y="344"/>
                </a:lnTo>
                <a:lnTo>
                  <a:pt x="98" y="335"/>
                </a:lnTo>
                <a:lnTo>
                  <a:pt x="89" y="325"/>
                </a:lnTo>
                <a:lnTo>
                  <a:pt x="81" y="314"/>
                </a:lnTo>
                <a:lnTo>
                  <a:pt x="74" y="303"/>
                </a:lnTo>
                <a:lnTo>
                  <a:pt x="66" y="290"/>
                </a:lnTo>
                <a:lnTo>
                  <a:pt x="59" y="278"/>
                </a:lnTo>
                <a:lnTo>
                  <a:pt x="52" y="264"/>
                </a:lnTo>
                <a:lnTo>
                  <a:pt x="46" y="250"/>
                </a:lnTo>
                <a:lnTo>
                  <a:pt x="40" y="235"/>
                </a:lnTo>
                <a:lnTo>
                  <a:pt x="34" y="220"/>
                </a:lnTo>
                <a:lnTo>
                  <a:pt x="29" y="204"/>
                </a:lnTo>
                <a:lnTo>
                  <a:pt x="24" y="188"/>
                </a:lnTo>
                <a:lnTo>
                  <a:pt x="19" y="171"/>
                </a:lnTo>
                <a:lnTo>
                  <a:pt x="15" y="154"/>
                </a:lnTo>
                <a:lnTo>
                  <a:pt x="12" y="136"/>
                </a:lnTo>
                <a:lnTo>
                  <a:pt x="8" y="118"/>
                </a:lnTo>
                <a:lnTo>
                  <a:pt x="6" y="100"/>
                </a:lnTo>
                <a:lnTo>
                  <a:pt x="3" y="82"/>
                </a:lnTo>
                <a:lnTo>
                  <a:pt x="2" y="62"/>
                </a:lnTo>
                <a:lnTo>
                  <a:pt x="1" y="43"/>
                </a:lnTo>
                <a:lnTo>
                  <a:pt x="0" y="23"/>
                </a:lnTo>
                <a:lnTo>
                  <a:pt x="0" y="3"/>
                </a:lnTo>
                <a:lnTo>
                  <a:pt x="0" y="0"/>
                </a:lnTo>
                <a:lnTo>
                  <a:pt x="203" y="3"/>
                </a:lnTo>
                <a:lnTo>
                  <a:pt x="203" y="3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3458344" y="2596158"/>
            <a:ext cx="161925" cy="311150"/>
          </a:xfrm>
          <a:custGeom>
            <a:avLst/>
            <a:gdLst>
              <a:gd name="T0" fmla="*/ 2147483647 w 203"/>
              <a:gd name="T1" fmla="*/ 2147483647 h 392"/>
              <a:gd name="T2" fmla="*/ 2147483647 w 203"/>
              <a:gd name="T3" fmla="*/ 2147483647 h 392"/>
              <a:gd name="T4" fmla="*/ 2147483647 w 203"/>
              <a:gd name="T5" fmla="*/ 2147483647 h 392"/>
              <a:gd name="T6" fmla="*/ 2147483647 w 203"/>
              <a:gd name="T7" fmla="*/ 2147483647 h 392"/>
              <a:gd name="T8" fmla="*/ 2147483647 w 203"/>
              <a:gd name="T9" fmla="*/ 2147483647 h 392"/>
              <a:gd name="T10" fmla="*/ 2147483647 w 203"/>
              <a:gd name="T11" fmla="*/ 2147483647 h 392"/>
              <a:gd name="T12" fmla="*/ 2147483647 w 203"/>
              <a:gd name="T13" fmla="*/ 2147483647 h 392"/>
              <a:gd name="T14" fmla="*/ 2147483647 w 203"/>
              <a:gd name="T15" fmla="*/ 2147483647 h 392"/>
              <a:gd name="T16" fmla="*/ 2147483647 w 203"/>
              <a:gd name="T17" fmla="*/ 2147483647 h 392"/>
              <a:gd name="T18" fmla="*/ 2147483647 w 203"/>
              <a:gd name="T19" fmla="*/ 2147483647 h 392"/>
              <a:gd name="T20" fmla="*/ 2147483647 w 203"/>
              <a:gd name="T21" fmla="*/ 2147483647 h 392"/>
              <a:gd name="T22" fmla="*/ 2147483647 w 203"/>
              <a:gd name="T23" fmla="*/ 2147483647 h 392"/>
              <a:gd name="T24" fmla="*/ 2147483647 w 203"/>
              <a:gd name="T25" fmla="*/ 2147483647 h 392"/>
              <a:gd name="T26" fmla="*/ 2147483647 w 203"/>
              <a:gd name="T27" fmla="*/ 2147483647 h 392"/>
              <a:gd name="T28" fmla="*/ 2147483647 w 203"/>
              <a:gd name="T29" fmla="*/ 2147483647 h 392"/>
              <a:gd name="T30" fmla="*/ 2147483647 w 203"/>
              <a:gd name="T31" fmla="*/ 2147483647 h 392"/>
              <a:gd name="T32" fmla="*/ 2147483647 w 203"/>
              <a:gd name="T33" fmla="*/ 2147483647 h 392"/>
              <a:gd name="T34" fmla="*/ 2147483647 w 203"/>
              <a:gd name="T35" fmla="*/ 2147483647 h 392"/>
              <a:gd name="T36" fmla="*/ 2147483647 w 203"/>
              <a:gd name="T37" fmla="*/ 2147483647 h 392"/>
              <a:gd name="T38" fmla="*/ 2147483647 w 203"/>
              <a:gd name="T39" fmla="*/ 2147483647 h 392"/>
              <a:gd name="T40" fmla="*/ 2147483647 w 203"/>
              <a:gd name="T41" fmla="*/ 2147483647 h 392"/>
              <a:gd name="T42" fmla="*/ 2147483647 w 203"/>
              <a:gd name="T43" fmla="*/ 2147483647 h 392"/>
              <a:gd name="T44" fmla="*/ 2147483647 w 203"/>
              <a:gd name="T45" fmla="*/ 2147483647 h 392"/>
              <a:gd name="T46" fmla="*/ 2147483647 w 203"/>
              <a:gd name="T47" fmla="*/ 2147483647 h 392"/>
              <a:gd name="T48" fmla="*/ 2147483647 w 203"/>
              <a:gd name="T49" fmla="*/ 2147483647 h 392"/>
              <a:gd name="T50" fmla="*/ 2147483647 w 203"/>
              <a:gd name="T51" fmla="*/ 2147483647 h 392"/>
              <a:gd name="T52" fmla="*/ 2147483647 w 203"/>
              <a:gd name="T53" fmla="*/ 2147483647 h 392"/>
              <a:gd name="T54" fmla="*/ 2147483647 w 203"/>
              <a:gd name="T55" fmla="*/ 2147483647 h 392"/>
              <a:gd name="T56" fmla="*/ 2147483647 w 203"/>
              <a:gd name="T57" fmla="*/ 2147483647 h 392"/>
              <a:gd name="T58" fmla="*/ 2147483647 w 203"/>
              <a:gd name="T59" fmla="*/ 2147483647 h 392"/>
              <a:gd name="T60" fmla="*/ 2147483647 w 203"/>
              <a:gd name="T61" fmla="*/ 2147483647 h 392"/>
              <a:gd name="T62" fmla="*/ 0 w 203"/>
              <a:gd name="T63" fmla="*/ 2147483647 h 392"/>
              <a:gd name="T64" fmla="*/ 0 w 203"/>
              <a:gd name="T65" fmla="*/ 2147483647 h 392"/>
              <a:gd name="T66" fmla="*/ 0 w 203"/>
              <a:gd name="T67" fmla="*/ 0 h 392"/>
              <a:gd name="T68" fmla="*/ 2147483647 w 203"/>
              <a:gd name="T69" fmla="*/ 2147483647 h 392"/>
              <a:gd name="T70" fmla="*/ 2147483647 w 203"/>
              <a:gd name="T71" fmla="*/ 2147483647 h 3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03"/>
              <a:gd name="T109" fmla="*/ 0 h 392"/>
              <a:gd name="T110" fmla="*/ 203 w 203"/>
              <a:gd name="T111" fmla="*/ 392 h 392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03" h="392">
                <a:moveTo>
                  <a:pt x="203" y="392"/>
                </a:moveTo>
                <a:lnTo>
                  <a:pt x="192" y="390"/>
                </a:lnTo>
                <a:lnTo>
                  <a:pt x="181" y="389"/>
                </a:lnTo>
                <a:lnTo>
                  <a:pt x="172" y="387"/>
                </a:lnTo>
                <a:lnTo>
                  <a:pt x="162" y="383"/>
                </a:lnTo>
                <a:lnTo>
                  <a:pt x="152" y="380"/>
                </a:lnTo>
                <a:lnTo>
                  <a:pt x="143" y="374"/>
                </a:lnTo>
                <a:lnTo>
                  <a:pt x="133" y="367"/>
                </a:lnTo>
                <a:lnTo>
                  <a:pt x="123" y="361"/>
                </a:lnTo>
                <a:lnTo>
                  <a:pt x="115" y="353"/>
                </a:lnTo>
                <a:lnTo>
                  <a:pt x="106" y="344"/>
                </a:lnTo>
                <a:lnTo>
                  <a:pt x="98" y="335"/>
                </a:lnTo>
                <a:lnTo>
                  <a:pt x="89" y="325"/>
                </a:lnTo>
                <a:lnTo>
                  <a:pt x="81" y="314"/>
                </a:lnTo>
                <a:lnTo>
                  <a:pt x="74" y="303"/>
                </a:lnTo>
                <a:lnTo>
                  <a:pt x="66" y="290"/>
                </a:lnTo>
                <a:lnTo>
                  <a:pt x="59" y="278"/>
                </a:lnTo>
                <a:lnTo>
                  <a:pt x="52" y="264"/>
                </a:lnTo>
                <a:lnTo>
                  <a:pt x="46" y="250"/>
                </a:lnTo>
                <a:lnTo>
                  <a:pt x="40" y="235"/>
                </a:lnTo>
                <a:lnTo>
                  <a:pt x="34" y="220"/>
                </a:lnTo>
                <a:lnTo>
                  <a:pt x="29" y="204"/>
                </a:lnTo>
                <a:lnTo>
                  <a:pt x="24" y="188"/>
                </a:lnTo>
                <a:lnTo>
                  <a:pt x="19" y="171"/>
                </a:lnTo>
                <a:lnTo>
                  <a:pt x="15" y="154"/>
                </a:lnTo>
                <a:lnTo>
                  <a:pt x="12" y="136"/>
                </a:lnTo>
                <a:lnTo>
                  <a:pt x="8" y="118"/>
                </a:lnTo>
                <a:lnTo>
                  <a:pt x="6" y="100"/>
                </a:lnTo>
                <a:lnTo>
                  <a:pt x="3" y="82"/>
                </a:lnTo>
                <a:lnTo>
                  <a:pt x="2" y="62"/>
                </a:lnTo>
                <a:lnTo>
                  <a:pt x="1" y="43"/>
                </a:lnTo>
                <a:lnTo>
                  <a:pt x="0" y="23"/>
                </a:lnTo>
                <a:lnTo>
                  <a:pt x="0" y="3"/>
                </a:lnTo>
                <a:lnTo>
                  <a:pt x="0" y="0"/>
                </a:lnTo>
                <a:lnTo>
                  <a:pt x="203" y="3"/>
                </a:lnTo>
                <a:lnTo>
                  <a:pt x="203" y="3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3153544" y="2615208"/>
            <a:ext cx="217488" cy="381000"/>
          </a:xfrm>
          <a:custGeom>
            <a:avLst/>
            <a:gdLst>
              <a:gd name="T0" fmla="*/ 2147483647 w 203"/>
              <a:gd name="T1" fmla="*/ 2147483647 h 392"/>
              <a:gd name="T2" fmla="*/ 2147483647 w 203"/>
              <a:gd name="T3" fmla="*/ 2147483647 h 392"/>
              <a:gd name="T4" fmla="*/ 2147483647 w 203"/>
              <a:gd name="T5" fmla="*/ 2147483647 h 392"/>
              <a:gd name="T6" fmla="*/ 2147483647 w 203"/>
              <a:gd name="T7" fmla="*/ 2147483647 h 392"/>
              <a:gd name="T8" fmla="*/ 2147483647 w 203"/>
              <a:gd name="T9" fmla="*/ 2147483647 h 392"/>
              <a:gd name="T10" fmla="*/ 2147483647 w 203"/>
              <a:gd name="T11" fmla="*/ 2147483647 h 392"/>
              <a:gd name="T12" fmla="*/ 2147483647 w 203"/>
              <a:gd name="T13" fmla="*/ 2147483647 h 392"/>
              <a:gd name="T14" fmla="*/ 2147483647 w 203"/>
              <a:gd name="T15" fmla="*/ 2147483647 h 392"/>
              <a:gd name="T16" fmla="*/ 2147483647 w 203"/>
              <a:gd name="T17" fmla="*/ 2147483647 h 392"/>
              <a:gd name="T18" fmla="*/ 2147483647 w 203"/>
              <a:gd name="T19" fmla="*/ 2147483647 h 392"/>
              <a:gd name="T20" fmla="*/ 2147483647 w 203"/>
              <a:gd name="T21" fmla="*/ 2147483647 h 392"/>
              <a:gd name="T22" fmla="*/ 2147483647 w 203"/>
              <a:gd name="T23" fmla="*/ 2147483647 h 392"/>
              <a:gd name="T24" fmla="*/ 2147483647 w 203"/>
              <a:gd name="T25" fmla="*/ 2147483647 h 392"/>
              <a:gd name="T26" fmla="*/ 2147483647 w 203"/>
              <a:gd name="T27" fmla="*/ 2147483647 h 392"/>
              <a:gd name="T28" fmla="*/ 2147483647 w 203"/>
              <a:gd name="T29" fmla="*/ 2147483647 h 392"/>
              <a:gd name="T30" fmla="*/ 2147483647 w 203"/>
              <a:gd name="T31" fmla="*/ 2147483647 h 392"/>
              <a:gd name="T32" fmla="*/ 2147483647 w 203"/>
              <a:gd name="T33" fmla="*/ 2147483647 h 392"/>
              <a:gd name="T34" fmla="*/ 2147483647 w 203"/>
              <a:gd name="T35" fmla="*/ 2147483647 h 392"/>
              <a:gd name="T36" fmla="*/ 2147483647 w 203"/>
              <a:gd name="T37" fmla="*/ 2147483647 h 392"/>
              <a:gd name="T38" fmla="*/ 2147483647 w 203"/>
              <a:gd name="T39" fmla="*/ 2147483647 h 392"/>
              <a:gd name="T40" fmla="*/ 2147483647 w 203"/>
              <a:gd name="T41" fmla="*/ 2147483647 h 392"/>
              <a:gd name="T42" fmla="*/ 2147483647 w 203"/>
              <a:gd name="T43" fmla="*/ 2147483647 h 392"/>
              <a:gd name="T44" fmla="*/ 2147483647 w 203"/>
              <a:gd name="T45" fmla="*/ 2147483647 h 392"/>
              <a:gd name="T46" fmla="*/ 2147483647 w 203"/>
              <a:gd name="T47" fmla="*/ 2147483647 h 392"/>
              <a:gd name="T48" fmla="*/ 2147483647 w 203"/>
              <a:gd name="T49" fmla="*/ 2147483647 h 392"/>
              <a:gd name="T50" fmla="*/ 2147483647 w 203"/>
              <a:gd name="T51" fmla="*/ 2147483647 h 392"/>
              <a:gd name="T52" fmla="*/ 2147483647 w 203"/>
              <a:gd name="T53" fmla="*/ 2147483647 h 392"/>
              <a:gd name="T54" fmla="*/ 2147483647 w 203"/>
              <a:gd name="T55" fmla="*/ 2147483647 h 392"/>
              <a:gd name="T56" fmla="*/ 2147483647 w 203"/>
              <a:gd name="T57" fmla="*/ 2147483647 h 392"/>
              <a:gd name="T58" fmla="*/ 2147483647 w 203"/>
              <a:gd name="T59" fmla="*/ 2147483647 h 392"/>
              <a:gd name="T60" fmla="*/ 2147483647 w 203"/>
              <a:gd name="T61" fmla="*/ 2147483647 h 392"/>
              <a:gd name="T62" fmla="*/ 0 w 203"/>
              <a:gd name="T63" fmla="*/ 2147483647 h 392"/>
              <a:gd name="T64" fmla="*/ 0 w 203"/>
              <a:gd name="T65" fmla="*/ 2147483647 h 392"/>
              <a:gd name="T66" fmla="*/ 0 w 203"/>
              <a:gd name="T67" fmla="*/ 0 h 39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03"/>
              <a:gd name="T103" fmla="*/ 0 h 392"/>
              <a:gd name="T104" fmla="*/ 203 w 203"/>
              <a:gd name="T105" fmla="*/ 392 h 39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03" h="392">
                <a:moveTo>
                  <a:pt x="203" y="392"/>
                </a:moveTo>
                <a:lnTo>
                  <a:pt x="192" y="390"/>
                </a:lnTo>
                <a:lnTo>
                  <a:pt x="181" y="389"/>
                </a:lnTo>
                <a:lnTo>
                  <a:pt x="172" y="387"/>
                </a:lnTo>
                <a:lnTo>
                  <a:pt x="162" y="383"/>
                </a:lnTo>
                <a:lnTo>
                  <a:pt x="152" y="380"/>
                </a:lnTo>
                <a:lnTo>
                  <a:pt x="143" y="374"/>
                </a:lnTo>
                <a:lnTo>
                  <a:pt x="133" y="367"/>
                </a:lnTo>
                <a:lnTo>
                  <a:pt x="123" y="361"/>
                </a:lnTo>
                <a:lnTo>
                  <a:pt x="115" y="353"/>
                </a:lnTo>
                <a:lnTo>
                  <a:pt x="106" y="344"/>
                </a:lnTo>
                <a:lnTo>
                  <a:pt x="98" y="335"/>
                </a:lnTo>
                <a:lnTo>
                  <a:pt x="89" y="325"/>
                </a:lnTo>
                <a:lnTo>
                  <a:pt x="81" y="314"/>
                </a:lnTo>
                <a:lnTo>
                  <a:pt x="74" y="303"/>
                </a:lnTo>
                <a:lnTo>
                  <a:pt x="66" y="290"/>
                </a:lnTo>
                <a:lnTo>
                  <a:pt x="59" y="278"/>
                </a:lnTo>
                <a:lnTo>
                  <a:pt x="52" y="264"/>
                </a:lnTo>
                <a:lnTo>
                  <a:pt x="46" y="250"/>
                </a:lnTo>
                <a:lnTo>
                  <a:pt x="40" y="235"/>
                </a:lnTo>
                <a:lnTo>
                  <a:pt x="34" y="220"/>
                </a:lnTo>
                <a:lnTo>
                  <a:pt x="29" y="204"/>
                </a:lnTo>
                <a:lnTo>
                  <a:pt x="24" y="188"/>
                </a:lnTo>
                <a:lnTo>
                  <a:pt x="19" y="171"/>
                </a:lnTo>
                <a:lnTo>
                  <a:pt x="15" y="154"/>
                </a:lnTo>
                <a:lnTo>
                  <a:pt x="12" y="136"/>
                </a:lnTo>
                <a:lnTo>
                  <a:pt x="8" y="118"/>
                </a:lnTo>
                <a:lnTo>
                  <a:pt x="6" y="100"/>
                </a:lnTo>
                <a:lnTo>
                  <a:pt x="3" y="82"/>
                </a:lnTo>
                <a:lnTo>
                  <a:pt x="2" y="62"/>
                </a:lnTo>
                <a:lnTo>
                  <a:pt x="1" y="43"/>
                </a:lnTo>
                <a:lnTo>
                  <a:pt x="0" y="23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562744" y="2597746"/>
            <a:ext cx="3505200" cy="1160462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 sz="2400"/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2121669" y="2081808"/>
            <a:ext cx="527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6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ゲート</a:t>
            </a: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638944" y="2691408"/>
            <a:ext cx="5461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600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ソース</a:t>
            </a: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3374207" y="2680296"/>
            <a:ext cx="6635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6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ドレイン</a:t>
            </a:r>
            <a:endParaRPr lang="ja-JP" altLang="en-US" sz="1600" b="1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2243907" y="1700808"/>
            <a:ext cx="1397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sz="1800" b="1" i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L</a:t>
            </a:r>
            <a:endParaRPr lang="en-US" altLang="ja-JP" sz="1800" b="1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2093094" y="3377208"/>
            <a:ext cx="4095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6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基板</a:t>
            </a:r>
          </a:p>
        </p:txBody>
      </p:sp>
      <p:sp>
        <p:nvSpPr>
          <p:cNvPr id="24" name="Line 24"/>
          <p:cNvSpPr>
            <a:spLocks noChangeShapeType="1"/>
          </p:cNvSpPr>
          <p:nvPr/>
        </p:nvSpPr>
        <p:spPr bwMode="auto">
          <a:xfrm>
            <a:off x="1207269" y="1853208"/>
            <a:ext cx="914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triangle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>
            <a:off x="2502669" y="1853208"/>
            <a:ext cx="914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6067945" y="1804809"/>
            <a:ext cx="2176463" cy="1987978"/>
            <a:chOff x="6067945" y="1804809"/>
            <a:chExt cx="2176463" cy="1987978"/>
          </a:xfrm>
        </p:grpSpPr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6566420" y="2100512"/>
              <a:ext cx="1057275" cy="363538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 sz="2400"/>
            </a:p>
          </p:txBody>
        </p:sp>
        <p:sp>
          <p:nvSpPr>
            <p:cNvPr id="28" name="Line 28"/>
            <p:cNvSpPr>
              <a:spLocks noChangeShapeType="1"/>
            </p:cNvSpPr>
            <p:nvPr/>
          </p:nvSpPr>
          <p:spPr bwMode="auto">
            <a:xfrm>
              <a:off x="6077470" y="2864099"/>
              <a:ext cx="5222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6598170" y="2554537"/>
              <a:ext cx="161925" cy="311150"/>
            </a:xfrm>
            <a:custGeom>
              <a:avLst/>
              <a:gdLst>
                <a:gd name="T0" fmla="*/ 1 w 202"/>
                <a:gd name="T1" fmla="*/ 0 h 392"/>
                <a:gd name="T2" fmla="*/ 1 w 202"/>
                <a:gd name="T3" fmla="*/ 1 h 392"/>
                <a:gd name="T4" fmla="*/ 1 w 202"/>
                <a:gd name="T5" fmla="*/ 1 h 392"/>
                <a:gd name="T6" fmla="*/ 1 w 202"/>
                <a:gd name="T7" fmla="*/ 1 h 392"/>
                <a:gd name="T8" fmla="*/ 1 w 202"/>
                <a:gd name="T9" fmla="*/ 1 h 392"/>
                <a:gd name="T10" fmla="*/ 1 w 202"/>
                <a:gd name="T11" fmla="*/ 1 h 392"/>
                <a:gd name="T12" fmla="*/ 1 w 202"/>
                <a:gd name="T13" fmla="*/ 1 h 392"/>
                <a:gd name="T14" fmla="*/ 1 w 202"/>
                <a:gd name="T15" fmla="*/ 1 h 392"/>
                <a:gd name="T16" fmla="*/ 1 w 202"/>
                <a:gd name="T17" fmla="*/ 1 h 392"/>
                <a:gd name="T18" fmla="*/ 1 w 202"/>
                <a:gd name="T19" fmla="*/ 1 h 392"/>
                <a:gd name="T20" fmla="*/ 1 w 202"/>
                <a:gd name="T21" fmla="*/ 1 h 392"/>
                <a:gd name="T22" fmla="*/ 1 w 202"/>
                <a:gd name="T23" fmla="*/ 1 h 392"/>
                <a:gd name="T24" fmla="*/ 1 w 202"/>
                <a:gd name="T25" fmla="*/ 1 h 392"/>
                <a:gd name="T26" fmla="*/ 1 w 202"/>
                <a:gd name="T27" fmla="*/ 1 h 392"/>
                <a:gd name="T28" fmla="*/ 1 w 202"/>
                <a:gd name="T29" fmla="*/ 1 h 392"/>
                <a:gd name="T30" fmla="*/ 1 w 202"/>
                <a:gd name="T31" fmla="*/ 1 h 392"/>
                <a:gd name="T32" fmla="*/ 1 w 202"/>
                <a:gd name="T33" fmla="*/ 1 h 392"/>
                <a:gd name="T34" fmla="*/ 1 w 202"/>
                <a:gd name="T35" fmla="*/ 1 h 392"/>
                <a:gd name="T36" fmla="*/ 1 w 202"/>
                <a:gd name="T37" fmla="*/ 1 h 392"/>
                <a:gd name="T38" fmla="*/ 1 w 202"/>
                <a:gd name="T39" fmla="*/ 1 h 392"/>
                <a:gd name="T40" fmla="*/ 1 w 202"/>
                <a:gd name="T41" fmla="*/ 1 h 392"/>
                <a:gd name="T42" fmla="*/ 1 w 202"/>
                <a:gd name="T43" fmla="*/ 1 h 392"/>
                <a:gd name="T44" fmla="*/ 1 w 202"/>
                <a:gd name="T45" fmla="*/ 1 h 392"/>
                <a:gd name="T46" fmla="*/ 1 w 202"/>
                <a:gd name="T47" fmla="*/ 1 h 392"/>
                <a:gd name="T48" fmla="*/ 1 w 202"/>
                <a:gd name="T49" fmla="*/ 1 h 392"/>
                <a:gd name="T50" fmla="*/ 1 w 202"/>
                <a:gd name="T51" fmla="*/ 1 h 392"/>
                <a:gd name="T52" fmla="*/ 1 w 202"/>
                <a:gd name="T53" fmla="*/ 1 h 392"/>
                <a:gd name="T54" fmla="*/ 1 w 202"/>
                <a:gd name="T55" fmla="*/ 1 h 392"/>
                <a:gd name="T56" fmla="*/ 1 w 202"/>
                <a:gd name="T57" fmla="*/ 1 h 392"/>
                <a:gd name="T58" fmla="*/ 1 w 202"/>
                <a:gd name="T59" fmla="*/ 1 h 392"/>
                <a:gd name="T60" fmla="*/ 1 w 202"/>
                <a:gd name="T61" fmla="*/ 1 h 392"/>
                <a:gd name="T62" fmla="*/ 1 w 202"/>
                <a:gd name="T63" fmla="*/ 1 h 392"/>
                <a:gd name="T64" fmla="*/ 1 w 202"/>
                <a:gd name="T65" fmla="*/ 1 h 392"/>
                <a:gd name="T66" fmla="*/ 1 w 202"/>
                <a:gd name="T67" fmla="*/ 1 h 392"/>
                <a:gd name="T68" fmla="*/ 0 w 202"/>
                <a:gd name="T69" fmla="*/ 1 h 392"/>
                <a:gd name="T70" fmla="*/ 1 w 202"/>
                <a:gd name="T71" fmla="*/ 1 h 392"/>
                <a:gd name="T72" fmla="*/ 1 w 202"/>
                <a:gd name="T73" fmla="*/ 0 h 3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02"/>
                <a:gd name="T112" fmla="*/ 0 h 392"/>
                <a:gd name="T113" fmla="*/ 202 w 202"/>
                <a:gd name="T114" fmla="*/ 392 h 3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02" h="392">
                  <a:moveTo>
                    <a:pt x="202" y="0"/>
                  </a:moveTo>
                  <a:lnTo>
                    <a:pt x="202" y="3"/>
                  </a:lnTo>
                  <a:lnTo>
                    <a:pt x="202" y="23"/>
                  </a:lnTo>
                  <a:lnTo>
                    <a:pt x="201" y="43"/>
                  </a:lnTo>
                  <a:lnTo>
                    <a:pt x="200" y="62"/>
                  </a:lnTo>
                  <a:lnTo>
                    <a:pt x="199" y="82"/>
                  </a:lnTo>
                  <a:lnTo>
                    <a:pt x="196" y="100"/>
                  </a:lnTo>
                  <a:lnTo>
                    <a:pt x="194" y="118"/>
                  </a:lnTo>
                  <a:lnTo>
                    <a:pt x="190" y="136"/>
                  </a:lnTo>
                  <a:lnTo>
                    <a:pt x="187" y="154"/>
                  </a:lnTo>
                  <a:lnTo>
                    <a:pt x="183" y="171"/>
                  </a:lnTo>
                  <a:lnTo>
                    <a:pt x="178" y="188"/>
                  </a:lnTo>
                  <a:lnTo>
                    <a:pt x="173" y="204"/>
                  </a:lnTo>
                  <a:lnTo>
                    <a:pt x="168" y="220"/>
                  </a:lnTo>
                  <a:lnTo>
                    <a:pt x="162" y="235"/>
                  </a:lnTo>
                  <a:lnTo>
                    <a:pt x="156" y="250"/>
                  </a:lnTo>
                  <a:lnTo>
                    <a:pt x="150" y="264"/>
                  </a:lnTo>
                  <a:lnTo>
                    <a:pt x="144" y="278"/>
                  </a:lnTo>
                  <a:lnTo>
                    <a:pt x="137" y="290"/>
                  </a:lnTo>
                  <a:lnTo>
                    <a:pt x="130" y="303"/>
                  </a:lnTo>
                  <a:lnTo>
                    <a:pt x="122" y="314"/>
                  </a:lnTo>
                  <a:lnTo>
                    <a:pt x="114" y="325"/>
                  </a:lnTo>
                  <a:lnTo>
                    <a:pt x="105" y="335"/>
                  </a:lnTo>
                  <a:lnTo>
                    <a:pt x="97" y="344"/>
                  </a:lnTo>
                  <a:lnTo>
                    <a:pt x="88" y="353"/>
                  </a:lnTo>
                  <a:lnTo>
                    <a:pt x="80" y="361"/>
                  </a:lnTo>
                  <a:lnTo>
                    <a:pt x="70" y="367"/>
                  </a:lnTo>
                  <a:lnTo>
                    <a:pt x="62" y="374"/>
                  </a:lnTo>
                  <a:lnTo>
                    <a:pt x="52" y="380"/>
                  </a:lnTo>
                  <a:lnTo>
                    <a:pt x="42" y="383"/>
                  </a:lnTo>
                  <a:lnTo>
                    <a:pt x="33" y="387"/>
                  </a:lnTo>
                  <a:lnTo>
                    <a:pt x="22" y="389"/>
                  </a:lnTo>
                  <a:lnTo>
                    <a:pt x="12" y="390"/>
                  </a:lnTo>
                  <a:lnTo>
                    <a:pt x="1" y="392"/>
                  </a:lnTo>
                  <a:lnTo>
                    <a:pt x="0" y="392"/>
                  </a:lnTo>
                  <a:lnTo>
                    <a:pt x="1" y="3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6598170" y="2554537"/>
              <a:ext cx="161925" cy="311150"/>
            </a:xfrm>
            <a:custGeom>
              <a:avLst/>
              <a:gdLst>
                <a:gd name="T0" fmla="*/ 1 w 202"/>
                <a:gd name="T1" fmla="*/ 0 h 392"/>
                <a:gd name="T2" fmla="*/ 1 w 202"/>
                <a:gd name="T3" fmla="*/ 1 h 392"/>
                <a:gd name="T4" fmla="*/ 1 w 202"/>
                <a:gd name="T5" fmla="*/ 1 h 392"/>
                <a:gd name="T6" fmla="*/ 1 w 202"/>
                <a:gd name="T7" fmla="*/ 1 h 392"/>
                <a:gd name="T8" fmla="*/ 1 w 202"/>
                <a:gd name="T9" fmla="*/ 1 h 392"/>
                <a:gd name="T10" fmla="*/ 1 w 202"/>
                <a:gd name="T11" fmla="*/ 1 h 392"/>
                <a:gd name="T12" fmla="*/ 1 w 202"/>
                <a:gd name="T13" fmla="*/ 1 h 392"/>
                <a:gd name="T14" fmla="*/ 1 w 202"/>
                <a:gd name="T15" fmla="*/ 1 h 392"/>
                <a:gd name="T16" fmla="*/ 1 w 202"/>
                <a:gd name="T17" fmla="*/ 1 h 392"/>
                <a:gd name="T18" fmla="*/ 1 w 202"/>
                <a:gd name="T19" fmla="*/ 1 h 392"/>
                <a:gd name="T20" fmla="*/ 1 w 202"/>
                <a:gd name="T21" fmla="*/ 1 h 392"/>
                <a:gd name="T22" fmla="*/ 1 w 202"/>
                <a:gd name="T23" fmla="*/ 1 h 392"/>
                <a:gd name="T24" fmla="*/ 1 w 202"/>
                <a:gd name="T25" fmla="*/ 1 h 392"/>
                <a:gd name="T26" fmla="*/ 1 w 202"/>
                <a:gd name="T27" fmla="*/ 1 h 392"/>
                <a:gd name="T28" fmla="*/ 1 w 202"/>
                <a:gd name="T29" fmla="*/ 1 h 392"/>
                <a:gd name="T30" fmla="*/ 1 w 202"/>
                <a:gd name="T31" fmla="*/ 1 h 392"/>
                <a:gd name="T32" fmla="*/ 1 w 202"/>
                <a:gd name="T33" fmla="*/ 1 h 392"/>
                <a:gd name="T34" fmla="*/ 1 w 202"/>
                <a:gd name="T35" fmla="*/ 1 h 392"/>
                <a:gd name="T36" fmla="*/ 1 w 202"/>
                <a:gd name="T37" fmla="*/ 1 h 392"/>
                <a:gd name="T38" fmla="*/ 1 w 202"/>
                <a:gd name="T39" fmla="*/ 1 h 392"/>
                <a:gd name="T40" fmla="*/ 1 w 202"/>
                <a:gd name="T41" fmla="*/ 1 h 392"/>
                <a:gd name="T42" fmla="*/ 1 w 202"/>
                <a:gd name="T43" fmla="*/ 1 h 392"/>
                <a:gd name="T44" fmla="*/ 1 w 202"/>
                <a:gd name="T45" fmla="*/ 1 h 392"/>
                <a:gd name="T46" fmla="*/ 1 w 202"/>
                <a:gd name="T47" fmla="*/ 1 h 392"/>
                <a:gd name="T48" fmla="*/ 1 w 202"/>
                <a:gd name="T49" fmla="*/ 1 h 392"/>
                <a:gd name="T50" fmla="*/ 1 w 202"/>
                <a:gd name="T51" fmla="*/ 1 h 392"/>
                <a:gd name="T52" fmla="*/ 1 w 202"/>
                <a:gd name="T53" fmla="*/ 1 h 392"/>
                <a:gd name="T54" fmla="*/ 1 w 202"/>
                <a:gd name="T55" fmla="*/ 1 h 392"/>
                <a:gd name="T56" fmla="*/ 1 w 202"/>
                <a:gd name="T57" fmla="*/ 1 h 392"/>
                <a:gd name="T58" fmla="*/ 1 w 202"/>
                <a:gd name="T59" fmla="*/ 1 h 392"/>
                <a:gd name="T60" fmla="*/ 1 w 202"/>
                <a:gd name="T61" fmla="*/ 1 h 392"/>
                <a:gd name="T62" fmla="*/ 1 w 202"/>
                <a:gd name="T63" fmla="*/ 1 h 392"/>
                <a:gd name="T64" fmla="*/ 1 w 202"/>
                <a:gd name="T65" fmla="*/ 1 h 392"/>
                <a:gd name="T66" fmla="*/ 1 w 202"/>
                <a:gd name="T67" fmla="*/ 1 h 392"/>
                <a:gd name="T68" fmla="*/ 0 w 202"/>
                <a:gd name="T69" fmla="*/ 1 h 3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2"/>
                <a:gd name="T106" fmla="*/ 0 h 392"/>
                <a:gd name="T107" fmla="*/ 202 w 202"/>
                <a:gd name="T108" fmla="*/ 392 h 39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2" h="392">
                  <a:moveTo>
                    <a:pt x="202" y="0"/>
                  </a:moveTo>
                  <a:lnTo>
                    <a:pt x="202" y="3"/>
                  </a:lnTo>
                  <a:lnTo>
                    <a:pt x="202" y="23"/>
                  </a:lnTo>
                  <a:lnTo>
                    <a:pt x="201" y="43"/>
                  </a:lnTo>
                  <a:lnTo>
                    <a:pt x="200" y="62"/>
                  </a:lnTo>
                  <a:lnTo>
                    <a:pt x="199" y="82"/>
                  </a:lnTo>
                  <a:lnTo>
                    <a:pt x="196" y="100"/>
                  </a:lnTo>
                  <a:lnTo>
                    <a:pt x="194" y="118"/>
                  </a:lnTo>
                  <a:lnTo>
                    <a:pt x="190" y="136"/>
                  </a:lnTo>
                  <a:lnTo>
                    <a:pt x="187" y="154"/>
                  </a:lnTo>
                  <a:lnTo>
                    <a:pt x="183" y="171"/>
                  </a:lnTo>
                  <a:lnTo>
                    <a:pt x="178" y="188"/>
                  </a:lnTo>
                  <a:lnTo>
                    <a:pt x="173" y="204"/>
                  </a:lnTo>
                  <a:lnTo>
                    <a:pt x="168" y="220"/>
                  </a:lnTo>
                  <a:lnTo>
                    <a:pt x="162" y="235"/>
                  </a:lnTo>
                  <a:lnTo>
                    <a:pt x="156" y="250"/>
                  </a:lnTo>
                  <a:lnTo>
                    <a:pt x="150" y="264"/>
                  </a:lnTo>
                  <a:lnTo>
                    <a:pt x="144" y="278"/>
                  </a:lnTo>
                  <a:lnTo>
                    <a:pt x="137" y="290"/>
                  </a:lnTo>
                  <a:lnTo>
                    <a:pt x="130" y="303"/>
                  </a:lnTo>
                  <a:lnTo>
                    <a:pt x="122" y="314"/>
                  </a:lnTo>
                  <a:lnTo>
                    <a:pt x="114" y="325"/>
                  </a:lnTo>
                  <a:lnTo>
                    <a:pt x="105" y="335"/>
                  </a:lnTo>
                  <a:lnTo>
                    <a:pt x="97" y="344"/>
                  </a:lnTo>
                  <a:lnTo>
                    <a:pt x="88" y="353"/>
                  </a:lnTo>
                  <a:lnTo>
                    <a:pt x="80" y="361"/>
                  </a:lnTo>
                  <a:lnTo>
                    <a:pt x="70" y="367"/>
                  </a:lnTo>
                  <a:lnTo>
                    <a:pt x="62" y="374"/>
                  </a:lnTo>
                  <a:lnTo>
                    <a:pt x="52" y="380"/>
                  </a:lnTo>
                  <a:lnTo>
                    <a:pt x="42" y="383"/>
                  </a:lnTo>
                  <a:lnTo>
                    <a:pt x="33" y="387"/>
                  </a:lnTo>
                  <a:lnTo>
                    <a:pt x="22" y="389"/>
                  </a:lnTo>
                  <a:lnTo>
                    <a:pt x="12" y="390"/>
                  </a:lnTo>
                  <a:lnTo>
                    <a:pt x="1" y="392"/>
                  </a:lnTo>
                  <a:lnTo>
                    <a:pt x="0" y="392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1" name="Line 31"/>
            <p:cNvSpPr>
              <a:spLocks noChangeShapeType="1"/>
            </p:cNvSpPr>
            <p:nvPr/>
          </p:nvSpPr>
          <p:spPr bwMode="auto">
            <a:xfrm>
              <a:off x="7655445" y="2864099"/>
              <a:ext cx="520700" cy="15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493520" y="2554537"/>
              <a:ext cx="161925" cy="311150"/>
            </a:xfrm>
            <a:custGeom>
              <a:avLst/>
              <a:gdLst>
                <a:gd name="T0" fmla="*/ 1 w 203"/>
                <a:gd name="T1" fmla="*/ 1 h 392"/>
                <a:gd name="T2" fmla="*/ 1 w 203"/>
                <a:gd name="T3" fmla="*/ 1 h 392"/>
                <a:gd name="T4" fmla="*/ 1 w 203"/>
                <a:gd name="T5" fmla="*/ 1 h 392"/>
                <a:gd name="T6" fmla="*/ 1 w 203"/>
                <a:gd name="T7" fmla="*/ 1 h 392"/>
                <a:gd name="T8" fmla="*/ 1 w 203"/>
                <a:gd name="T9" fmla="*/ 1 h 392"/>
                <a:gd name="T10" fmla="*/ 1 w 203"/>
                <a:gd name="T11" fmla="*/ 1 h 392"/>
                <a:gd name="T12" fmla="*/ 1 w 203"/>
                <a:gd name="T13" fmla="*/ 1 h 392"/>
                <a:gd name="T14" fmla="*/ 1 w 203"/>
                <a:gd name="T15" fmla="*/ 1 h 392"/>
                <a:gd name="T16" fmla="*/ 1 w 203"/>
                <a:gd name="T17" fmla="*/ 1 h 392"/>
                <a:gd name="T18" fmla="*/ 1 w 203"/>
                <a:gd name="T19" fmla="*/ 1 h 392"/>
                <a:gd name="T20" fmla="*/ 1 w 203"/>
                <a:gd name="T21" fmla="*/ 1 h 392"/>
                <a:gd name="T22" fmla="*/ 1 w 203"/>
                <a:gd name="T23" fmla="*/ 1 h 392"/>
                <a:gd name="T24" fmla="*/ 1 w 203"/>
                <a:gd name="T25" fmla="*/ 1 h 392"/>
                <a:gd name="T26" fmla="*/ 1 w 203"/>
                <a:gd name="T27" fmla="*/ 1 h 392"/>
                <a:gd name="T28" fmla="*/ 1 w 203"/>
                <a:gd name="T29" fmla="*/ 1 h 392"/>
                <a:gd name="T30" fmla="*/ 1 w 203"/>
                <a:gd name="T31" fmla="*/ 1 h 392"/>
                <a:gd name="T32" fmla="*/ 1 w 203"/>
                <a:gd name="T33" fmla="*/ 1 h 392"/>
                <a:gd name="T34" fmla="*/ 1 w 203"/>
                <a:gd name="T35" fmla="*/ 1 h 392"/>
                <a:gd name="T36" fmla="*/ 1 w 203"/>
                <a:gd name="T37" fmla="*/ 1 h 392"/>
                <a:gd name="T38" fmla="*/ 1 w 203"/>
                <a:gd name="T39" fmla="*/ 1 h 392"/>
                <a:gd name="T40" fmla="*/ 1 w 203"/>
                <a:gd name="T41" fmla="*/ 1 h 392"/>
                <a:gd name="T42" fmla="*/ 1 w 203"/>
                <a:gd name="T43" fmla="*/ 1 h 392"/>
                <a:gd name="T44" fmla="*/ 1 w 203"/>
                <a:gd name="T45" fmla="*/ 1 h 392"/>
                <a:gd name="T46" fmla="*/ 1 w 203"/>
                <a:gd name="T47" fmla="*/ 1 h 392"/>
                <a:gd name="T48" fmla="*/ 1 w 203"/>
                <a:gd name="T49" fmla="*/ 1 h 392"/>
                <a:gd name="T50" fmla="*/ 1 w 203"/>
                <a:gd name="T51" fmla="*/ 1 h 392"/>
                <a:gd name="T52" fmla="*/ 1 w 203"/>
                <a:gd name="T53" fmla="*/ 1 h 392"/>
                <a:gd name="T54" fmla="*/ 1 w 203"/>
                <a:gd name="T55" fmla="*/ 1 h 392"/>
                <a:gd name="T56" fmla="*/ 1 w 203"/>
                <a:gd name="T57" fmla="*/ 1 h 392"/>
                <a:gd name="T58" fmla="*/ 1 w 203"/>
                <a:gd name="T59" fmla="*/ 1 h 392"/>
                <a:gd name="T60" fmla="*/ 1 w 203"/>
                <a:gd name="T61" fmla="*/ 1 h 392"/>
                <a:gd name="T62" fmla="*/ 0 w 203"/>
                <a:gd name="T63" fmla="*/ 1 h 392"/>
                <a:gd name="T64" fmla="*/ 0 w 203"/>
                <a:gd name="T65" fmla="*/ 1 h 392"/>
                <a:gd name="T66" fmla="*/ 0 w 203"/>
                <a:gd name="T67" fmla="*/ 0 h 392"/>
                <a:gd name="T68" fmla="*/ 1 w 203"/>
                <a:gd name="T69" fmla="*/ 1 h 392"/>
                <a:gd name="T70" fmla="*/ 1 w 203"/>
                <a:gd name="T71" fmla="*/ 1 h 3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03"/>
                <a:gd name="T109" fmla="*/ 0 h 392"/>
                <a:gd name="T110" fmla="*/ 203 w 203"/>
                <a:gd name="T111" fmla="*/ 392 h 39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03" h="392">
                  <a:moveTo>
                    <a:pt x="203" y="392"/>
                  </a:moveTo>
                  <a:lnTo>
                    <a:pt x="192" y="390"/>
                  </a:lnTo>
                  <a:lnTo>
                    <a:pt x="181" y="389"/>
                  </a:lnTo>
                  <a:lnTo>
                    <a:pt x="172" y="387"/>
                  </a:lnTo>
                  <a:lnTo>
                    <a:pt x="162" y="383"/>
                  </a:lnTo>
                  <a:lnTo>
                    <a:pt x="152" y="380"/>
                  </a:lnTo>
                  <a:lnTo>
                    <a:pt x="143" y="374"/>
                  </a:lnTo>
                  <a:lnTo>
                    <a:pt x="133" y="367"/>
                  </a:lnTo>
                  <a:lnTo>
                    <a:pt x="123" y="361"/>
                  </a:lnTo>
                  <a:lnTo>
                    <a:pt x="115" y="353"/>
                  </a:lnTo>
                  <a:lnTo>
                    <a:pt x="106" y="344"/>
                  </a:lnTo>
                  <a:lnTo>
                    <a:pt x="98" y="335"/>
                  </a:lnTo>
                  <a:lnTo>
                    <a:pt x="89" y="325"/>
                  </a:lnTo>
                  <a:lnTo>
                    <a:pt x="81" y="314"/>
                  </a:lnTo>
                  <a:lnTo>
                    <a:pt x="74" y="303"/>
                  </a:lnTo>
                  <a:lnTo>
                    <a:pt x="66" y="290"/>
                  </a:lnTo>
                  <a:lnTo>
                    <a:pt x="59" y="278"/>
                  </a:lnTo>
                  <a:lnTo>
                    <a:pt x="52" y="264"/>
                  </a:lnTo>
                  <a:lnTo>
                    <a:pt x="46" y="250"/>
                  </a:lnTo>
                  <a:lnTo>
                    <a:pt x="40" y="235"/>
                  </a:lnTo>
                  <a:lnTo>
                    <a:pt x="34" y="220"/>
                  </a:lnTo>
                  <a:lnTo>
                    <a:pt x="29" y="204"/>
                  </a:lnTo>
                  <a:lnTo>
                    <a:pt x="24" y="188"/>
                  </a:lnTo>
                  <a:lnTo>
                    <a:pt x="19" y="171"/>
                  </a:lnTo>
                  <a:lnTo>
                    <a:pt x="15" y="154"/>
                  </a:lnTo>
                  <a:lnTo>
                    <a:pt x="12" y="136"/>
                  </a:lnTo>
                  <a:lnTo>
                    <a:pt x="8" y="118"/>
                  </a:lnTo>
                  <a:lnTo>
                    <a:pt x="6" y="100"/>
                  </a:lnTo>
                  <a:lnTo>
                    <a:pt x="3" y="82"/>
                  </a:lnTo>
                  <a:lnTo>
                    <a:pt x="2" y="62"/>
                  </a:lnTo>
                  <a:lnTo>
                    <a:pt x="1" y="43"/>
                  </a:lnTo>
                  <a:lnTo>
                    <a:pt x="0" y="2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03" y="3"/>
                  </a:lnTo>
                  <a:lnTo>
                    <a:pt x="203" y="3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493520" y="2554537"/>
              <a:ext cx="161925" cy="311150"/>
            </a:xfrm>
            <a:custGeom>
              <a:avLst/>
              <a:gdLst>
                <a:gd name="T0" fmla="*/ 1 w 203"/>
                <a:gd name="T1" fmla="*/ 1 h 392"/>
                <a:gd name="T2" fmla="*/ 1 w 203"/>
                <a:gd name="T3" fmla="*/ 1 h 392"/>
                <a:gd name="T4" fmla="*/ 1 w 203"/>
                <a:gd name="T5" fmla="*/ 1 h 392"/>
                <a:gd name="T6" fmla="*/ 1 w 203"/>
                <a:gd name="T7" fmla="*/ 1 h 392"/>
                <a:gd name="T8" fmla="*/ 1 w 203"/>
                <a:gd name="T9" fmla="*/ 1 h 392"/>
                <a:gd name="T10" fmla="*/ 1 w 203"/>
                <a:gd name="T11" fmla="*/ 1 h 392"/>
                <a:gd name="T12" fmla="*/ 1 w 203"/>
                <a:gd name="T13" fmla="*/ 1 h 392"/>
                <a:gd name="T14" fmla="*/ 1 w 203"/>
                <a:gd name="T15" fmla="*/ 1 h 392"/>
                <a:gd name="T16" fmla="*/ 1 w 203"/>
                <a:gd name="T17" fmla="*/ 1 h 392"/>
                <a:gd name="T18" fmla="*/ 1 w 203"/>
                <a:gd name="T19" fmla="*/ 1 h 392"/>
                <a:gd name="T20" fmla="*/ 1 w 203"/>
                <a:gd name="T21" fmla="*/ 1 h 392"/>
                <a:gd name="T22" fmla="*/ 1 w 203"/>
                <a:gd name="T23" fmla="*/ 1 h 392"/>
                <a:gd name="T24" fmla="*/ 1 w 203"/>
                <a:gd name="T25" fmla="*/ 1 h 392"/>
                <a:gd name="T26" fmla="*/ 1 w 203"/>
                <a:gd name="T27" fmla="*/ 1 h 392"/>
                <a:gd name="T28" fmla="*/ 1 w 203"/>
                <a:gd name="T29" fmla="*/ 1 h 392"/>
                <a:gd name="T30" fmla="*/ 1 w 203"/>
                <a:gd name="T31" fmla="*/ 1 h 392"/>
                <a:gd name="T32" fmla="*/ 1 w 203"/>
                <a:gd name="T33" fmla="*/ 1 h 392"/>
                <a:gd name="T34" fmla="*/ 1 w 203"/>
                <a:gd name="T35" fmla="*/ 1 h 392"/>
                <a:gd name="T36" fmla="*/ 1 w 203"/>
                <a:gd name="T37" fmla="*/ 1 h 392"/>
                <a:gd name="T38" fmla="*/ 1 w 203"/>
                <a:gd name="T39" fmla="*/ 1 h 392"/>
                <a:gd name="T40" fmla="*/ 1 w 203"/>
                <a:gd name="T41" fmla="*/ 1 h 392"/>
                <a:gd name="T42" fmla="*/ 1 w 203"/>
                <a:gd name="T43" fmla="*/ 1 h 392"/>
                <a:gd name="T44" fmla="*/ 1 w 203"/>
                <a:gd name="T45" fmla="*/ 1 h 392"/>
                <a:gd name="T46" fmla="*/ 1 w 203"/>
                <a:gd name="T47" fmla="*/ 1 h 392"/>
                <a:gd name="T48" fmla="*/ 1 w 203"/>
                <a:gd name="T49" fmla="*/ 1 h 392"/>
                <a:gd name="T50" fmla="*/ 1 w 203"/>
                <a:gd name="T51" fmla="*/ 1 h 392"/>
                <a:gd name="T52" fmla="*/ 1 w 203"/>
                <a:gd name="T53" fmla="*/ 1 h 392"/>
                <a:gd name="T54" fmla="*/ 1 w 203"/>
                <a:gd name="T55" fmla="*/ 1 h 392"/>
                <a:gd name="T56" fmla="*/ 1 w 203"/>
                <a:gd name="T57" fmla="*/ 1 h 392"/>
                <a:gd name="T58" fmla="*/ 1 w 203"/>
                <a:gd name="T59" fmla="*/ 1 h 392"/>
                <a:gd name="T60" fmla="*/ 1 w 203"/>
                <a:gd name="T61" fmla="*/ 1 h 392"/>
                <a:gd name="T62" fmla="*/ 0 w 203"/>
                <a:gd name="T63" fmla="*/ 1 h 392"/>
                <a:gd name="T64" fmla="*/ 0 w 203"/>
                <a:gd name="T65" fmla="*/ 1 h 392"/>
                <a:gd name="T66" fmla="*/ 0 w 203"/>
                <a:gd name="T67" fmla="*/ 0 h 39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392"/>
                <a:gd name="T104" fmla="*/ 203 w 203"/>
                <a:gd name="T105" fmla="*/ 392 h 39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392">
                  <a:moveTo>
                    <a:pt x="203" y="392"/>
                  </a:moveTo>
                  <a:lnTo>
                    <a:pt x="192" y="390"/>
                  </a:lnTo>
                  <a:lnTo>
                    <a:pt x="181" y="389"/>
                  </a:lnTo>
                  <a:lnTo>
                    <a:pt x="172" y="387"/>
                  </a:lnTo>
                  <a:lnTo>
                    <a:pt x="162" y="383"/>
                  </a:lnTo>
                  <a:lnTo>
                    <a:pt x="152" y="380"/>
                  </a:lnTo>
                  <a:lnTo>
                    <a:pt x="143" y="374"/>
                  </a:lnTo>
                  <a:lnTo>
                    <a:pt x="133" y="367"/>
                  </a:lnTo>
                  <a:lnTo>
                    <a:pt x="123" y="361"/>
                  </a:lnTo>
                  <a:lnTo>
                    <a:pt x="115" y="353"/>
                  </a:lnTo>
                  <a:lnTo>
                    <a:pt x="106" y="344"/>
                  </a:lnTo>
                  <a:lnTo>
                    <a:pt x="98" y="335"/>
                  </a:lnTo>
                  <a:lnTo>
                    <a:pt x="89" y="325"/>
                  </a:lnTo>
                  <a:lnTo>
                    <a:pt x="81" y="314"/>
                  </a:lnTo>
                  <a:lnTo>
                    <a:pt x="74" y="303"/>
                  </a:lnTo>
                  <a:lnTo>
                    <a:pt x="66" y="290"/>
                  </a:lnTo>
                  <a:lnTo>
                    <a:pt x="59" y="278"/>
                  </a:lnTo>
                  <a:lnTo>
                    <a:pt x="52" y="264"/>
                  </a:lnTo>
                  <a:lnTo>
                    <a:pt x="46" y="250"/>
                  </a:lnTo>
                  <a:lnTo>
                    <a:pt x="40" y="235"/>
                  </a:lnTo>
                  <a:lnTo>
                    <a:pt x="34" y="220"/>
                  </a:lnTo>
                  <a:lnTo>
                    <a:pt x="29" y="204"/>
                  </a:lnTo>
                  <a:lnTo>
                    <a:pt x="24" y="188"/>
                  </a:lnTo>
                  <a:lnTo>
                    <a:pt x="19" y="171"/>
                  </a:lnTo>
                  <a:lnTo>
                    <a:pt x="15" y="154"/>
                  </a:lnTo>
                  <a:lnTo>
                    <a:pt x="12" y="136"/>
                  </a:lnTo>
                  <a:lnTo>
                    <a:pt x="8" y="118"/>
                  </a:lnTo>
                  <a:lnTo>
                    <a:pt x="6" y="100"/>
                  </a:lnTo>
                  <a:lnTo>
                    <a:pt x="3" y="82"/>
                  </a:lnTo>
                  <a:lnTo>
                    <a:pt x="2" y="62"/>
                  </a:lnTo>
                  <a:lnTo>
                    <a:pt x="1" y="43"/>
                  </a:lnTo>
                  <a:lnTo>
                    <a:pt x="0" y="2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4" name="Line 34"/>
            <p:cNvSpPr>
              <a:spLocks noChangeShapeType="1"/>
            </p:cNvSpPr>
            <p:nvPr/>
          </p:nvSpPr>
          <p:spPr bwMode="auto">
            <a:xfrm>
              <a:off x="7636395" y="2868862"/>
              <a:ext cx="520700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7493520" y="2554537"/>
              <a:ext cx="161925" cy="311150"/>
            </a:xfrm>
            <a:custGeom>
              <a:avLst/>
              <a:gdLst>
                <a:gd name="T0" fmla="*/ 1 w 203"/>
                <a:gd name="T1" fmla="*/ 1 h 392"/>
                <a:gd name="T2" fmla="*/ 1 w 203"/>
                <a:gd name="T3" fmla="*/ 1 h 392"/>
                <a:gd name="T4" fmla="*/ 1 w 203"/>
                <a:gd name="T5" fmla="*/ 1 h 392"/>
                <a:gd name="T6" fmla="*/ 1 w 203"/>
                <a:gd name="T7" fmla="*/ 1 h 392"/>
                <a:gd name="T8" fmla="*/ 1 w 203"/>
                <a:gd name="T9" fmla="*/ 1 h 392"/>
                <a:gd name="T10" fmla="*/ 1 w 203"/>
                <a:gd name="T11" fmla="*/ 1 h 392"/>
                <a:gd name="T12" fmla="*/ 1 w 203"/>
                <a:gd name="T13" fmla="*/ 1 h 392"/>
                <a:gd name="T14" fmla="*/ 1 w 203"/>
                <a:gd name="T15" fmla="*/ 1 h 392"/>
                <a:gd name="T16" fmla="*/ 1 w 203"/>
                <a:gd name="T17" fmla="*/ 1 h 392"/>
                <a:gd name="T18" fmla="*/ 1 w 203"/>
                <a:gd name="T19" fmla="*/ 1 h 392"/>
                <a:gd name="T20" fmla="*/ 1 w 203"/>
                <a:gd name="T21" fmla="*/ 1 h 392"/>
                <a:gd name="T22" fmla="*/ 1 w 203"/>
                <a:gd name="T23" fmla="*/ 1 h 392"/>
                <a:gd name="T24" fmla="*/ 1 w 203"/>
                <a:gd name="T25" fmla="*/ 1 h 392"/>
                <a:gd name="T26" fmla="*/ 1 w 203"/>
                <a:gd name="T27" fmla="*/ 1 h 392"/>
                <a:gd name="T28" fmla="*/ 1 w 203"/>
                <a:gd name="T29" fmla="*/ 1 h 392"/>
                <a:gd name="T30" fmla="*/ 1 w 203"/>
                <a:gd name="T31" fmla="*/ 1 h 392"/>
                <a:gd name="T32" fmla="*/ 1 w 203"/>
                <a:gd name="T33" fmla="*/ 1 h 392"/>
                <a:gd name="T34" fmla="*/ 1 w 203"/>
                <a:gd name="T35" fmla="*/ 1 h 392"/>
                <a:gd name="T36" fmla="*/ 1 w 203"/>
                <a:gd name="T37" fmla="*/ 1 h 392"/>
                <a:gd name="T38" fmla="*/ 1 w 203"/>
                <a:gd name="T39" fmla="*/ 1 h 392"/>
                <a:gd name="T40" fmla="*/ 1 w 203"/>
                <a:gd name="T41" fmla="*/ 1 h 392"/>
                <a:gd name="T42" fmla="*/ 1 w 203"/>
                <a:gd name="T43" fmla="*/ 1 h 392"/>
                <a:gd name="T44" fmla="*/ 1 w 203"/>
                <a:gd name="T45" fmla="*/ 1 h 392"/>
                <a:gd name="T46" fmla="*/ 1 w 203"/>
                <a:gd name="T47" fmla="*/ 1 h 392"/>
                <a:gd name="T48" fmla="*/ 1 w 203"/>
                <a:gd name="T49" fmla="*/ 1 h 392"/>
                <a:gd name="T50" fmla="*/ 1 w 203"/>
                <a:gd name="T51" fmla="*/ 1 h 392"/>
                <a:gd name="T52" fmla="*/ 1 w 203"/>
                <a:gd name="T53" fmla="*/ 1 h 392"/>
                <a:gd name="T54" fmla="*/ 1 w 203"/>
                <a:gd name="T55" fmla="*/ 1 h 392"/>
                <a:gd name="T56" fmla="*/ 1 w 203"/>
                <a:gd name="T57" fmla="*/ 1 h 392"/>
                <a:gd name="T58" fmla="*/ 1 w 203"/>
                <a:gd name="T59" fmla="*/ 1 h 392"/>
                <a:gd name="T60" fmla="*/ 1 w 203"/>
                <a:gd name="T61" fmla="*/ 1 h 392"/>
                <a:gd name="T62" fmla="*/ 0 w 203"/>
                <a:gd name="T63" fmla="*/ 1 h 392"/>
                <a:gd name="T64" fmla="*/ 0 w 203"/>
                <a:gd name="T65" fmla="*/ 1 h 392"/>
                <a:gd name="T66" fmla="*/ 0 w 203"/>
                <a:gd name="T67" fmla="*/ 0 h 392"/>
                <a:gd name="T68" fmla="*/ 1 w 203"/>
                <a:gd name="T69" fmla="*/ 1 h 392"/>
                <a:gd name="T70" fmla="*/ 1 w 203"/>
                <a:gd name="T71" fmla="*/ 1 h 3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03"/>
                <a:gd name="T109" fmla="*/ 0 h 392"/>
                <a:gd name="T110" fmla="*/ 203 w 203"/>
                <a:gd name="T111" fmla="*/ 392 h 39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03" h="392">
                  <a:moveTo>
                    <a:pt x="203" y="392"/>
                  </a:moveTo>
                  <a:lnTo>
                    <a:pt x="192" y="390"/>
                  </a:lnTo>
                  <a:lnTo>
                    <a:pt x="181" y="389"/>
                  </a:lnTo>
                  <a:lnTo>
                    <a:pt x="172" y="387"/>
                  </a:lnTo>
                  <a:lnTo>
                    <a:pt x="162" y="383"/>
                  </a:lnTo>
                  <a:lnTo>
                    <a:pt x="152" y="380"/>
                  </a:lnTo>
                  <a:lnTo>
                    <a:pt x="143" y="374"/>
                  </a:lnTo>
                  <a:lnTo>
                    <a:pt x="133" y="367"/>
                  </a:lnTo>
                  <a:lnTo>
                    <a:pt x="123" y="361"/>
                  </a:lnTo>
                  <a:lnTo>
                    <a:pt x="115" y="353"/>
                  </a:lnTo>
                  <a:lnTo>
                    <a:pt x="106" y="344"/>
                  </a:lnTo>
                  <a:lnTo>
                    <a:pt x="98" y="335"/>
                  </a:lnTo>
                  <a:lnTo>
                    <a:pt x="89" y="325"/>
                  </a:lnTo>
                  <a:lnTo>
                    <a:pt x="81" y="314"/>
                  </a:lnTo>
                  <a:lnTo>
                    <a:pt x="74" y="303"/>
                  </a:lnTo>
                  <a:lnTo>
                    <a:pt x="66" y="290"/>
                  </a:lnTo>
                  <a:lnTo>
                    <a:pt x="59" y="278"/>
                  </a:lnTo>
                  <a:lnTo>
                    <a:pt x="52" y="264"/>
                  </a:lnTo>
                  <a:lnTo>
                    <a:pt x="46" y="250"/>
                  </a:lnTo>
                  <a:lnTo>
                    <a:pt x="40" y="235"/>
                  </a:lnTo>
                  <a:lnTo>
                    <a:pt x="34" y="220"/>
                  </a:lnTo>
                  <a:lnTo>
                    <a:pt x="29" y="204"/>
                  </a:lnTo>
                  <a:lnTo>
                    <a:pt x="24" y="188"/>
                  </a:lnTo>
                  <a:lnTo>
                    <a:pt x="19" y="171"/>
                  </a:lnTo>
                  <a:lnTo>
                    <a:pt x="15" y="154"/>
                  </a:lnTo>
                  <a:lnTo>
                    <a:pt x="12" y="136"/>
                  </a:lnTo>
                  <a:lnTo>
                    <a:pt x="8" y="118"/>
                  </a:lnTo>
                  <a:lnTo>
                    <a:pt x="6" y="100"/>
                  </a:lnTo>
                  <a:lnTo>
                    <a:pt x="3" y="82"/>
                  </a:lnTo>
                  <a:lnTo>
                    <a:pt x="2" y="62"/>
                  </a:lnTo>
                  <a:lnTo>
                    <a:pt x="1" y="43"/>
                  </a:lnTo>
                  <a:lnTo>
                    <a:pt x="0" y="2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03" y="3"/>
                  </a:lnTo>
                  <a:lnTo>
                    <a:pt x="203" y="3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7493520" y="2554537"/>
              <a:ext cx="161925" cy="311150"/>
            </a:xfrm>
            <a:custGeom>
              <a:avLst/>
              <a:gdLst>
                <a:gd name="T0" fmla="*/ 1 w 203"/>
                <a:gd name="T1" fmla="*/ 1 h 392"/>
                <a:gd name="T2" fmla="*/ 1 w 203"/>
                <a:gd name="T3" fmla="*/ 1 h 392"/>
                <a:gd name="T4" fmla="*/ 1 w 203"/>
                <a:gd name="T5" fmla="*/ 1 h 392"/>
                <a:gd name="T6" fmla="*/ 1 w 203"/>
                <a:gd name="T7" fmla="*/ 1 h 392"/>
                <a:gd name="T8" fmla="*/ 1 w 203"/>
                <a:gd name="T9" fmla="*/ 1 h 392"/>
                <a:gd name="T10" fmla="*/ 1 w 203"/>
                <a:gd name="T11" fmla="*/ 1 h 392"/>
                <a:gd name="T12" fmla="*/ 1 w 203"/>
                <a:gd name="T13" fmla="*/ 1 h 392"/>
                <a:gd name="T14" fmla="*/ 1 w 203"/>
                <a:gd name="T15" fmla="*/ 1 h 392"/>
                <a:gd name="T16" fmla="*/ 1 w 203"/>
                <a:gd name="T17" fmla="*/ 1 h 392"/>
                <a:gd name="T18" fmla="*/ 1 w 203"/>
                <a:gd name="T19" fmla="*/ 1 h 392"/>
                <a:gd name="T20" fmla="*/ 1 w 203"/>
                <a:gd name="T21" fmla="*/ 1 h 392"/>
                <a:gd name="T22" fmla="*/ 1 w 203"/>
                <a:gd name="T23" fmla="*/ 1 h 392"/>
                <a:gd name="T24" fmla="*/ 1 w 203"/>
                <a:gd name="T25" fmla="*/ 1 h 392"/>
                <a:gd name="T26" fmla="*/ 1 w 203"/>
                <a:gd name="T27" fmla="*/ 1 h 392"/>
                <a:gd name="T28" fmla="*/ 1 w 203"/>
                <a:gd name="T29" fmla="*/ 1 h 392"/>
                <a:gd name="T30" fmla="*/ 1 w 203"/>
                <a:gd name="T31" fmla="*/ 1 h 392"/>
                <a:gd name="T32" fmla="*/ 1 w 203"/>
                <a:gd name="T33" fmla="*/ 1 h 392"/>
                <a:gd name="T34" fmla="*/ 1 w 203"/>
                <a:gd name="T35" fmla="*/ 1 h 392"/>
                <a:gd name="T36" fmla="*/ 1 w 203"/>
                <a:gd name="T37" fmla="*/ 1 h 392"/>
                <a:gd name="T38" fmla="*/ 1 w 203"/>
                <a:gd name="T39" fmla="*/ 1 h 392"/>
                <a:gd name="T40" fmla="*/ 1 w 203"/>
                <a:gd name="T41" fmla="*/ 1 h 392"/>
                <a:gd name="T42" fmla="*/ 1 w 203"/>
                <a:gd name="T43" fmla="*/ 1 h 392"/>
                <a:gd name="T44" fmla="*/ 1 w 203"/>
                <a:gd name="T45" fmla="*/ 1 h 392"/>
                <a:gd name="T46" fmla="*/ 1 w 203"/>
                <a:gd name="T47" fmla="*/ 1 h 392"/>
                <a:gd name="T48" fmla="*/ 1 w 203"/>
                <a:gd name="T49" fmla="*/ 1 h 392"/>
                <a:gd name="T50" fmla="*/ 1 w 203"/>
                <a:gd name="T51" fmla="*/ 1 h 392"/>
                <a:gd name="T52" fmla="*/ 1 w 203"/>
                <a:gd name="T53" fmla="*/ 1 h 392"/>
                <a:gd name="T54" fmla="*/ 1 w 203"/>
                <a:gd name="T55" fmla="*/ 1 h 392"/>
                <a:gd name="T56" fmla="*/ 1 w 203"/>
                <a:gd name="T57" fmla="*/ 1 h 392"/>
                <a:gd name="T58" fmla="*/ 1 w 203"/>
                <a:gd name="T59" fmla="*/ 1 h 392"/>
                <a:gd name="T60" fmla="*/ 1 w 203"/>
                <a:gd name="T61" fmla="*/ 1 h 392"/>
                <a:gd name="T62" fmla="*/ 0 w 203"/>
                <a:gd name="T63" fmla="*/ 1 h 392"/>
                <a:gd name="T64" fmla="*/ 0 w 203"/>
                <a:gd name="T65" fmla="*/ 1 h 392"/>
                <a:gd name="T66" fmla="*/ 0 w 203"/>
                <a:gd name="T67" fmla="*/ 0 h 39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392"/>
                <a:gd name="T104" fmla="*/ 203 w 203"/>
                <a:gd name="T105" fmla="*/ 392 h 39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392">
                  <a:moveTo>
                    <a:pt x="203" y="392"/>
                  </a:moveTo>
                  <a:lnTo>
                    <a:pt x="192" y="390"/>
                  </a:lnTo>
                  <a:lnTo>
                    <a:pt x="181" y="389"/>
                  </a:lnTo>
                  <a:lnTo>
                    <a:pt x="172" y="387"/>
                  </a:lnTo>
                  <a:lnTo>
                    <a:pt x="162" y="383"/>
                  </a:lnTo>
                  <a:lnTo>
                    <a:pt x="152" y="380"/>
                  </a:lnTo>
                  <a:lnTo>
                    <a:pt x="143" y="374"/>
                  </a:lnTo>
                  <a:lnTo>
                    <a:pt x="133" y="367"/>
                  </a:lnTo>
                  <a:lnTo>
                    <a:pt x="123" y="361"/>
                  </a:lnTo>
                  <a:lnTo>
                    <a:pt x="115" y="353"/>
                  </a:lnTo>
                  <a:lnTo>
                    <a:pt x="106" y="344"/>
                  </a:lnTo>
                  <a:lnTo>
                    <a:pt x="98" y="335"/>
                  </a:lnTo>
                  <a:lnTo>
                    <a:pt x="89" y="325"/>
                  </a:lnTo>
                  <a:lnTo>
                    <a:pt x="81" y="314"/>
                  </a:lnTo>
                  <a:lnTo>
                    <a:pt x="74" y="303"/>
                  </a:lnTo>
                  <a:lnTo>
                    <a:pt x="66" y="290"/>
                  </a:lnTo>
                  <a:lnTo>
                    <a:pt x="59" y="278"/>
                  </a:lnTo>
                  <a:lnTo>
                    <a:pt x="52" y="264"/>
                  </a:lnTo>
                  <a:lnTo>
                    <a:pt x="46" y="250"/>
                  </a:lnTo>
                  <a:lnTo>
                    <a:pt x="40" y="235"/>
                  </a:lnTo>
                  <a:lnTo>
                    <a:pt x="34" y="220"/>
                  </a:lnTo>
                  <a:lnTo>
                    <a:pt x="29" y="204"/>
                  </a:lnTo>
                  <a:lnTo>
                    <a:pt x="24" y="188"/>
                  </a:lnTo>
                  <a:lnTo>
                    <a:pt x="19" y="171"/>
                  </a:lnTo>
                  <a:lnTo>
                    <a:pt x="15" y="154"/>
                  </a:lnTo>
                  <a:lnTo>
                    <a:pt x="12" y="136"/>
                  </a:lnTo>
                  <a:lnTo>
                    <a:pt x="8" y="118"/>
                  </a:lnTo>
                  <a:lnTo>
                    <a:pt x="6" y="100"/>
                  </a:lnTo>
                  <a:lnTo>
                    <a:pt x="3" y="82"/>
                  </a:lnTo>
                  <a:lnTo>
                    <a:pt x="2" y="62"/>
                  </a:lnTo>
                  <a:lnTo>
                    <a:pt x="1" y="43"/>
                  </a:lnTo>
                  <a:lnTo>
                    <a:pt x="0" y="2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7" name="Rectangle 37"/>
            <p:cNvSpPr>
              <a:spLocks noChangeArrowheads="1"/>
            </p:cNvSpPr>
            <p:nvPr/>
          </p:nvSpPr>
          <p:spPr bwMode="auto">
            <a:xfrm>
              <a:off x="6067945" y="2556124"/>
              <a:ext cx="2073275" cy="1236663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 sz="2400"/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6533083" y="1938587"/>
              <a:ext cx="296863" cy="74613"/>
            </a:xfrm>
            <a:custGeom>
              <a:avLst/>
              <a:gdLst>
                <a:gd name="T0" fmla="*/ 0 w 493"/>
                <a:gd name="T1" fmla="*/ 2 h 60"/>
                <a:gd name="T2" fmla="*/ 0 w 493"/>
                <a:gd name="T3" fmla="*/ 2 h 60"/>
                <a:gd name="T4" fmla="*/ 0 w 493"/>
                <a:gd name="T5" fmla="*/ 2 h 60"/>
                <a:gd name="T6" fmla="*/ 0 w 493"/>
                <a:gd name="T7" fmla="*/ 2 h 60"/>
                <a:gd name="T8" fmla="*/ 0 w 493"/>
                <a:gd name="T9" fmla="*/ 2 h 60"/>
                <a:gd name="T10" fmla="*/ 0 w 493"/>
                <a:gd name="T11" fmla="*/ 2 h 60"/>
                <a:gd name="T12" fmla="*/ 0 w 493"/>
                <a:gd name="T13" fmla="*/ 2 h 60"/>
                <a:gd name="T14" fmla="*/ 0 w 493"/>
                <a:gd name="T15" fmla="*/ 2 h 60"/>
                <a:gd name="T16" fmla="*/ 0 w 493"/>
                <a:gd name="T17" fmla="*/ 2 h 60"/>
                <a:gd name="T18" fmla="*/ 0 w 493"/>
                <a:gd name="T19" fmla="*/ 2 h 60"/>
                <a:gd name="T20" fmla="*/ 0 w 493"/>
                <a:gd name="T21" fmla="*/ 2 h 60"/>
                <a:gd name="T22" fmla="*/ 0 w 493"/>
                <a:gd name="T23" fmla="*/ 2 h 60"/>
                <a:gd name="T24" fmla="*/ 0 w 493"/>
                <a:gd name="T25" fmla="*/ 2 h 60"/>
                <a:gd name="T26" fmla="*/ 0 w 493"/>
                <a:gd name="T27" fmla="*/ 2 h 60"/>
                <a:gd name="T28" fmla="*/ 0 w 493"/>
                <a:gd name="T29" fmla="*/ 2 h 60"/>
                <a:gd name="T30" fmla="*/ 0 w 493"/>
                <a:gd name="T31" fmla="*/ 2 h 60"/>
                <a:gd name="T32" fmla="*/ 0 w 493"/>
                <a:gd name="T33" fmla="*/ 2 h 60"/>
                <a:gd name="T34" fmla="*/ 0 w 493"/>
                <a:gd name="T35" fmla="*/ 2 h 60"/>
                <a:gd name="T36" fmla="*/ 0 w 493"/>
                <a:gd name="T37" fmla="*/ 2 h 60"/>
                <a:gd name="T38" fmla="*/ 0 w 493"/>
                <a:gd name="T39" fmla="*/ 2 h 60"/>
                <a:gd name="T40" fmla="*/ 0 w 493"/>
                <a:gd name="T41" fmla="*/ 2 h 60"/>
                <a:gd name="T42" fmla="*/ 0 w 493"/>
                <a:gd name="T43" fmla="*/ 2 h 60"/>
                <a:gd name="T44" fmla="*/ 0 w 493"/>
                <a:gd name="T45" fmla="*/ 0 h 60"/>
                <a:gd name="T46" fmla="*/ 0 w 493"/>
                <a:gd name="T47" fmla="*/ 2 h 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93"/>
                <a:gd name="T73" fmla="*/ 0 h 60"/>
                <a:gd name="T74" fmla="*/ 493 w 493"/>
                <a:gd name="T75" fmla="*/ 60 h 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93" h="60">
                  <a:moveTo>
                    <a:pt x="51" y="27"/>
                  </a:moveTo>
                  <a:lnTo>
                    <a:pt x="489" y="28"/>
                  </a:lnTo>
                  <a:lnTo>
                    <a:pt x="490" y="28"/>
                  </a:lnTo>
                  <a:lnTo>
                    <a:pt x="492" y="29"/>
                  </a:lnTo>
                  <a:lnTo>
                    <a:pt x="493" y="30"/>
                  </a:lnTo>
                  <a:lnTo>
                    <a:pt x="493" y="31"/>
                  </a:lnTo>
                  <a:lnTo>
                    <a:pt x="493" y="33"/>
                  </a:lnTo>
                  <a:lnTo>
                    <a:pt x="492" y="34"/>
                  </a:lnTo>
                  <a:lnTo>
                    <a:pt x="490" y="35"/>
                  </a:lnTo>
                  <a:lnTo>
                    <a:pt x="489" y="35"/>
                  </a:lnTo>
                  <a:lnTo>
                    <a:pt x="51" y="35"/>
                  </a:lnTo>
                  <a:lnTo>
                    <a:pt x="49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7" y="30"/>
                  </a:lnTo>
                  <a:lnTo>
                    <a:pt x="48" y="29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51" y="27"/>
                  </a:lnTo>
                  <a:close/>
                  <a:moveTo>
                    <a:pt x="61" y="60"/>
                  </a:moveTo>
                  <a:lnTo>
                    <a:pt x="0" y="30"/>
                  </a:lnTo>
                  <a:lnTo>
                    <a:pt x="61" y="0"/>
                  </a:lnTo>
                  <a:lnTo>
                    <a:pt x="61" y="6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9" name="Freeform 39"/>
            <p:cNvSpPr>
              <a:spLocks noEditPoints="1"/>
            </p:cNvSpPr>
            <p:nvPr/>
          </p:nvSpPr>
          <p:spPr bwMode="auto">
            <a:xfrm>
              <a:off x="7287145" y="1938587"/>
              <a:ext cx="330200" cy="85725"/>
            </a:xfrm>
            <a:custGeom>
              <a:avLst/>
              <a:gdLst>
                <a:gd name="T0" fmla="*/ 0 w 491"/>
                <a:gd name="T1" fmla="*/ 5 h 60"/>
                <a:gd name="T2" fmla="*/ 0 w 491"/>
                <a:gd name="T3" fmla="*/ 5 h 60"/>
                <a:gd name="T4" fmla="*/ 0 w 491"/>
                <a:gd name="T5" fmla="*/ 5 h 60"/>
                <a:gd name="T6" fmla="*/ 0 w 491"/>
                <a:gd name="T7" fmla="*/ 5 h 60"/>
                <a:gd name="T8" fmla="*/ 0 w 491"/>
                <a:gd name="T9" fmla="*/ 5 h 60"/>
                <a:gd name="T10" fmla="*/ 0 w 491"/>
                <a:gd name="T11" fmla="*/ 5 h 60"/>
                <a:gd name="T12" fmla="*/ 0 w 491"/>
                <a:gd name="T13" fmla="*/ 5 h 60"/>
                <a:gd name="T14" fmla="*/ 0 w 491"/>
                <a:gd name="T15" fmla="*/ 5 h 60"/>
                <a:gd name="T16" fmla="*/ 0 w 491"/>
                <a:gd name="T17" fmla="*/ 5 h 60"/>
                <a:gd name="T18" fmla="*/ 0 w 491"/>
                <a:gd name="T19" fmla="*/ 5 h 60"/>
                <a:gd name="T20" fmla="*/ 0 w 491"/>
                <a:gd name="T21" fmla="*/ 5 h 60"/>
                <a:gd name="T22" fmla="*/ 0 w 491"/>
                <a:gd name="T23" fmla="*/ 5 h 60"/>
                <a:gd name="T24" fmla="*/ 0 w 491"/>
                <a:gd name="T25" fmla="*/ 5 h 60"/>
                <a:gd name="T26" fmla="*/ 0 w 491"/>
                <a:gd name="T27" fmla="*/ 5 h 60"/>
                <a:gd name="T28" fmla="*/ 0 w 491"/>
                <a:gd name="T29" fmla="*/ 5 h 60"/>
                <a:gd name="T30" fmla="*/ 0 w 491"/>
                <a:gd name="T31" fmla="*/ 5 h 60"/>
                <a:gd name="T32" fmla="*/ 0 w 491"/>
                <a:gd name="T33" fmla="*/ 5 h 60"/>
                <a:gd name="T34" fmla="*/ 0 w 491"/>
                <a:gd name="T35" fmla="*/ 5 h 60"/>
                <a:gd name="T36" fmla="*/ 0 w 491"/>
                <a:gd name="T37" fmla="*/ 5 h 60"/>
                <a:gd name="T38" fmla="*/ 0 w 491"/>
                <a:gd name="T39" fmla="*/ 5 h 60"/>
                <a:gd name="T40" fmla="*/ 0 w 491"/>
                <a:gd name="T41" fmla="*/ 0 h 60"/>
                <a:gd name="T42" fmla="*/ 0 w 491"/>
                <a:gd name="T43" fmla="*/ 5 h 60"/>
                <a:gd name="T44" fmla="*/ 0 w 491"/>
                <a:gd name="T45" fmla="*/ 10 h 60"/>
                <a:gd name="T46" fmla="*/ 0 w 491"/>
                <a:gd name="T47" fmla="*/ 0 h 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91"/>
                <a:gd name="T73" fmla="*/ 0 h 60"/>
                <a:gd name="T74" fmla="*/ 491 w 491"/>
                <a:gd name="T75" fmla="*/ 60 h 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91" h="60">
                  <a:moveTo>
                    <a:pt x="4" y="28"/>
                  </a:moveTo>
                  <a:lnTo>
                    <a:pt x="440" y="27"/>
                  </a:lnTo>
                  <a:lnTo>
                    <a:pt x="441" y="28"/>
                  </a:lnTo>
                  <a:lnTo>
                    <a:pt x="442" y="28"/>
                  </a:lnTo>
                  <a:lnTo>
                    <a:pt x="444" y="29"/>
                  </a:lnTo>
                  <a:lnTo>
                    <a:pt x="444" y="30"/>
                  </a:lnTo>
                  <a:lnTo>
                    <a:pt x="444" y="33"/>
                  </a:lnTo>
                  <a:lnTo>
                    <a:pt x="442" y="34"/>
                  </a:lnTo>
                  <a:lnTo>
                    <a:pt x="441" y="34"/>
                  </a:lnTo>
                  <a:lnTo>
                    <a:pt x="440" y="35"/>
                  </a:lnTo>
                  <a:lnTo>
                    <a:pt x="4" y="35"/>
                  </a:lnTo>
                  <a:lnTo>
                    <a:pt x="2" y="35"/>
                  </a:lnTo>
                  <a:lnTo>
                    <a:pt x="1" y="34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1" y="29"/>
                  </a:lnTo>
                  <a:lnTo>
                    <a:pt x="2" y="28"/>
                  </a:lnTo>
                  <a:lnTo>
                    <a:pt x="4" y="28"/>
                  </a:lnTo>
                  <a:close/>
                  <a:moveTo>
                    <a:pt x="430" y="0"/>
                  </a:moveTo>
                  <a:lnTo>
                    <a:pt x="491" y="30"/>
                  </a:lnTo>
                  <a:lnTo>
                    <a:pt x="430" y="60"/>
                  </a:lnTo>
                  <a:lnTo>
                    <a:pt x="43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>
              <a:off x="6906145" y="1804809"/>
              <a:ext cx="3334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en-US" altLang="ja-JP" sz="1800" b="1" i="1" dirty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L/</a:t>
              </a:r>
              <a:r>
                <a:rPr lang="en-US" altLang="ja-JP" sz="1800" b="1" dirty="0">
                  <a:solidFill>
                    <a:srgbClr val="0000FF"/>
                  </a:solidFill>
                  <a:latin typeface="Times New Roman" pitchFamily="18" charset="0"/>
                  <a:ea typeface="ＭＳ Ｐゴシック" pitchFamily="50" charset="-128"/>
                </a:rPr>
                <a:t>k</a:t>
              </a:r>
            </a:p>
          </p:txBody>
        </p:sp>
        <p:sp>
          <p:nvSpPr>
            <p:cNvPr id="41" name="Rectangle 41"/>
            <p:cNvSpPr>
              <a:spLocks noChangeArrowheads="1"/>
            </p:cNvSpPr>
            <p:nvPr/>
          </p:nvSpPr>
          <p:spPr bwMode="auto">
            <a:xfrm>
              <a:off x="6906145" y="2159249"/>
              <a:ext cx="527050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ja-JP" altLang="en-US" sz="1600" b="1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ゲート</a:t>
              </a:r>
            </a:p>
          </p:txBody>
        </p:sp>
        <p:sp>
          <p:nvSpPr>
            <p:cNvPr id="42" name="Rectangle 42"/>
            <p:cNvSpPr>
              <a:spLocks noChangeArrowheads="1"/>
            </p:cNvSpPr>
            <p:nvPr/>
          </p:nvSpPr>
          <p:spPr bwMode="auto">
            <a:xfrm>
              <a:off x="6906145" y="3378449"/>
              <a:ext cx="409575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ja-JP" altLang="en-US" sz="1600" b="1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基板</a:t>
              </a:r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6131445" y="2600574"/>
              <a:ext cx="546100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ja-JP" altLang="en-US" sz="1600" b="1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ソース</a:t>
              </a:r>
            </a:p>
          </p:txBody>
        </p:sp>
        <p:sp>
          <p:nvSpPr>
            <p:cNvPr id="44" name="Rectangle 44"/>
            <p:cNvSpPr>
              <a:spLocks noChangeArrowheads="1"/>
            </p:cNvSpPr>
            <p:nvPr/>
          </p:nvSpPr>
          <p:spPr bwMode="auto">
            <a:xfrm>
              <a:off x="7580833" y="2589462"/>
              <a:ext cx="663575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ja-JP" altLang="en-US" sz="1600" b="1" dirty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ドレイン</a:t>
              </a:r>
              <a:endParaRPr lang="ja-JP" altLang="en-US" sz="1600" b="1" dirty="0"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726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sz="3100" b="1" dirty="0">
                <a:latin typeface="Times New Roman" panose="02020603050405020304" pitchFamily="18" charset="0"/>
              </a:rPr>
              <a:t>スケーリング則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054189" y="285810"/>
            <a:ext cx="3132137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ja-JP" b="1" dirty="0">
                <a:latin typeface="Symbol" panose="05050102010706020507" pitchFamily="18" charset="2"/>
              </a:rPr>
              <a:t> </a:t>
            </a:r>
            <a:r>
              <a:rPr lang="ja-JP" altLang="en-US" b="1" dirty="0">
                <a:latin typeface="Times New Roman" panose="02020603050405020304" pitchFamily="18" charset="0"/>
              </a:rPr>
              <a:t>： スケーリング係数 </a:t>
            </a:r>
            <a:r>
              <a:rPr lang="en-US" altLang="ja-JP" b="1" dirty="0">
                <a:latin typeface="Times New Roman" panose="02020603050405020304" pitchFamily="18" charset="0"/>
              </a:rPr>
              <a:t>(</a:t>
            </a:r>
            <a:r>
              <a:rPr lang="en-US" altLang="ja-JP" b="1" dirty="0">
                <a:latin typeface="Symbol" panose="05050102010706020507" pitchFamily="18" charset="2"/>
              </a:rPr>
              <a:t>a</a:t>
            </a:r>
            <a:r>
              <a:rPr lang="en-US" altLang="ja-JP" b="1" dirty="0">
                <a:latin typeface="Times New Roman" panose="02020603050405020304" pitchFamily="18" charset="0"/>
              </a:rPr>
              <a:t> &gt; 1)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323528" y="836711"/>
          <a:ext cx="8208910" cy="5857183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4248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075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b="1" u="none" strike="noStrike" dirty="0">
                          <a:effectLst/>
                        </a:rPr>
                        <a:t>項目</a:t>
                      </a:r>
                      <a:endParaRPr lang="ja-JP" altLang="en-US" sz="2400" b="1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b="1" u="none" strike="noStrike" dirty="0">
                          <a:effectLst/>
                        </a:rPr>
                        <a:t>関係式</a:t>
                      </a:r>
                      <a:endParaRPr lang="ja-JP" altLang="en-US" sz="2400" b="1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b="1" u="none" strike="noStrike" dirty="0">
                          <a:effectLst/>
                        </a:rPr>
                        <a:t>スケーリング</a:t>
                      </a:r>
                      <a:endParaRPr lang="ja-JP" altLang="en-US" sz="2400" b="1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87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デバイス寸法（</a:t>
                      </a:r>
                      <a:r>
                        <a:rPr lang="en-US" altLang="ja-JP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altLang="ja-JP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ja-JP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altLang="ja-JP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ja-JP" sz="24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altLang="ja-JP" sz="2400" b="1" i="1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ox</a:t>
                      </a:r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など）</a:t>
                      </a:r>
                      <a:endParaRPr lang="ja-JP" altLang="en-US" sz="2400" b="1" i="0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2400" b="1" i="0" u="none" strike="noStrike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1/k</a:t>
                      </a:r>
                      <a:endParaRPr lang="en-US" sz="2400" b="1" i="0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7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不純物濃度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2400" b="1" i="0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972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電圧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2400" b="1" i="0" u="none" strike="noStrike" dirty="0"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682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チップの素子数</a:t>
                      </a:r>
                      <a:r>
                        <a:rPr lang="en-US" altLang="ja-JP" sz="2400" b="1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US" altLang="ja-JP" sz="2400" b="1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1/(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LW</a:t>
                      </a:r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400" b="1" i="0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u="none" strike="noStrike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87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単位面積当たりの容量</a:t>
                      </a:r>
                      <a:r>
                        <a:rPr lang="en-US" altLang="ja-JP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ja-JP" sz="24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ox</a:t>
                      </a:r>
                      <a:r>
                        <a:rPr lang="en-US" altLang="ja-JP" sz="2400" b="1" i="1" u="none" strike="noStrike" baseline="0" dirty="0">
                          <a:effectLst/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4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b="1" i="1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ox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87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容量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ja-JP" sz="24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n-US" sz="2400" b="1" i="0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87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単位長当たりのチャネル電荷</a:t>
                      </a:r>
                      <a:r>
                        <a:rPr lang="en-US" altLang="ja-JP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Qs</a:t>
                      </a:r>
                      <a:endParaRPr lang="en-US" altLang="ja-JP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WC</a:t>
                      </a:r>
                      <a:r>
                        <a:rPr lang="en-US" sz="24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400" b="1" i="0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87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キャリア速度</a:t>
                      </a:r>
                      <a:r>
                        <a:rPr lang="en-US" altLang="ja-JP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</a:t>
                      </a:r>
                      <a:endParaRPr lang="en-US" altLang="ja-JP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altLang="ja-JP" sz="2400" b="1" i="0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068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電流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4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Qs</a:t>
                      </a:r>
                      <a:r>
                        <a:rPr lang="en-US" altLang="ja-JP" sz="2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altLang="ja-JP" sz="24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</a:t>
                      </a:r>
                      <a:endParaRPr lang="en-US" altLang="ja-JP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87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遅延時間</a:t>
                      </a:r>
                      <a:r>
                        <a:rPr lang="el-GR" altLang="ja-JP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US" altLang="ja-JP" sz="24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en-US" altLang="ja-JP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CV</a:t>
                      </a:r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87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素子の速度</a:t>
                      </a:r>
                      <a:endParaRPr lang="ja-JP" alt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</a:t>
                      </a:r>
                      <a:r>
                        <a:rPr lang="el-GR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US" sz="24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5682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素子当たりの消費電力</a:t>
                      </a:r>
                      <a:r>
                        <a:rPr lang="en-US" altLang="ja-JP" sz="24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ja-JP" sz="2400" b="1" i="1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ja-JP" altLang="en-US" sz="2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·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3779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チップでの消費電力</a:t>
                      </a:r>
                      <a:r>
                        <a:rPr lang="en-US" altLang="ja-JP" sz="2400" b="1" i="1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ja-JP" sz="2400" b="1" i="1" u="none" strike="noStrike" baseline="-25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chip</a:t>
                      </a:r>
                      <a:endParaRPr lang="ja-JP" altLang="en-US" sz="2400" b="1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・</a:t>
                      </a:r>
                      <a:r>
                        <a:rPr lang="en-US" sz="24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i="1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altLang="ja-JP" sz="2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6" name="テキスト ボックス 29"/>
          <p:cNvSpPr txBox="1"/>
          <p:nvPr/>
        </p:nvSpPr>
        <p:spPr>
          <a:xfrm>
            <a:off x="3275856" y="257175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表</a:t>
            </a:r>
            <a:r>
              <a:rPr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.1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7092280" y="6309838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742950" indent="-28575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11430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6002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20574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5146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9718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4290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8862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algn="r"/>
            <a:fld id="{2AB4E20D-6FBA-46AC-9D5A-30D4FDD2F41E}" type="slidenum">
              <a:rPr lang="ja-JP" altLang="ja-JP" sz="1400" smtClean="0">
                <a:latin typeface="Times New Roman" pitchFamily="18" charset="0"/>
                <a:ea typeface="ＭＳ Ｐゴシック" pitchFamily="50" charset="-128"/>
              </a:rPr>
              <a:t>5</a:t>
            </a:fld>
            <a:endParaRPr lang="ja-JP" altLang="ja-JP" sz="1400" dirty="0"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6368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sz="2800" b="1" dirty="0">
                <a:latin typeface="Times New Roman" panose="02020603050405020304" pitchFamily="18" charset="0"/>
              </a:rPr>
              <a:t>スケーリング則： チップの</a:t>
            </a:r>
            <a:r>
              <a:rPr lang="ja-JP" altLang="en-US" sz="3100" b="1" dirty="0">
                <a:latin typeface="Times New Roman" panose="02020603050405020304" pitchFamily="18" charset="0"/>
              </a:rPr>
              <a:t>素子数 </a:t>
            </a:r>
            <a:r>
              <a:rPr lang="en-US" altLang="ja-JP" sz="3100" b="1" dirty="0">
                <a:latin typeface="Times New Roman" panose="02020603050405020304" pitchFamily="18" charset="0"/>
              </a:rPr>
              <a:t>n</a:t>
            </a:r>
            <a:endParaRPr lang="ja-JP" altLang="en-US" sz="3100" b="1" dirty="0">
              <a:latin typeface="Times New Roman" panose="02020603050405020304" pitchFamily="18" charset="0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1115616" y="1159123"/>
            <a:ext cx="2376264" cy="2304256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 bwMode="auto">
          <a:xfrm>
            <a:off x="2051720" y="2167234"/>
            <a:ext cx="288032" cy="360041"/>
          </a:xfrm>
          <a:prstGeom prst="rect">
            <a:avLst/>
          </a:prstGeom>
          <a:solidFill>
            <a:schemeClr val="tx2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5" name="直線矢印コネクタ 4"/>
          <p:cNvCxnSpPr/>
          <p:nvPr/>
        </p:nvCxnSpPr>
        <p:spPr bwMode="auto">
          <a:xfrm>
            <a:off x="2043094" y="2049097"/>
            <a:ext cx="288032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13" name="直線矢印コネクタ 12"/>
          <p:cNvCxnSpPr/>
          <p:nvPr/>
        </p:nvCxnSpPr>
        <p:spPr bwMode="auto">
          <a:xfrm>
            <a:off x="2411760" y="2167234"/>
            <a:ext cx="0" cy="36004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9" name="テキスト ボックス 8"/>
          <p:cNvSpPr txBox="1"/>
          <p:nvPr/>
        </p:nvSpPr>
        <p:spPr>
          <a:xfrm>
            <a:off x="2024245" y="1567276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kumimoji="1" lang="ja-JP" alt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474851" y="2167234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kumimoji="1" lang="ja-JP" alt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4283968" y="1124744"/>
            <a:ext cx="4829214" cy="5185094"/>
            <a:chOff x="4367952" y="1549570"/>
            <a:chExt cx="4829214" cy="5185094"/>
          </a:xfrm>
        </p:grpSpPr>
        <p:sp>
          <p:nvSpPr>
            <p:cNvPr id="6149" name="AutoShape 10"/>
            <p:cNvSpPr>
              <a:spLocks noChangeArrowheads="1"/>
            </p:cNvSpPr>
            <p:nvPr/>
          </p:nvSpPr>
          <p:spPr bwMode="auto">
            <a:xfrm>
              <a:off x="4367952" y="2501495"/>
              <a:ext cx="533400" cy="654050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99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6150" name="Text Box 11"/>
            <p:cNvSpPr txBox="1">
              <a:spLocks noChangeArrowheads="1"/>
            </p:cNvSpPr>
            <p:nvPr/>
          </p:nvSpPr>
          <p:spPr bwMode="auto">
            <a:xfrm>
              <a:off x="5155362" y="6270818"/>
              <a:ext cx="4041804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2400" b="1" i="1" dirty="0">
                  <a:latin typeface="Times New Roman" panose="02020603050405020304" pitchFamily="18" charset="0"/>
                </a:rPr>
                <a:t>k</a:t>
              </a:r>
              <a:r>
                <a:rPr lang="en-US" altLang="ja-JP" sz="2400" b="1" dirty="0">
                  <a:latin typeface="Times New Roman" panose="02020603050405020304" pitchFamily="18" charset="0"/>
                </a:rPr>
                <a:t> </a:t>
              </a:r>
              <a:r>
                <a:rPr lang="ja-JP" altLang="en-US" sz="2400" b="1" dirty="0">
                  <a:latin typeface="Times New Roman" panose="02020603050405020304" pitchFamily="18" charset="0"/>
                </a:rPr>
                <a:t>： スケーリング係数 </a:t>
              </a:r>
              <a:r>
                <a:rPr lang="en-US" altLang="ja-JP" sz="2400" b="1" dirty="0">
                  <a:latin typeface="Times New Roman" panose="02020603050405020304" pitchFamily="18" charset="0"/>
                </a:rPr>
                <a:t>(</a:t>
              </a:r>
              <a:r>
                <a:rPr lang="en-US" altLang="ja-JP" sz="2400" b="1" i="1" dirty="0">
                  <a:latin typeface="Times New Roman" panose="02020603050405020304" pitchFamily="18" charset="0"/>
                </a:rPr>
                <a:t>k </a:t>
              </a:r>
              <a:r>
                <a:rPr lang="en-US" altLang="ja-JP" sz="2400" b="1" dirty="0">
                  <a:latin typeface="Times New Roman" panose="02020603050405020304" pitchFamily="18" charset="0"/>
                </a:rPr>
                <a:t>&gt; 1)</a:t>
              </a: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5575017" y="1549570"/>
              <a:ext cx="2376264" cy="2304256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6621067" y="2566492"/>
              <a:ext cx="183182" cy="220025"/>
            </a:xfrm>
            <a:prstGeom prst="rect">
              <a:avLst/>
            </a:prstGeom>
            <a:solidFill>
              <a:schemeClr val="tx2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cxnSp>
          <p:nvCxnSpPr>
            <p:cNvPr id="21" name="直線矢印コネクタ 20"/>
            <p:cNvCxnSpPr/>
            <p:nvPr/>
          </p:nvCxnSpPr>
          <p:spPr bwMode="auto">
            <a:xfrm>
              <a:off x="6588224" y="2455577"/>
              <a:ext cx="216025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22" name="直線矢印コネクタ 21"/>
            <p:cNvCxnSpPr/>
            <p:nvPr/>
          </p:nvCxnSpPr>
          <p:spPr bwMode="auto">
            <a:xfrm flipH="1">
              <a:off x="6927011" y="2563717"/>
              <a:ext cx="4177" cy="285022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テキスト ボックス 23"/>
                <p:cNvSpPr txBox="1"/>
                <p:nvPr/>
              </p:nvSpPr>
              <p:spPr>
                <a:xfrm>
                  <a:off x="6961114" y="2316829"/>
                  <a:ext cx="535724" cy="7824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sz="24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altLang="ja-JP" sz="2400" b="1" i="1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W</m:t>
                            </m:r>
                          </m:num>
                          <m:den>
                            <m:r>
                              <a:rPr kumimoji="1" lang="en-US" altLang="ja-JP" sz="24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den>
                        </m:f>
                      </m:oMath>
                    </m:oMathPara>
                  </a14:m>
                  <a:endParaRPr kumimoji="1" lang="ja-JP" altLang="en-US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4" name="テキスト ボックス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61114" y="2316829"/>
                  <a:ext cx="535724" cy="78245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テキスト ボックス 24"/>
                <p:cNvSpPr txBox="1"/>
                <p:nvPr/>
              </p:nvSpPr>
              <p:spPr>
                <a:xfrm>
                  <a:off x="6487825" y="1636934"/>
                  <a:ext cx="449161" cy="7824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sz="24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altLang="ja-JP" sz="2400" b="1" i="1" dirty="0" smtClean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L</m:t>
                            </m:r>
                          </m:num>
                          <m:den>
                            <m:r>
                              <a:rPr kumimoji="1" lang="en-US" altLang="ja-JP" sz="24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den>
                        </m:f>
                      </m:oMath>
                    </m:oMathPara>
                  </a14:m>
                  <a:endParaRPr kumimoji="1" lang="ja-JP" altLang="en-US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5" name="テキスト ボックス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87825" y="1636934"/>
                  <a:ext cx="449161" cy="782458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テキスト ボックス 32"/>
                <p:cNvSpPr txBox="1"/>
                <p:nvPr/>
              </p:nvSpPr>
              <p:spPr>
                <a:xfrm>
                  <a:off x="5575017" y="4136740"/>
                  <a:ext cx="2146322" cy="16848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′=</m:t>
                        </m:r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  <m:f>
                          <m:fPr>
                            <m:ctrlPr>
                              <a:rPr lang="en-US" altLang="ja-JP" sz="28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altLang="ja-JP" sz="28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A</m:t>
                            </m:r>
                            <m:r>
                              <m:rPr>
                                <m:nor/>
                              </m:rPr>
                              <a:rPr lang="en-US" altLang="ja-JP" sz="2800" b="1" i="1" baseline="-2500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chip</m:t>
                            </m:r>
                          </m:num>
                          <m:den>
                            <m:f>
                              <m:fPr>
                                <m:ctrlPr>
                                  <a:rPr lang="en-US" altLang="ja-JP" sz="28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altLang="ja-JP" sz="2800" b="1" i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L</m:t>
                                </m:r>
                              </m:num>
                              <m:den>
                                <m:r>
                                  <a:rPr lang="en-US" altLang="ja-JP" sz="28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𝒌</m:t>
                                </m:r>
                              </m:den>
                            </m:f>
                            <m:f>
                              <m:fPr>
                                <m:ctrlPr>
                                  <a:rPr lang="en-US" altLang="ja-JP" sz="28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altLang="ja-JP" sz="28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W</m:t>
                                </m:r>
                              </m:num>
                              <m:den>
                                <m:r>
                                  <a:rPr lang="en-US" altLang="ja-JP" sz="28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𝒌</m:t>
                                </m:r>
                              </m:den>
                            </m:f>
                          </m:den>
                        </m:f>
                      </m:oMath>
                    </m:oMathPara>
                  </a14:m>
                  <a:endParaRPr kumimoji="1" lang="en-US" altLang="ja-JP" sz="2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altLang="ja-JP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altLang="ja-JP" sz="2800" b="1" i="1" baseline="3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ja-JP" sz="2800" b="1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</m:oMath>
                    </m:oMathPara>
                  </a14:m>
                  <a:endParaRPr kumimoji="1" lang="ja-JP" altLang="en-US" sz="2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3" name="テキスト ボックス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75017" y="4136740"/>
                  <a:ext cx="2146322" cy="168488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33"/>
              <p:cNvSpPr txBox="1"/>
              <p:nvPr/>
            </p:nvSpPr>
            <p:spPr>
              <a:xfrm>
                <a:off x="1188299" y="3967433"/>
                <a:ext cx="2230897" cy="9024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𝒏</m:t>
                      </m:r>
                      <m:r>
                        <a:rPr kumimoji="1" lang="en-US" altLang="ja-JP" sz="2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kumimoji="1" lang="en-US" altLang="ja-JP" sz="2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𝑪</m:t>
                      </m:r>
                      <m:f>
                        <m:fPr>
                          <m:ctrlPr>
                            <a:rPr lang="en-US" altLang="ja-JP" sz="28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ja-JP" sz="2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  <m:r>
                            <m:rPr>
                              <m:nor/>
                            </m:rPr>
                            <a:rPr lang="en-US" altLang="ja-JP" sz="2800" b="1" i="1" baseline="-2500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chip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ja-JP" sz="2800" b="1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L</m:t>
                          </m:r>
                          <m:r>
                            <m:rPr>
                              <m:nor/>
                            </m:rPr>
                            <a:rPr lang="en-US" altLang="ja-JP" sz="28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W</m:t>
                          </m:r>
                        </m:den>
                      </m:f>
                    </m:oMath>
                  </m:oMathPara>
                </a14:m>
                <a:endParaRPr kumimoji="1" lang="en-US" altLang="ja-JP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テキスト ボックス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299" y="3967433"/>
                <a:ext cx="2230897" cy="90249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1115616" y="5252922"/>
            <a:ext cx="2951707" cy="101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400" b="1" i="1" dirty="0" err="1">
                <a:latin typeface="Times New Roman" panose="02020603050405020304" pitchFamily="18" charset="0"/>
              </a:rPr>
              <a:t>A</a:t>
            </a:r>
            <a:r>
              <a:rPr lang="en-US" altLang="ja-JP" sz="2400" b="1" i="1" baseline="-25000" dirty="0" err="1">
                <a:latin typeface="Times New Roman" panose="02020603050405020304" pitchFamily="18" charset="0"/>
              </a:rPr>
              <a:t>chip</a:t>
            </a:r>
            <a:r>
              <a:rPr lang="ja-JP" altLang="en-US" sz="2400" b="1">
                <a:latin typeface="Times New Roman" panose="02020603050405020304" pitchFamily="18" charset="0"/>
              </a:rPr>
              <a:t>：</a:t>
            </a:r>
            <a:r>
              <a:rPr lang="ja-JP" altLang="en-US" sz="2400" b="1" dirty="0">
                <a:latin typeface="Times New Roman" panose="02020603050405020304" pitchFamily="18" charset="0"/>
              </a:rPr>
              <a:t>チップ面積</a:t>
            </a:r>
            <a:endParaRPr lang="en-US" altLang="ja-JP" sz="24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altLang="ja-JP" sz="2400" b="1" i="1" dirty="0">
                <a:latin typeface="Times New Roman" panose="02020603050405020304" pitchFamily="18" charset="0"/>
              </a:rPr>
              <a:t>c</a:t>
            </a:r>
            <a:r>
              <a:rPr lang="ja-JP" altLang="en-US" sz="2400" b="1">
                <a:latin typeface="Times New Roman" panose="02020603050405020304" pitchFamily="18" charset="0"/>
              </a:rPr>
              <a:t>：比例定数</a:t>
            </a:r>
            <a:endParaRPr lang="en-US" altLang="ja-JP" sz="2400" b="1" dirty="0">
              <a:latin typeface="Times New Roman" panose="02020603050405020304" pitchFamily="18" charset="0"/>
            </a:endParaRPr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7092280" y="6309838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742950" indent="-28575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11430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6002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20574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5146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9718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4290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8862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algn="r"/>
            <a:fld id="{5D6CEF8F-A102-4032-8F58-7C674F5AADBB}" type="slidenum">
              <a:rPr lang="ja-JP" altLang="ja-JP" sz="1400" smtClean="0">
                <a:latin typeface="Times New Roman" pitchFamily="18" charset="0"/>
                <a:ea typeface="ＭＳ Ｐゴシック" pitchFamily="50" charset="-128"/>
              </a:rPr>
              <a:t>6</a:t>
            </a:fld>
            <a:endParaRPr lang="ja-JP" altLang="ja-JP" sz="1400" dirty="0"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773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563888" y="263691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/>
              <a:t>補助資料</a:t>
            </a: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7077901" y="6357987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742950" indent="-28575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11430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6002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20574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5146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9718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4290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8862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algn="r"/>
            <a:fld id="{0A9CD171-D503-4CDE-AAE1-37DF94E5652E}" type="slidenum">
              <a:rPr lang="ja-JP" altLang="ja-JP" sz="1400" smtClean="0">
                <a:latin typeface="Times New Roman" pitchFamily="18" charset="0"/>
                <a:ea typeface="ＭＳ Ｐゴシック" pitchFamily="50" charset="-128"/>
              </a:rPr>
              <a:pPr algn="r"/>
              <a:t>7</a:t>
            </a:fld>
            <a:endParaRPr lang="ja-JP" altLang="ja-JP" sz="1400" dirty="0"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7512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sz="3200" b="1" dirty="0">
                <a:latin typeface="Times New Roman" panose="02020603050405020304" pitchFamily="18" charset="0"/>
              </a:rPr>
              <a:t>スケーリング則： </a:t>
            </a:r>
            <a:r>
              <a:rPr lang="ja-JP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遅延時間 </a:t>
            </a:r>
            <a:r>
              <a:rPr lang="el-GR" altLang="ja-JP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US" altLang="ja-JP" sz="32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device</a:t>
            </a:r>
            <a:endParaRPr lang="ja-JP" altLang="en-US" sz="3100" b="1" dirty="0">
              <a:latin typeface="Times New Roman" panose="02020603050405020304" pitchFamily="18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213830" y="2802522"/>
            <a:ext cx="2640848" cy="132471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spcBef>
                <a:spcPct val="50000"/>
              </a:spcBef>
            </a:pPr>
            <a:endParaRPr lang="ja-JP" altLang="en-US" sz="3600">
              <a:solidFill>
                <a:schemeClr val="bg2"/>
              </a:solidFill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1213830" y="1951282"/>
            <a:ext cx="0" cy="21926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3854678" y="1957446"/>
            <a:ext cx="0" cy="21926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flipH="1">
            <a:off x="1213830" y="4127237"/>
            <a:ext cx="261664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グループ化 11"/>
          <p:cNvGrpSpPr/>
          <p:nvPr/>
        </p:nvGrpSpPr>
        <p:grpSpPr>
          <a:xfrm>
            <a:off x="1026926" y="1523487"/>
            <a:ext cx="841065" cy="1279035"/>
            <a:chOff x="3131840" y="2060848"/>
            <a:chExt cx="648072" cy="1008112"/>
          </a:xfrm>
        </p:grpSpPr>
        <p:cxnSp>
          <p:nvCxnSpPr>
            <p:cNvPr id="20" name="直線コネクタ 19"/>
            <p:cNvCxnSpPr/>
            <p:nvPr/>
          </p:nvCxnSpPr>
          <p:spPr>
            <a:xfrm>
              <a:off x="3131840" y="2204864"/>
              <a:ext cx="3600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円弧 20"/>
            <p:cNvSpPr/>
            <p:nvPr/>
          </p:nvSpPr>
          <p:spPr>
            <a:xfrm>
              <a:off x="3347864" y="2204864"/>
              <a:ext cx="288032" cy="720080"/>
            </a:xfrm>
            <a:prstGeom prst="arc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" name="直線コネクタ 21"/>
            <p:cNvCxnSpPr>
              <a:endCxn id="23" idx="0"/>
            </p:cNvCxnSpPr>
            <p:nvPr/>
          </p:nvCxnSpPr>
          <p:spPr>
            <a:xfrm>
              <a:off x="3131840" y="2060848"/>
              <a:ext cx="41404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円弧 22"/>
            <p:cNvSpPr/>
            <p:nvPr/>
          </p:nvSpPr>
          <p:spPr>
            <a:xfrm>
              <a:off x="3311860" y="2060848"/>
              <a:ext cx="468052" cy="1008112"/>
            </a:xfrm>
            <a:prstGeom prst="arc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3" name="直線矢印コネクタ 12"/>
          <p:cNvCxnSpPr/>
          <p:nvPr/>
        </p:nvCxnSpPr>
        <p:spPr>
          <a:xfrm>
            <a:off x="1774540" y="2163005"/>
            <a:ext cx="0" cy="54815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1026926" y="2802522"/>
            <a:ext cx="0" cy="1324715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H="1">
            <a:off x="1224710" y="4320593"/>
            <a:ext cx="2699218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>
            <a:off x="1026926" y="1340768"/>
            <a:ext cx="467258" cy="91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AutoShape 10"/>
          <p:cNvSpPr>
            <a:spLocks noChangeArrowheads="1"/>
          </p:cNvSpPr>
          <p:nvPr/>
        </p:nvSpPr>
        <p:spPr bwMode="auto">
          <a:xfrm>
            <a:off x="4592960" y="2810829"/>
            <a:ext cx="533400" cy="65405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99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grpSp>
        <p:nvGrpSpPr>
          <p:cNvPr id="7174" name="グループ化 7173"/>
          <p:cNvGrpSpPr/>
          <p:nvPr/>
        </p:nvGrpSpPr>
        <p:grpSpPr>
          <a:xfrm>
            <a:off x="5422258" y="1642033"/>
            <a:ext cx="2851068" cy="3661511"/>
            <a:chOff x="5422258" y="2146089"/>
            <a:chExt cx="2851068" cy="3661511"/>
          </a:xfrm>
        </p:grpSpPr>
        <p:sp>
          <p:nvSpPr>
            <p:cNvPr id="24" name="正方形/長方形 23"/>
            <p:cNvSpPr/>
            <p:nvPr/>
          </p:nvSpPr>
          <p:spPr>
            <a:xfrm>
              <a:off x="6228765" y="3686293"/>
              <a:ext cx="2044561" cy="1044519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hangingPunct="0">
                <a:spcBef>
                  <a:spcPct val="50000"/>
                </a:spcBef>
              </a:pPr>
              <a:endParaRPr lang="ja-JP" altLang="en-US" sz="3600">
                <a:solidFill>
                  <a:schemeClr val="bg2"/>
                </a:solidFill>
              </a:endParaRPr>
            </a:p>
          </p:txBody>
        </p:sp>
        <p:cxnSp>
          <p:nvCxnSpPr>
            <p:cNvPr id="26" name="直線コネクタ 25"/>
            <p:cNvCxnSpPr/>
            <p:nvPr/>
          </p:nvCxnSpPr>
          <p:spPr>
            <a:xfrm flipH="1">
              <a:off x="6211300" y="3005506"/>
              <a:ext cx="17465" cy="174198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/>
            <p:nvPr/>
          </p:nvCxnSpPr>
          <p:spPr>
            <a:xfrm>
              <a:off x="8273326" y="2968326"/>
              <a:ext cx="0" cy="17791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 flipH="1">
              <a:off x="6211301" y="4730812"/>
              <a:ext cx="206202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グループ化 28"/>
            <p:cNvGrpSpPr/>
            <p:nvPr/>
          </p:nvGrpSpPr>
          <p:grpSpPr>
            <a:xfrm>
              <a:off x="6024395" y="2365989"/>
              <a:ext cx="789044" cy="1279035"/>
              <a:chOff x="3131840" y="2090153"/>
              <a:chExt cx="607988" cy="1008112"/>
            </a:xfrm>
          </p:grpSpPr>
          <p:cxnSp>
            <p:nvCxnSpPr>
              <p:cNvPr id="30" name="直線コネクタ 29"/>
              <p:cNvCxnSpPr/>
              <p:nvPr/>
            </p:nvCxnSpPr>
            <p:spPr>
              <a:xfrm>
                <a:off x="3131840" y="2204864"/>
                <a:ext cx="36004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円弧 30"/>
              <p:cNvSpPr/>
              <p:nvPr/>
            </p:nvSpPr>
            <p:spPr>
              <a:xfrm>
                <a:off x="3347864" y="2204864"/>
                <a:ext cx="288032" cy="720080"/>
              </a:xfrm>
              <a:prstGeom prst="arc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2" name="直線コネクタ 31"/>
              <p:cNvCxnSpPr>
                <a:endCxn id="33" idx="0"/>
              </p:cNvCxnSpPr>
              <p:nvPr/>
            </p:nvCxnSpPr>
            <p:spPr>
              <a:xfrm>
                <a:off x="3131840" y="2090153"/>
                <a:ext cx="37396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円弧 32"/>
              <p:cNvSpPr/>
              <p:nvPr/>
            </p:nvSpPr>
            <p:spPr>
              <a:xfrm>
                <a:off x="3271776" y="2090153"/>
                <a:ext cx="468052" cy="1008112"/>
              </a:xfrm>
              <a:prstGeom prst="arc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34" name="直線矢印コネクタ 33"/>
            <p:cNvCxnSpPr/>
            <p:nvPr/>
          </p:nvCxnSpPr>
          <p:spPr>
            <a:xfrm>
              <a:off x="6736071" y="3005507"/>
              <a:ext cx="0" cy="32105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矢印コネクタ 34"/>
            <p:cNvCxnSpPr/>
            <p:nvPr/>
          </p:nvCxnSpPr>
          <p:spPr>
            <a:xfrm>
              <a:off x="6024396" y="3686293"/>
              <a:ext cx="0" cy="1044519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矢印コネクタ 35"/>
            <p:cNvCxnSpPr/>
            <p:nvPr/>
          </p:nvCxnSpPr>
          <p:spPr>
            <a:xfrm flipH="1">
              <a:off x="6228765" y="4888779"/>
              <a:ext cx="2044561" cy="246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正方形/長方形 39"/>
            <p:cNvSpPr/>
            <p:nvPr/>
          </p:nvSpPr>
          <p:spPr>
            <a:xfrm>
              <a:off x="6024396" y="2146089"/>
              <a:ext cx="467258" cy="913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テキスト ボックス 53"/>
                <p:cNvSpPr txBox="1"/>
                <p:nvPr/>
              </p:nvSpPr>
              <p:spPr>
                <a:xfrm>
                  <a:off x="5422258" y="3763813"/>
                  <a:ext cx="548519" cy="8066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num>
                          <m:den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oMath>
                    </m:oMathPara>
                  </a14:m>
                  <a:endParaRPr kumimoji="1" lang="ja-JP" altLang="en-US" sz="2800" dirty="0"/>
                </a:p>
              </p:txBody>
            </p:sp>
          </mc:Choice>
          <mc:Fallback xmlns="">
            <p:sp>
              <p:nvSpPr>
                <p:cNvPr id="54" name="テキスト ボックス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22258" y="3763813"/>
                  <a:ext cx="548519" cy="806631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6770294" y="2701653"/>
                  <a:ext cx="547122" cy="82758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num>
                          <m:den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oMath>
                    </m:oMathPara>
                  </a14:m>
                  <a:endParaRPr kumimoji="1" lang="ja-JP" altLang="en-US" sz="2800" dirty="0"/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70294" y="2701653"/>
                  <a:ext cx="547122" cy="827581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6994863" y="3776315"/>
                  <a:ext cx="548519" cy="8066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num>
                          <m:den>
                            <m:r>
                              <a:rPr kumimoji="1" lang="en-US" altLang="ja-JP" sz="28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kumimoji="1" lang="en-US" altLang="ja-JP" sz="2800" b="1" i="1" baseline="3000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oMath>
                    </m:oMathPara>
                  </a14:m>
                  <a:endParaRPr kumimoji="1" lang="ja-JP" altLang="en-US" sz="2800" dirty="0"/>
                </a:p>
              </p:txBody>
            </p:sp>
          </mc:Choice>
          <mc:Fallback xmlns=""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94863" y="3776315"/>
                  <a:ext cx="548519" cy="806631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テキスト ボックス 59"/>
                <p:cNvSpPr txBox="1"/>
                <p:nvPr/>
              </p:nvSpPr>
              <p:spPr>
                <a:xfrm>
                  <a:off x="6976785" y="5000969"/>
                  <a:ext cx="548519" cy="8066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num>
                          <m:den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oMath>
                    </m:oMathPara>
                  </a14:m>
                  <a:endParaRPr kumimoji="1" lang="ja-JP" altLang="en-US" sz="2800" dirty="0"/>
                </a:p>
              </p:txBody>
            </p:sp>
          </mc:Choice>
          <mc:Fallback xmlns="">
            <p:sp>
              <p:nvSpPr>
                <p:cNvPr id="60" name="テキスト ボックス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6785" y="5000969"/>
                  <a:ext cx="548519" cy="80663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テキスト ボックス 60"/>
              <p:cNvSpPr txBox="1"/>
              <p:nvPr/>
            </p:nvSpPr>
            <p:spPr>
              <a:xfrm>
                <a:off x="2255813" y="3244688"/>
                <a:ext cx="54851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61" name="テキスト ボックス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5813" y="3244688"/>
                <a:ext cx="548519" cy="43088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テキスト ボックス 62"/>
              <p:cNvSpPr txBox="1"/>
              <p:nvPr/>
            </p:nvSpPr>
            <p:spPr>
              <a:xfrm>
                <a:off x="2247893" y="4355311"/>
                <a:ext cx="54851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63" name="テキスト ボックス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7893" y="4355311"/>
                <a:ext cx="548519" cy="43088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テキスト ボックス 63"/>
              <p:cNvSpPr txBox="1"/>
              <p:nvPr/>
            </p:nvSpPr>
            <p:spPr>
              <a:xfrm>
                <a:off x="589962" y="3232186"/>
                <a:ext cx="54851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64" name="テキスト ボックス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62" y="3232186"/>
                <a:ext cx="548519" cy="43088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テキスト ボックス 64"/>
              <p:cNvSpPr txBox="1"/>
              <p:nvPr/>
            </p:nvSpPr>
            <p:spPr>
              <a:xfrm>
                <a:off x="1715658" y="2180384"/>
                <a:ext cx="54851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65" name="テキスト ボックス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5658" y="2180384"/>
                <a:ext cx="548519" cy="43088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4"/>
          <p:cNvSpPr txBox="1">
            <a:spLocks noChangeArrowheads="1"/>
          </p:cNvSpPr>
          <p:nvPr/>
        </p:nvSpPr>
        <p:spPr>
          <a:xfrm>
            <a:off x="7077901" y="6357987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742950" indent="-28575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11430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6002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20574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5146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9718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4290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8862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algn="r"/>
            <a:fld id="{0A9CD171-D503-4CDE-AAE1-37DF94E5652E}" type="slidenum">
              <a:rPr lang="ja-JP" altLang="ja-JP" sz="1400" smtClean="0">
                <a:latin typeface="Times New Roman" pitchFamily="18" charset="0"/>
                <a:ea typeface="ＭＳ Ｐゴシック" pitchFamily="50" charset="-128"/>
              </a:rPr>
              <a:pPr algn="r"/>
              <a:t>8</a:t>
            </a:fld>
            <a:endParaRPr lang="ja-JP" altLang="ja-JP" sz="1400" dirty="0"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4273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theme/theme1.xml><?xml version="1.0" encoding="utf-8"?>
<a:theme xmlns:a="http://schemas.openxmlformats.org/drawingml/2006/main" name="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1_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1_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2846</TotalTime>
  <Words>348</Words>
  <Application>Microsoft Macintosh PowerPoint</Application>
  <PresentationFormat>画面に合わせる (4:3)</PresentationFormat>
  <Paragraphs>113</Paragraphs>
  <Slides>8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9" baseType="lpstr">
      <vt:lpstr>HGP創英角ｺﾞｼｯｸUB</vt:lpstr>
      <vt:lpstr>ＭＳ Ｐゴシック</vt:lpstr>
      <vt:lpstr>ＭＳ ゴシック</vt:lpstr>
      <vt:lpstr>Arial</vt:lpstr>
      <vt:lpstr>Book Antiqua</vt:lpstr>
      <vt:lpstr>Cambria Math</vt:lpstr>
      <vt:lpstr>Helvetica</vt:lpstr>
      <vt:lpstr>Symbol</vt:lpstr>
      <vt:lpstr>Times New Roman</vt:lpstr>
      <vt:lpstr>Toshiba PowerPoint</vt:lpstr>
      <vt:lpstr>1_Toshiba PowerPoint</vt:lpstr>
      <vt:lpstr>7. 超LSIデバイス</vt:lpstr>
      <vt:lpstr>ムーアの法則（Moore’s law, 1965）</vt:lpstr>
      <vt:lpstr>LSIの高集積化による利点 </vt:lpstr>
      <vt:lpstr>スケーリング則： 素子の微細化</vt:lpstr>
      <vt:lpstr>スケーリング則</vt:lpstr>
      <vt:lpstr>スケーリング則： チップの素子数 n</vt:lpstr>
      <vt:lpstr>PowerPoint プレゼンテーション</vt:lpstr>
      <vt:lpstr>スケーリング則： 遅延時間 τdevice</vt:lpstr>
    </vt:vector>
  </TitlesOfParts>
  <Company>（株）東芝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（半IT）新組織体制</dc:title>
  <dc:creator>Administrator</dc:creator>
  <cp:lastModifiedBy>直之 執行</cp:lastModifiedBy>
  <cp:revision>463</cp:revision>
  <dcterms:created xsi:type="dcterms:W3CDTF">2009-05-13T02:43:30Z</dcterms:created>
  <dcterms:modified xsi:type="dcterms:W3CDTF">2025-06-22T01:08:09Z</dcterms:modified>
</cp:coreProperties>
</file>