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793" r:id="rId2"/>
    <p:sldId id="368" r:id="rId3"/>
    <p:sldId id="383" r:id="rId4"/>
    <p:sldId id="375" r:id="rId5"/>
    <p:sldId id="830" r:id="rId6"/>
    <p:sldId id="371" r:id="rId7"/>
    <p:sldId id="376" r:id="rId8"/>
    <p:sldId id="384" r:id="rId9"/>
    <p:sldId id="377" r:id="rId10"/>
    <p:sldId id="374" r:id="rId11"/>
    <p:sldId id="378" r:id="rId12"/>
    <p:sldId id="831" r:id="rId13"/>
    <p:sldId id="272" r:id="rId14"/>
    <p:sldId id="268" r:id="rId15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40FF"/>
    <a:srgbClr val="CCFF33"/>
    <a:srgbClr val="FF9900"/>
    <a:srgbClr val="66CCFF"/>
    <a:srgbClr val="0000FF"/>
    <a:srgbClr val="6238FA"/>
    <a:srgbClr val="FF9999"/>
    <a:srgbClr val="66FF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36"/>
    <p:restoredTop sz="94660"/>
  </p:normalViewPr>
  <p:slideViewPr>
    <p:cSldViewPr>
      <p:cViewPr varScale="1">
        <p:scale>
          <a:sx n="78" d="100"/>
          <a:sy n="78" d="100"/>
        </p:scale>
        <p:origin x="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59F4CE3-0765-4A22-B346-C48EA0C6B7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1651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4969EE3-009E-4F36-BEFB-2CF6C6A6765C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FBA02BA-A272-4956-BA00-2077E40EC9F1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3" tIns="46028" rIns="92053" bIns="46028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9130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437F344-E517-4045-9647-638D385F1EA7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439E498-BF26-4F7C-B5CE-64ACE0A39493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3" tIns="46028" rIns="92053" bIns="46028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913810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487524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076886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34ECA37-7FAD-4BA1-9756-264277C0F09B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03" tIns="48053" rIns="96103" bIns="48053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3617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82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488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7644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85BAC2-FFA8-F8B1-0145-356677E5DEE1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4516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F6E2C2-F74C-7181-D428-95BADA46773D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04310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406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173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296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575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DEA549-8F64-EADA-2976-C68BDE7C3E66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16740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9008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0770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ADDA32A5-063A-42B0-AD79-42A40409F204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 sz="12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5" Type="http://schemas.openxmlformats.org/officeDocument/2006/relationships/slide" Target="slide11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itchFamily="50" charset="-128"/>
              </a:rPr>
              <a:t>5. MOS</a:t>
            </a:r>
            <a:r>
              <a:rPr lang="ja-JP" altLang="en-US" sz="3600" b="1">
                <a:latin typeface="ＭＳ Ｐゴシック" pitchFamily="50" charset="-128"/>
              </a:rPr>
              <a:t>キャパシタ</a:t>
            </a:r>
            <a:endParaRPr lang="en-US" altLang="ja-JP" sz="36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5.1 MOS</a:t>
            </a:r>
            <a:r>
              <a:rPr lang="ja-JP" altLang="en-US" sz="3600">
                <a:latin typeface="ＭＳ Ｐゴシック" pitchFamily="50" charset="-128"/>
              </a:rPr>
              <a:t>キャパシタの</a:t>
            </a:r>
            <a:r>
              <a:rPr lang="en-US" altLang="ja-JP" sz="3600" dirty="0">
                <a:latin typeface="ＭＳ Ｐゴシック" pitchFamily="50" charset="-128"/>
              </a:rPr>
              <a:t>C-V </a:t>
            </a:r>
            <a:r>
              <a:rPr lang="ja-JP" altLang="en-US" sz="3600">
                <a:latin typeface="ＭＳ Ｐゴシック" pitchFamily="50" charset="-128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5.2 MOS</a:t>
            </a:r>
            <a:r>
              <a:rPr lang="ja-JP" altLang="en-US" sz="3600">
                <a:latin typeface="ＭＳ Ｐゴシック" pitchFamily="50" charset="-128"/>
              </a:rPr>
              <a:t>構造のエネルギーバンド図</a:t>
            </a:r>
            <a:endParaRPr lang="en-US" altLang="ja-JP" sz="3600" dirty="0">
              <a:latin typeface="ＭＳ Ｐゴシック" pitchFamily="50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5.3 C-V</a:t>
            </a:r>
            <a:r>
              <a:rPr lang="ja-JP" altLang="en-US" sz="3600">
                <a:latin typeface="ＭＳ Ｐゴシック" pitchFamily="50" charset="-128"/>
              </a:rPr>
              <a:t>特性の周波数依存性</a:t>
            </a:r>
            <a:endParaRPr lang="ja-JP" altLang="en-US" sz="3600" dirty="0">
              <a:latin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315913"/>
            <a:ext cx="9144000" cy="990601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dirty="0">
                <a:latin typeface="Symbol" pitchFamily="18" charset="2"/>
              </a:rPr>
              <a:t>r</a:t>
            </a:r>
            <a:endParaRPr lang="en-US" altLang="ja-JP" sz="3200" b="1" dirty="0">
              <a:latin typeface="Times New Roman" pitchFamily="18" charset="0"/>
            </a:endParaRPr>
          </a:p>
        </p:txBody>
      </p:sp>
      <p:sp>
        <p:nvSpPr>
          <p:cNvPr id="11267" name="Text Box 59"/>
          <p:cNvSpPr txBox="1">
            <a:spLocks noChangeArrowheads="1"/>
          </p:cNvSpPr>
          <p:nvPr/>
        </p:nvSpPr>
        <p:spPr bwMode="auto">
          <a:xfrm>
            <a:off x="3956050" y="1214438"/>
            <a:ext cx="228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chemeClr val="accent1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11268" name="Line 60"/>
          <p:cNvSpPr>
            <a:spLocks noChangeShapeType="1"/>
          </p:cNvSpPr>
          <p:nvPr/>
        </p:nvSpPr>
        <p:spPr bwMode="auto">
          <a:xfrm flipV="1">
            <a:off x="4386263" y="2051050"/>
            <a:ext cx="6588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9" name="Line 61"/>
          <p:cNvSpPr>
            <a:spLocks noChangeShapeType="1"/>
          </p:cNvSpPr>
          <p:nvPr/>
        </p:nvSpPr>
        <p:spPr bwMode="auto">
          <a:xfrm flipV="1">
            <a:off x="4221163" y="1822450"/>
            <a:ext cx="9064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0" name="Line 62"/>
          <p:cNvSpPr>
            <a:spLocks noChangeShapeType="1"/>
          </p:cNvSpPr>
          <p:nvPr/>
        </p:nvSpPr>
        <p:spPr bwMode="auto">
          <a:xfrm flipV="1">
            <a:off x="4429125" y="1670050"/>
            <a:ext cx="615950" cy="158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1" name="Line 63"/>
          <p:cNvSpPr>
            <a:spLocks noChangeShapeType="1"/>
          </p:cNvSpPr>
          <p:nvPr/>
        </p:nvSpPr>
        <p:spPr bwMode="auto">
          <a:xfrm>
            <a:off x="4445000" y="1366838"/>
            <a:ext cx="600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2" name="Arc 64"/>
          <p:cNvSpPr>
            <a:spLocks/>
          </p:cNvSpPr>
          <p:nvPr/>
        </p:nvSpPr>
        <p:spPr bwMode="auto">
          <a:xfrm flipH="1">
            <a:off x="3892550" y="2047875"/>
            <a:ext cx="552450" cy="4587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3" name="Line 65"/>
          <p:cNvSpPr>
            <a:spLocks noChangeShapeType="1"/>
          </p:cNvSpPr>
          <p:nvPr/>
        </p:nvSpPr>
        <p:spPr bwMode="auto">
          <a:xfrm flipV="1">
            <a:off x="2987675" y="2811463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4" name="Line 66"/>
          <p:cNvSpPr>
            <a:spLocks noChangeShapeType="1"/>
          </p:cNvSpPr>
          <p:nvPr/>
        </p:nvSpPr>
        <p:spPr bwMode="auto">
          <a:xfrm>
            <a:off x="2987675" y="2508250"/>
            <a:ext cx="658813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5" name="Line 67"/>
          <p:cNvSpPr>
            <a:spLocks noChangeShapeType="1"/>
          </p:cNvSpPr>
          <p:nvPr/>
        </p:nvSpPr>
        <p:spPr bwMode="auto">
          <a:xfrm>
            <a:off x="2987675" y="2127250"/>
            <a:ext cx="614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6" name="Line 68"/>
          <p:cNvSpPr>
            <a:spLocks noChangeShapeType="1"/>
          </p:cNvSpPr>
          <p:nvPr/>
        </p:nvSpPr>
        <p:spPr bwMode="auto">
          <a:xfrm>
            <a:off x="2987675" y="2203450"/>
            <a:ext cx="5603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7" name="Line 69"/>
          <p:cNvSpPr>
            <a:spLocks noChangeShapeType="1"/>
          </p:cNvSpPr>
          <p:nvPr/>
        </p:nvSpPr>
        <p:spPr bwMode="auto">
          <a:xfrm>
            <a:off x="3646488" y="1519238"/>
            <a:ext cx="0" cy="2052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278" name="Line 70"/>
          <p:cNvSpPr>
            <a:spLocks noChangeShapeType="1"/>
          </p:cNvSpPr>
          <p:nvPr/>
        </p:nvSpPr>
        <p:spPr bwMode="auto">
          <a:xfrm>
            <a:off x="3892550" y="836613"/>
            <a:ext cx="0" cy="2051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279" name="Line 71"/>
          <p:cNvSpPr>
            <a:spLocks noChangeShapeType="1"/>
          </p:cNvSpPr>
          <p:nvPr/>
        </p:nvSpPr>
        <p:spPr bwMode="auto">
          <a:xfrm flipV="1">
            <a:off x="3648075" y="836613"/>
            <a:ext cx="244475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280" name="Arc 72"/>
          <p:cNvSpPr>
            <a:spLocks/>
          </p:cNvSpPr>
          <p:nvPr/>
        </p:nvSpPr>
        <p:spPr bwMode="auto">
          <a:xfrm flipV="1">
            <a:off x="3562350" y="2733675"/>
            <a:ext cx="84138" cy="777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1" name="Arc 73"/>
          <p:cNvSpPr>
            <a:spLocks/>
          </p:cNvSpPr>
          <p:nvPr/>
        </p:nvSpPr>
        <p:spPr bwMode="auto">
          <a:xfrm flipV="1">
            <a:off x="3562350" y="2049463"/>
            <a:ext cx="84138" cy="762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2" name="Arc 74"/>
          <p:cNvSpPr>
            <a:spLocks/>
          </p:cNvSpPr>
          <p:nvPr/>
        </p:nvSpPr>
        <p:spPr bwMode="auto">
          <a:xfrm flipH="1">
            <a:off x="3892550" y="1671638"/>
            <a:ext cx="552450" cy="4603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3" name="Arc 75"/>
          <p:cNvSpPr>
            <a:spLocks/>
          </p:cNvSpPr>
          <p:nvPr/>
        </p:nvSpPr>
        <p:spPr bwMode="auto">
          <a:xfrm flipH="1">
            <a:off x="3892550" y="1366838"/>
            <a:ext cx="552450" cy="4603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284" name="Group 76"/>
          <p:cNvGrpSpPr>
            <a:grpSpLocks/>
          </p:cNvGrpSpPr>
          <p:nvPr/>
        </p:nvGrpSpPr>
        <p:grpSpPr bwMode="auto">
          <a:xfrm>
            <a:off x="5127625" y="1822450"/>
            <a:ext cx="309563" cy="233363"/>
            <a:chOff x="1338" y="3336"/>
            <a:chExt cx="171" cy="139"/>
          </a:xfrm>
        </p:grpSpPr>
        <p:sp>
          <p:nvSpPr>
            <p:cNvPr id="11300" name="Line 77"/>
            <p:cNvSpPr>
              <a:spLocks noChangeShapeType="1"/>
            </p:cNvSpPr>
            <p:nvPr/>
          </p:nvSpPr>
          <p:spPr bwMode="auto">
            <a:xfrm flipV="1">
              <a:off x="1338" y="3336"/>
              <a:ext cx="114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1" name="Line 78"/>
            <p:cNvSpPr>
              <a:spLocks noChangeShapeType="1"/>
            </p:cNvSpPr>
            <p:nvPr/>
          </p:nvSpPr>
          <p:spPr bwMode="auto">
            <a:xfrm>
              <a:off x="1452" y="3336"/>
              <a:ext cx="0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02" name="Group 79"/>
            <p:cNvGrpSpPr>
              <a:grpSpLocks/>
            </p:cNvGrpSpPr>
            <p:nvPr/>
          </p:nvGrpSpPr>
          <p:grpSpPr bwMode="auto">
            <a:xfrm>
              <a:off x="1394" y="3436"/>
              <a:ext cx="115" cy="39"/>
              <a:chOff x="2208" y="1790"/>
              <a:chExt cx="115" cy="39"/>
            </a:xfrm>
          </p:grpSpPr>
          <p:sp>
            <p:nvSpPr>
              <p:cNvPr id="11303" name="Line 80"/>
              <p:cNvSpPr>
                <a:spLocks noChangeShapeType="1"/>
              </p:cNvSpPr>
              <p:nvPr/>
            </p:nvSpPr>
            <p:spPr bwMode="auto">
              <a:xfrm>
                <a:off x="2208" y="1790"/>
                <a:ext cx="1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4" name="Line 81"/>
              <p:cNvSpPr>
                <a:spLocks noChangeShapeType="1"/>
              </p:cNvSpPr>
              <p:nvPr/>
            </p:nvSpPr>
            <p:spPr bwMode="auto">
              <a:xfrm>
                <a:off x="2237" y="1810"/>
                <a:ext cx="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5" name="Line 82"/>
              <p:cNvSpPr>
                <a:spLocks noChangeShapeType="1"/>
              </p:cNvSpPr>
              <p:nvPr/>
            </p:nvSpPr>
            <p:spPr bwMode="auto">
              <a:xfrm>
                <a:off x="2256" y="1829"/>
                <a:ext cx="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1285" name="Line 83"/>
          <p:cNvSpPr>
            <a:spLocks noChangeShapeType="1"/>
          </p:cNvSpPr>
          <p:nvPr/>
        </p:nvSpPr>
        <p:spPr bwMode="auto">
          <a:xfrm flipV="1">
            <a:off x="3648075" y="2887663"/>
            <a:ext cx="244475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286" name="Text Box 84"/>
          <p:cNvSpPr txBox="1">
            <a:spLocks noChangeArrowheads="1"/>
          </p:cNvSpPr>
          <p:nvPr/>
        </p:nvSpPr>
        <p:spPr bwMode="auto">
          <a:xfrm>
            <a:off x="3851275" y="908050"/>
            <a:ext cx="1038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/>
              <a:t>反転層</a:t>
            </a:r>
            <a:endParaRPr lang="ja-JP" altLang="en-US" sz="1400" b="1" baseline="-20000"/>
          </a:p>
        </p:txBody>
      </p:sp>
      <p:grpSp>
        <p:nvGrpSpPr>
          <p:cNvPr id="11287" name="Group 42"/>
          <p:cNvGrpSpPr>
            <a:grpSpLocks/>
          </p:cNvGrpSpPr>
          <p:nvPr/>
        </p:nvGrpSpPr>
        <p:grpSpPr bwMode="auto">
          <a:xfrm>
            <a:off x="2484438" y="3784600"/>
            <a:ext cx="3311525" cy="2381250"/>
            <a:chOff x="1565" y="2384"/>
            <a:chExt cx="2086" cy="1500"/>
          </a:xfrm>
        </p:grpSpPr>
        <p:sp>
          <p:nvSpPr>
            <p:cNvPr id="11289" name="Rectangle 8"/>
            <p:cNvSpPr>
              <a:spLocks noChangeArrowheads="1"/>
            </p:cNvSpPr>
            <p:nvPr/>
          </p:nvSpPr>
          <p:spPr bwMode="auto">
            <a:xfrm>
              <a:off x="2472" y="3249"/>
              <a:ext cx="499" cy="243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1290" name="Rectangle 9"/>
            <p:cNvSpPr>
              <a:spLocks noChangeArrowheads="1"/>
            </p:cNvSpPr>
            <p:nvPr/>
          </p:nvSpPr>
          <p:spPr bwMode="auto">
            <a:xfrm>
              <a:off x="2200" y="2539"/>
              <a:ext cx="90" cy="71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1291" name="Line 12"/>
            <p:cNvSpPr>
              <a:spLocks noChangeShapeType="1"/>
            </p:cNvSpPr>
            <p:nvPr/>
          </p:nvSpPr>
          <p:spPr bwMode="auto">
            <a:xfrm flipV="1">
              <a:off x="1565" y="3249"/>
              <a:ext cx="208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2" name="Line 13"/>
            <p:cNvSpPr>
              <a:spLocks noChangeShapeType="1"/>
            </p:cNvSpPr>
            <p:nvPr/>
          </p:nvSpPr>
          <p:spPr bwMode="auto">
            <a:xfrm flipH="1" flipV="1">
              <a:off x="2472" y="2387"/>
              <a:ext cx="0" cy="149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3" name="Text Box 23"/>
            <p:cNvSpPr txBox="1">
              <a:spLocks noChangeArrowheads="1"/>
            </p:cNvSpPr>
            <p:nvPr/>
          </p:nvSpPr>
          <p:spPr bwMode="auto">
            <a:xfrm>
              <a:off x="3515" y="303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1294" name="Text Box 24"/>
            <p:cNvSpPr txBox="1">
              <a:spLocks noChangeArrowheads="1"/>
            </p:cNvSpPr>
            <p:nvPr/>
          </p:nvSpPr>
          <p:spPr bwMode="auto">
            <a:xfrm>
              <a:off x="2381" y="3222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1295" name="Rectangle 86"/>
            <p:cNvSpPr>
              <a:spLocks noChangeArrowheads="1"/>
            </p:cNvSpPr>
            <p:nvPr/>
          </p:nvSpPr>
          <p:spPr bwMode="auto">
            <a:xfrm>
              <a:off x="2472" y="3249"/>
              <a:ext cx="90" cy="483"/>
            </a:xfrm>
            <a:prstGeom prst="rect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1296" name="Text Box 87"/>
            <p:cNvSpPr txBox="1">
              <a:spLocks noChangeArrowheads="1"/>
            </p:cNvSpPr>
            <p:nvPr/>
          </p:nvSpPr>
          <p:spPr bwMode="auto">
            <a:xfrm>
              <a:off x="1973" y="2486"/>
              <a:ext cx="1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Q</a:t>
              </a:r>
              <a:r>
                <a:rPr lang="en-US" altLang="ja-JP" b="1" baseline="-25000"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11297" name="Text Box 88"/>
            <p:cNvSpPr txBox="1">
              <a:spLocks noChangeArrowheads="1"/>
            </p:cNvSpPr>
            <p:nvPr/>
          </p:nvSpPr>
          <p:spPr bwMode="auto">
            <a:xfrm>
              <a:off x="2517" y="3703"/>
              <a:ext cx="16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Q</a:t>
              </a:r>
              <a:r>
                <a:rPr lang="en-US" altLang="ja-JP" b="1" baseline="-25000">
                  <a:latin typeface="Times New Roman" pitchFamily="18" charset="0"/>
                </a:rPr>
                <a:t>n</a:t>
              </a:r>
            </a:p>
          </p:txBody>
        </p:sp>
        <p:sp>
          <p:nvSpPr>
            <p:cNvPr id="11298" name="Text Box 89"/>
            <p:cNvSpPr txBox="1">
              <a:spLocks noChangeArrowheads="1"/>
            </p:cNvSpPr>
            <p:nvPr/>
          </p:nvSpPr>
          <p:spPr bwMode="auto">
            <a:xfrm>
              <a:off x="2987" y="3439"/>
              <a:ext cx="25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Q</a:t>
              </a:r>
              <a:r>
                <a:rPr lang="en-US" altLang="ja-JP" b="1" baseline="-25000">
                  <a:latin typeface="Times New Roman" pitchFamily="18" charset="0"/>
                </a:rPr>
                <a:t>sub</a:t>
              </a:r>
            </a:p>
          </p:txBody>
        </p:sp>
        <p:sp>
          <p:nvSpPr>
            <p:cNvPr id="11299" name="Text Box 90"/>
            <p:cNvSpPr txBox="1">
              <a:spLocks noChangeArrowheads="1"/>
            </p:cNvSpPr>
            <p:nvPr/>
          </p:nvSpPr>
          <p:spPr bwMode="auto">
            <a:xfrm>
              <a:off x="2517" y="2384"/>
              <a:ext cx="7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Symbol" pitchFamily="18" charset="2"/>
                </a:rPr>
                <a:t>r</a:t>
              </a:r>
              <a:endParaRPr lang="en-US" altLang="ja-JP" b="1" baseline="-25000">
                <a:latin typeface="Symbol" pitchFamily="18" charset="2"/>
              </a:endParaRPr>
            </a:p>
          </p:txBody>
        </p:sp>
      </p:grpSp>
      <p:sp>
        <p:nvSpPr>
          <p:cNvPr id="11288" name="Text Box 42"/>
          <p:cNvSpPr txBox="1">
            <a:spLocks noChangeArrowheads="1"/>
          </p:cNvSpPr>
          <p:nvPr/>
        </p:nvSpPr>
        <p:spPr bwMode="auto">
          <a:xfrm>
            <a:off x="755650" y="1050925"/>
            <a:ext cx="11064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>
                <a:latin typeface="Times New Roman" pitchFamily="18" charset="0"/>
              </a:rPr>
              <a:t>V</a:t>
            </a:r>
            <a:r>
              <a:rPr lang="en-US" altLang="ja-JP" sz="2400" b="1" baseline="-25000">
                <a:latin typeface="Times New Roman" pitchFamily="18" charset="0"/>
              </a:rPr>
              <a:t>G</a:t>
            </a:r>
            <a:r>
              <a:rPr lang="en-US" altLang="ja-JP" sz="2400" b="1">
                <a:latin typeface="Times New Roman" pitchFamily="18" charset="0"/>
              </a:rPr>
              <a:t> &gt; V</a:t>
            </a:r>
            <a:r>
              <a:rPr lang="en-US" altLang="ja-JP" sz="2400" b="1" baseline="-25000">
                <a:latin typeface="Times New Roman" pitchFamily="18" charset="0"/>
              </a:rPr>
              <a:t>th</a:t>
            </a:r>
          </a:p>
        </p:txBody>
      </p:sp>
      <p:sp>
        <p:nvSpPr>
          <p:cNvPr id="42" name="テキスト ボックス 29"/>
          <p:cNvSpPr txBox="1"/>
          <p:nvPr/>
        </p:nvSpPr>
        <p:spPr>
          <a:xfrm>
            <a:off x="3485674" y="638174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5.12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ja-JP" altLang="en-US" sz="3200" b="1">
                <a:latin typeface="Times New Roman" pitchFamily="18" charset="0"/>
              </a:rPr>
              <a:t>演習</a:t>
            </a:r>
            <a:endParaRPr lang="ja-JP" altLang="en-US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979712" y="2060848"/>
            <a:ext cx="478852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5.2</a:t>
            </a:r>
          </a:p>
          <a:p>
            <a:pPr eaLnBrk="1" hangingPunct="1"/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5.3</a:t>
            </a:r>
          </a:p>
          <a:p>
            <a:pPr eaLnBrk="1" hangingPunct="1"/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5.4</a:t>
            </a:r>
            <a:endParaRPr lang="en-US" altLang="ja-JP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4400" b="1" dirty="0">
                <a:latin typeface="ＭＳ Ｐゴシック" pitchFamily="50" charset="-128"/>
              </a:rPr>
              <a:t>5. MOS</a:t>
            </a:r>
            <a:r>
              <a:rPr lang="ja-JP" altLang="en-US" sz="4400" b="1">
                <a:latin typeface="ＭＳ Ｐゴシック" pitchFamily="50" charset="-128"/>
              </a:rPr>
              <a:t>キャパシタ</a:t>
            </a:r>
            <a:endParaRPr lang="en-US" altLang="ja-JP" sz="44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5.1 MOS</a:t>
            </a:r>
            <a:r>
              <a:rPr lang="ja-JP" altLang="en-US" sz="3600">
                <a:latin typeface="ＭＳ Ｐゴシック" pitchFamily="50" charset="-128"/>
              </a:rPr>
              <a:t>キャパシタの</a:t>
            </a:r>
            <a:r>
              <a:rPr lang="en-US" altLang="ja-JP" sz="3600" dirty="0">
                <a:latin typeface="ＭＳ Ｐゴシック" pitchFamily="50" charset="-128"/>
              </a:rPr>
              <a:t>C-V </a:t>
            </a:r>
            <a:r>
              <a:rPr lang="ja-JP" altLang="en-US" sz="3600">
                <a:latin typeface="ＭＳ Ｐゴシック" pitchFamily="50" charset="-128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5.2 MOS</a:t>
            </a:r>
            <a:r>
              <a:rPr lang="ja-JP" altLang="en-US" sz="3600">
                <a:latin typeface="ＭＳ Ｐゴシック" pitchFamily="50" charset="-128"/>
              </a:rPr>
              <a:t>構造のエネルギーバンド図</a:t>
            </a:r>
            <a:endParaRPr lang="en-US" altLang="ja-JP" sz="3600" dirty="0">
              <a:latin typeface="ＭＳ Ｐゴシック" pitchFamily="50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solidFill>
                  <a:srgbClr val="FF0000"/>
                </a:solidFill>
                <a:latin typeface="ＭＳ Ｐゴシック" pitchFamily="50" charset="-128"/>
              </a:rPr>
              <a:t>5.3</a:t>
            </a:r>
            <a:r>
              <a:rPr lang="en-US" altLang="ja-JP" sz="3600" dirty="0">
                <a:latin typeface="ＭＳ Ｐゴシック" pitchFamily="50" charset="-128"/>
              </a:rPr>
              <a:t> C-V</a:t>
            </a:r>
            <a:r>
              <a:rPr lang="ja-JP" altLang="en-US" sz="3600">
                <a:latin typeface="ＭＳ Ｐゴシック" pitchFamily="50" charset="-128"/>
              </a:rPr>
              <a:t>特性の周波数依存性</a:t>
            </a:r>
            <a:endParaRPr lang="ja-JP" altLang="en-US" sz="3600" dirty="0">
              <a:latin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240602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53963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C-V</a:t>
            </a:r>
            <a:r>
              <a:rPr lang="ja-JP" altLang="en-US" b="1">
                <a:latin typeface="Times New Roman" pitchFamily="18" charset="0"/>
              </a:rPr>
              <a:t>特</a:t>
            </a:r>
            <a:r>
              <a:rPr lang="ja-JP" altLang="en-US" sz="3200" b="1">
                <a:latin typeface="Times New Roman" pitchFamily="18" charset="0"/>
              </a:rPr>
              <a:t>性</a:t>
            </a:r>
            <a:r>
              <a:rPr lang="ja-JP" altLang="en-US" b="1">
                <a:latin typeface="Times New Roman" pitchFamily="18" charset="0"/>
              </a:rPr>
              <a:t>の周波数依存性</a:t>
            </a:r>
            <a:r>
              <a:rPr lang="en-US" altLang="ja-JP" b="1" dirty="0">
                <a:latin typeface="Times New Roman" pitchFamily="18" charset="0"/>
              </a:rPr>
              <a:t> (1/2)</a:t>
            </a:r>
            <a:endParaRPr lang="ja-JP" altLang="en-US" b="1" dirty="0">
              <a:latin typeface="Times New Roman" pitchFamily="18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691680" y="1340768"/>
            <a:ext cx="5445904" cy="3865147"/>
            <a:chOff x="1835695" y="1556792"/>
            <a:chExt cx="4719784" cy="3189847"/>
          </a:xfrm>
        </p:grpSpPr>
        <p:sp>
          <p:nvSpPr>
            <p:cNvPr id="9259" name="Freeform 69"/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60" name="Freeform 70"/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20" name="Line 72"/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21" name="Rectangle 73"/>
            <p:cNvSpPr>
              <a:spLocks noChangeArrowheads="1"/>
            </p:cNvSpPr>
            <p:nvPr/>
          </p:nvSpPr>
          <p:spPr bwMode="auto">
            <a:xfrm>
              <a:off x="3708946" y="4365080"/>
              <a:ext cx="294525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22" name="Rectangle 74"/>
            <p:cNvSpPr>
              <a:spLocks noChangeArrowheads="1"/>
            </p:cNvSpPr>
            <p:nvPr/>
          </p:nvSpPr>
          <p:spPr bwMode="auto">
            <a:xfrm>
              <a:off x="3924846" y="1556792"/>
              <a:ext cx="338982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2400" i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23" name="Rectangle 75"/>
            <p:cNvSpPr>
              <a:spLocks noChangeArrowheads="1"/>
            </p:cNvSpPr>
            <p:nvPr/>
          </p:nvSpPr>
          <p:spPr bwMode="auto">
            <a:xfrm>
              <a:off x="3924846" y="2133055"/>
              <a:ext cx="427895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224" name="Rectangle 76"/>
            <p:cNvSpPr>
              <a:spLocks noChangeArrowheads="1"/>
            </p:cNvSpPr>
            <p:nvPr/>
          </p:nvSpPr>
          <p:spPr bwMode="auto">
            <a:xfrm>
              <a:off x="2915816" y="4365104"/>
              <a:ext cx="575157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FB</a:t>
              </a:r>
            </a:p>
          </p:txBody>
        </p:sp>
        <p:sp>
          <p:nvSpPr>
            <p:cNvPr id="9225" name="Rectangle 77"/>
            <p:cNvSpPr>
              <a:spLocks noChangeArrowheads="1"/>
            </p:cNvSpPr>
            <p:nvPr/>
          </p:nvSpPr>
          <p:spPr bwMode="auto">
            <a:xfrm>
              <a:off x="4143871" y="4365080"/>
              <a:ext cx="487634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9226" name="Rectangle 78"/>
            <p:cNvSpPr>
              <a:spLocks noChangeArrowheads="1"/>
            </p:cNvSpPr>
            <p:nvPr/>
          </p:nvSpPr>
          <p:spPr bwMode="auto">
            <a:xfrm>
              <a:off x="5980322" y="4349866"/>
              <a:ext cx="575157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9227" name="Line 79"/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9228" name="Line 80"/>
            <p:cNvSpPr>
              <a:spLocks noChangeShapeType="1"/>
            </p:cNvSpPr>
            <p:nvPr/>
          </p:nvSpPr>
          <p:spPr bwMode="auto">
            <a:xfrm flipH="1">
              <a:off x="3832717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i="1"/>
            </a:p>
          </p:txBody>
        </p:sp>
        <p:sp>
          <p:nvSpPr>
            <p:cNvPr id="9229" name="Line 81"/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9231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7" name="Rectangle 78"/>
            <p:cNvSpPr>
              <a:spLocks noChangeArrowheads="1"/>
            </p:cNvSpPr>
            <p:nvPr/>
          </p:nvSpPr>
          <p:spPr bwMode="auto">
            <a:xfrm>
              <a:off x="5292080" y="3573016"/>
              <a:ext cx="96019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高周波</a:t>
              </a:r>
              <a:endParaRPr lang="en-US" altLang="ja-JP" sz="24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Rectangle 78"/>
            <p:cNvSpPr>
              <a:spLocks noChangeArrowheads="1"/>
            </p:cNvSpPr>
            <p:nvPr/>
          </p:nvSpPr>
          <p:spPr bwMode="auto">
            <a:xfrm>
              <a:off x="5220072" y="1948128"/>
              <a:ext cx="96019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低周波</a:t>
              </a:r>
              <a:endParaRPr lang="en-US" altLang="ja-JP" sz="20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4017305" y="3404633"/>
              <a:ext cx="2232660" cy="152400"/>
            </a:xfrm>
            <a:custGeom>
              <a:avLst/>
              <a:gdLst>
                <a:gd name="connsiteX0" fmla="*/ 2232660 w 2232660"/>
                <a:gd name="connsiteY0" fmla="*/ 152400 h 152400"/>
                <a:gd name="connsiteX1" fmla="*/ 1478280 w 2232660"/>
                <a:gd name="connsiteY1" fmla="*/ 137160 h 152400"/>
                <a:gd name="connsiteX2" fmla="*/ 609600 w 2232660"/>
                <a:gd name="connsiteY2" fmla="*/ 114300 h 152400"/>
                <a:gd name="connsiteX3" fmla="*/ 175260 w 2232660"/>
                <a:gd name="connsiteY3" fmla="*/ 53340 h 152400"/>
                <a:gd name="connsiteX4" fmla="*/ 0 w 2232660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2660" h="152400">
                  <a:moveTo>
                    <a:pt x="2232660" y="152400"/>
                  </a:moveTo>
                  <a:lnTo>
                    <a:pt x="1478280" y="137160"/>
                  </a:lnTo>
                  <a:cubicBezTo>
                    <a:pt x="1207770" y="130810"/>
                    <a:pt x="826770" y="128270"/>
                    <a:pt x="609600" y="114300"/>
                  </a:cubicBezTo>
                  <a:cubicBezTo>
                    <a:pt x="392430" y="100330"/>
                    <a:pt x="276860" y="72390"/>
                    <a:pt x="175260" y="53340"/>
                  </a:cubicBezTo>
                  <a:cubicBezTo>
                    <a:pt x="73660" y="34290"/>
                    <a:pt x="36830" y="17145"/>
                    <a:pt x="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Rectangle 78">
            <a:extLst>
              <a:ext uri="{FF2B5EF4-FFF2-40B4-BE49-F238E27FC236}">
                <a16:creationId xmlns:a16="http://schemas.microsoft.com/office/drawing/2014/main" id="{698FA2A7-4AEA-BE3C-28EE-E1BCAC74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946" y="5716870"/>
            <a:ext cx="1450878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図</a:t>
            </a:r>
            <a:r>
              <a:rPr lang="en-US" altLang="ja-JP" sz="2000" b="1" dirty="0">
                <a:latin typeface="Times New Roman" pitchFamily="18" charset="0"/>
              </a:rPr>
              <a:t>5.11</a:t>
            </a:r>
            <a:endParaRPr lang="en-US" altLang="ja-JP" sz="12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03578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9144000" cy="674688"/>
          </a:xfrm>
        </p:spPr>
        <p:txBody>
          <a:bodyPr/>
          <a:lstStyle/>
          <a:p>
            <a:pPr eaLnBrk="1" hangingPunct="1"/>
            <a:r>
              <a:rPr lang="en-US" altLang="ja-JP" sz="2800" b="1" dirty="0">
                <a:latin typeface="Times New Roman" pitchFamily="18" charset="0"/>
              </a:rPr>
              <a:t>C-V</a:t>
            </a:r>
            <a:r>
              <a:rPr lang="ja-JP" altLang="en-US" sz="2800" b="1">
                <a:latin typeface="Times New Roman" pitchFamily="18" charset="0"/>
              </a:rPr>
              <a:t>特性の周波数依存性</a:t>
            </a:r>
            <a:r>
              <a:rPr lang="en-US" altLang="ja-JP" sz="2800" b="1" dirty="0">
                <a:latin typeface="Times New Roman" pitchFamily="18" charset="0"/>
              </a:rPr>
              <a:t> (2/2)</a:t>
            </a:r>
            <a:endParaRPr lang="en-US" altLang="ja-JP" b="1" dirty="0">
              <a:latin typeface="Times New Roman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42785" y="1063268"/>
            <a:ext cx="3311525" cy="2381250"/>
            <a:chOff x="2124075" y="1047750"/>
            <a:chExt cx="3311525" cy="2381250"/>
          </a:xfrm>
        </p:grpSpPr>
        <p:sp>
          <p:nvSpPr>
            <p:cNvPr id="17411" name="Rectangle 8"/>
            <p:cNvSpPr>
              <a:spLocks noChangeArrowheads="1"/>
            </p:cNvSpPr>
            <p:nvPr/>
          </p:nvSpPr>
          <p:spPr bwMode="auto">
            <a:xfrm>
              <a:off x="3706813" y="2420938"/>
              <a:ext cx="649287" cy="28416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412" name="Line 12"/>
            <p:cNvSpPr>
              <a:spLocks noChangeShapeType="1"/>
            </p:cNvSpPr>
            <p:nvPr/>
          </p:nvSpPr>
          <p:spPr bwMode="auto">
            <a:xfrm flipV="1">
              <a:off x="2124075" y="2420938"/>
              <a:ext cx="33115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13" name="Line 13"/>
            <p:cNvSpPr>
              <a:spLocks noChangeShapeType="1"/>
            </p:cNvSpPr>
            <p:nvPr/>
          </p:nvSpPr>
          <p:spPr bwMode="auto">
            <a:xfrm flipH="1" flipV="1">
              <a:off x="3563938" y="1052513"/>
              <a:ext cx="0" cy="23764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14" name="Text Box 23"/>
            <p:cNvSpPr txBox="1">
              <a:spLocks noChangeArrowheads="1"/>
            </p:cNvSpPr>
            <p:nvPr/>
          </p:nvSpPr>
          <p:spPr bwMode="auto">
            <a:xfrm>
              <a:off x="5219701" y="2405063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7415" name="Text Box 24"/>
            <p:cNvSpPr txBox="1">
              <a:spLocks noChangeArrowheads="1"/>
            </p:cNvSpPr>
            <p:nvPr/>
          </p:nvSpPr>
          <p:spPr bwMode="auto">
            <a:xfrm>
              <a:off x="3419475" y="2378075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7416" name="Text Box 87"/>
            <p:cNvSpPr txBox="1">
              <a:spLocks noChangeArrowheads="1"/>
            </p:cNvSpPr>
            <p:nvPr/>
          </p:nvSpPr>
          <p:spPr bwMode="auto">
            <a:xfrm>
              <a:off x="2627313" y="1138238"/>
              <a:ext cx="4183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ja-JP" b="1" i="1" dirty="0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ja-JP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17417" name="Text Box 89"/>
            <p:cNvSpPr txBox="1">
              <a:spLocks noChangeArrowheads="1"/>
            </p:cNvSpPr>
            <p:nvPr/>
          </p:nvSpPr>
          <p:spPr bwMode="auto">
            <a:xfrm>
              <a:off x="4381500" y="2794000"/>
              <a:ext cx="5492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 err="1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US" altLang="ja-JP" b="1" i="1" dirty="0" err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ja-JP" b="1" i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en-US" altLang="ja-JP" b="1" i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418" name="Text Box 90"/>
            <p:cNvSpPr txBox="1">
              <a:spLocks noChangeArrowheads="1"/>
            </p:cNvSpPr>
            <p:nvPr/>
          </p:nvSpPr>
          <p:spPr bwMode="auto">
            <a:xfrm>
              <a:off x="3635375" y="1047750"/>
              <a:ext cx="125413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solidFill>
                    <a:srgbClr val="000000"/>
                  </a:solidFill>
                  <a:latin typeface="Symbol" pitchFamily="18" charset="2"/>
                </a:rPr>
                <a:t>r</a:t>
              </a:r>
              <a:endParaRPr lang="en-US" altLang="ja-JP" b="1" i="1" baseline="-25000" dirty="0">
                <a:solidFill>
                  <a:srgbClr val="000000"/>
                </a:solidFill>
                <a:latin typeface="Symbol" pitchFamily="18" charset="2"/>
              </a:endParaRPr>
            </a:p>
          </p:txBody>
        </p:sp>
        <p:sp>
          <p:nvSpPr>
            <p:cNvPr id="17419" name="Rectangle 56"/>
            <p:cNvSpPr>
              <a:spLocks noChangeArrowheads="1"/>
            </p:cNvSpPr>
            <p:nvPr/>
          </p:nvSpPr>
          <p:spPr bwMode="auto">
            <a:xfrm>
              <a:off x="3563938" y="2420938"/>
              <a:ext cx="142875" cy="863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420" name="Rectangle 57"/>
            <p:cNvSpPr>
              <a:spLocks noChangeArrowheads="1"/>
            </p:cNvSpPr>
            <p:nvPr/>
          </p:nvSpPr>
          <p:spPr bwMode="auto">
            <a:xfrm>
              <a:off x="3132138" y="1339850"/>
              <a:ext cx="142875" cy="10795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421" name="Rectangle 58"/>
            <p:cNvSpPr>
              <a:spLocks noChangeArrowheads="1"/>
            </p:cNvSpPr>
            <p:nvPr/>
          </p:nvSpPr>
          <p:spPr bwMode="auto">
            <a:xfrm>
              <a:off x="3132138" y="1052513"/>
              <a:ext cx="142875" cy="287337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422" name="Rectangle 8"/>
            <p:cNvSpPr>
              <a:spLocks noChangeArrowheads="1"/>
            </p:cNvSpPr>
            <p:nvPr/>
          </p:nvSpPr>
          <p:spPr bwMode="auto">
            <a:xfrm>
              <a:off x="4354513" y="2420939"/>
              <a:ext cx="144461" cy="284162"/>
            </a:xfrm>
            <a:prstGeom prst="rect">
              <a:avLst/>
            </a:prstGeom>
            <a:solidFill>
              <a:srgbClr val="CCFF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446" name="Text Box 89"/>
            <p:cNvSpPr txBox="1">
              <a:spLocks noChangeArrowheads="1"/>
            </p:cNvSpPr>
            <p:nvPr/>
          </p:nvSpPr>
          <p:spPr bwMode="auto">
            <a:xfrm>
              <a:off x="4067175" y="2463800"/>
              <a:ext cx="2619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b="1" i="1" dirty="0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r>
                <a:rPr lang="en-US" altLang="ja-JP" sz="1600" b="1" i="1" baseline="30000" dirty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</a:p>
          </p:txBody>
        </p:sp>
      </p:grpSp>
      <p:sp>
        <p:nvSpPr>
          <p:cNvPr id="23" name="Rectangle 78">
            <a:extLst>
              <a:ext uri="{FF2B5EF4-FFF2-40B4-BE49-F238E27FC236}">
                <a16:creationId xmlns:a16="http://schemas.microsoft.com/office/drawing/2014/main" id="{06C7AA5C-1F81-3C14-FC90-45B129E13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84" y="6086119"/>
            <a:ext cx="1450878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図</a:t>
            </a:r>
            <a:r>
              <a:rPr lang="en-US" altLang="ja-JP" sz="2000" b="1" dirty="0">
                <a:latin typeface="Times New Roman" pitchFamily="18" charset="0"/>
              </a:rPr>
              <a:t>5.12</a:t>
            </a:r>
            <a:endParaRPr lang="en-US" altLang="ja-JP" sz="12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" name="Rectangle 78">
            <a:extLst>
              <a:ext uri="{FF2B5EF4-FFF2-40B4-BE49-F238E27FC236}">
                <a16:creationId xmlns:a16="http://schemas.microsoft.com/office/drawing/2014/main" id="{5EF2863D-8585-6F45-DF95-75D441EB75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332" y="3726319"/>
            <a:ext cx="1069829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000" b="1" dirty="0">
                <a:latin typeface="Times New Roman" pitchFamily="18" charset="0"/>
              </a:rPr>
              <a:t>(a)</a:t>
            </a:r>
            <a:endParaRPr lang="en-US" altLang="ja-JP" sz="12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DFBF06C-2E3A-E549-6814-ECDAAB1E5467}"/>
              </a:ext>
            </a:extLst>
          </p:cNvPr>
          <p:cNvGrpSpPr/>
          <p:nvPr/>
        </p:nvGrpSpPr>
        <p:grpSpPr>
          <a:xfrm>
            <a:off x="5580112" y="1052736"/>
            <a:ext cx="3311525" cy="3218599"/>
            <a:chOff x="5580112" y="1052736"/>
            <a:chExt cx="3311525" cy="32185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3740A20-B909-E840-5B6B-4A495E0A695F}"/>
                </a:ext>
              </a:extLst>
            </p:cNvPr>
            <p:cNvGrpSpPr/>
            <p:nvPr/>
          </p:nvGrpSpPr>
          <p:grpSpPr>
            <a:xfrm>
              <a:off x="5580112" y="1052736"/>
              <a:ext cx="3311525" cy="2606709"/>
              <a:chOff x="2987824" y="2267883"/>
              <a:chExt cx="3311525" cy="2606709"/>
            </a:xfrm>
          </p:grpSpPr>
          <p:sp>
            <p:nvSpPr>
              <p:cNvPr id="5" name="Rectangle 8">
                <a:extLst>
                  <a:ext uri="{FF2B5EF4-FFF2-40B4-BE49-F238E27FC236}">
                    <a16:creationId xmlns:a16="http://schemas.microsoft.com/office/drawing/2014/main" id="{3717CE91-748E-D59B-10D7-2F44E8C73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0562" y="3722067"/>
                <a:ext cx="649287" cy="2841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" name="Line 12">
                <a:extLst>
                  <a:ext uri="{FF2B5EF4-FFF2-40B4-BE49-F238E27FC236}">
                    <a16:creationId xmlns:a16="http://schemas.microsoft.com/office/drawing/2014/main" id="{879AFE9F-5F9F-A4D0-AB2A-2B097F929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7824" y="3722067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Line 13">
                <a:extLst>
                  <a:ext uri="{FF2B5EF4-FFF2-40B4-BE49-F238E27FC236}">
                    <a16:creationId xmlns:a16="http://schemas.microsoft.com/office/drawing/2014/main" id="{45F44D94-29F3-B4D4-9207-AB62C0D98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7687" y="2353642"/>
                <a:ext cx="0" cy="2376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Text Box 23">
                <a:extLst>
                  <a:ext uri="{FF2B5EF4-FFF2-40B4-BE49-F238E27FC236}">
                    <a16:creationId xmlns:a16="http://schemas.microsoft.com/office/drawing/2014/main" id="{80F7A602-4E07-4D50-BA57-935445A957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27900" y="3709311"/>
                <a:ext cx="11430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>
                    <a:solidFill>
                      <a:srgbClr val="000000"/>
                    </a:solidFill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10" name="Text Box 24">
                <a:extLst>
                  <a:ext uri="{FF2B5EF4-FFF2-40B4-BE49-F238E27FC236}">
                    <a16:creationId xmlns:a16="http://schemas.microsoft.com/office/drawing/2014/main" id="{D3069CBC-A3DA-4C19-61D8-0F70F18EC3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3224" y="3679205"/>
                <a:ext cx="11430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</a:p>
            </p:txBody>
          </p:sp>
          <p:sp>
            <p:nvSpPr>
              <p:cNvPr id="11" name="Text Box 87">
                <a:extLst>
                  <a:ext uri="{FF2B5EF4-FFF2-40B4-BE49-F238E27FC236}">
                    <a16:creationId xmlns:a16="http://schemas.microsoft.com/office/drawing/2014/main" id="{9E03FFFA-91BB-426E-45EB-4F538341E3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0268" y="2267883"/>
                <a:ext cx="41838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r>
                  <a:rPr lang="en-US" altLang="ja-JP" b="1" i="1" dirty="0">
                    <a:solidFill>
                      <a:srgbClr val="000000"/>
                    </a:solidFill>
                    <a:latin typeface="Times New Roman" pitchFamily="18" charset="0"/>
                  </a:rPr>
                  <a:t>Q</a:t>
                </a:r>
                <a:r>
                  <a:rPr lang="en-US" altLang="ja-JP" b="1" i="1" baseline="-25000" dirty="0">
                    <a:solidFill>
                      <a:srgbClr val="000000"/>
                    </a:solidFill>
                    <a:latin typeface="Times New Roman" pitchFamily="18" charset="0"/>
                  </a:rPr>
                  <a:t>G</a:t>
                </a:r>
              </a:p>
            </p:txBody>
          </p:sp>
          <p:sp>
            <p:nvSpPr>
              <p:cNvPr id="12" name="Text Box 88">
                <a:extLst>
                  <a:ext uri="{FF2B5EF4-FFF2-40B4-BE49-F238E27FC236}">
                    <a16:creationId xmlns:a16="http://schemas.microsoft.com/office/drawing/2014/main" id="{1B05A758-7DD4-7C60-7729-7A762E653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65812" y="4576213"/>
                <a:ext cx="404812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 err="1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r>
                  <a:rPr lang="en-US" altLang="ja-JP" b="1" i="1" dirty="0" err="1">
                    <a:solidFill>
                      <a:srgbClr val="000000"/>
                    </a:solidFill>
                    <a:latin typeface="Times New Roman" pitchFamily="18" charset="0"/>
                  </a:rPr>
                  <a:t>Q</a:t>
                </a:r>
                <a:r>
                  <a:rPr lang="en-US" altLang="ja-JP" b="1" i="1" baseline="-25000" dirty="0" err="1">
                    <a:solidFill>
                      <a:srgbClr val="000000"/>
                    </a:solidFill>
                    <a:latin typeface="Times New Roman" pitchFamily="18" charset="0"/>
                  </a:rPr>
                  <a:t>n</a:t>
                </a:r>
                <a:endParaRPr lang="en-US" altLang="ja-JP" b="1" i="1" baseline="-250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Text Box 90">
                <a:extLst>
                  <a:ext uri="{FF2B5EF4-FFF2-40B4-BE49-F238E27FC236}">
                    <a16:creationId xmlns:a16="http://schemas.microsoft.com/office/drawing/2014/main" id="{709132D2-85BE-32B3-2494-8F86F87B4A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99124" y="2348880"/>
                <a:ext cx="125413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>
                    <a:solidFill>
                      <a:srgbClr val="000000"/>
                    </a:solidFill>
                    <a:latin typeface="Symbol" pitchFamily="18" charset="2"/>
                  </a:rPr>
                  <a:t>r</a:t>
                </a:r>
                <a:endParaRPr lang="en-US" altLang="ja-JP" b="1" i="1" baseline="-250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  <p:sp>
            <p:nvSpPr>
              <p:cNvPr id="14" name="Rectangle 70">
                <a:extLst>
                  <a:ext uri="{FF2B5EF4-FFF2-40B4-BE49-F238E27FC236}">
                    <a16:creationId xmlns:a16="http://schemas.microsoft.com/office/drawing/2014/main" id="{3922C1F8-E9A0-4F95-D44D-14D1F85D2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687" y="3722067"/>
                <a:ext cx="142875" cy="8636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71">
                <a:extLst>
                  <a:ext uri="{FF2B5EF4-FFF2-40B4-BE49-F238E27FC236}">
                    <a16:creationId xmlns:a16="http://schemas.microsoft.com/office/drawing/2014/main" id="{4AA0C76D-BDE1-AD3C-EBF9-1FC71727B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887" y="2640980"/>
                <a:ext cx="142875" cy="10795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8">
                <a:extLst>
                  <a:ext uri="{FF2B5EF4-FFF2-40B4-BE49-F238E27FC236}">
                    <a16:creationId xmlns:a16="http://schemas.microsoft.com/office/drawing/2014/main" id="{699D6451-5322-4965-D2FC-6A5ABE3A5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262" y="3722067"/>
                <a:ext cx="144462" cy="287338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" name="Text Box 185">
                <a:extLst>
                  <a:ext uri="{FF2B5EF4-FFF2-40B4-BE49-F238E27FC236}">
                    <a16:creationId xmlns:a16="http://schemas.microsoft.com/office/drawing/2014/main" id="{C938CAF2-3927-3296-A168-0FA4E06288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5024" y="3601417"/>
                <a:ext cx="30638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600" b="1" i="1" dirty="0">
                    <a:solidFill>
                      <a:schemeClr val="accent1"/>
                    </a:solidFill>
                    <a:latin typeface="Times New Roman" pitchFamily="18" charset="0"/>
                    <a:ea typeface="HGPｺﾞｼｯｸE" pitchFamily="50" charset="-128"/>
                  </a:rPr>
                  <a:t>e</a:t>
                </a:r>
              </a:p>
            </p:txBody>
          </p:sp>
          <p:sp>
            <p:nvSpPr>
              <p:cNvPr id="18" name="Text Box 231">
                <a:extLst>
                  <a:ext uri="{FF2B5EF4-FFF2-40B4-BE49-F238E27FC236}">
                    <a16:creationId xmlns:a16="http://schemas.microsoft.com/office/drawing/2014/main" id="{135AF2A6-1B97-334E-D7C6-02CCDCBCB9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5024" y="3745880"/>
                <a:ext cx="3079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600" b="1" i="1" dirty="0">
                    <a:solidFill>
                      <a:srgbClr val="0432FF"/>
                    </a:solidFill>
                    <a:latin typeface="Times New Roman" pitchFamily="18" charset="0"/>
                    <a:ea typeface="HGPｺﾞｼｯｸE" pitchFamily="50" charset="-128"/>
                  </a:rPr>
                  <a:t>h</a:t>
                </a:r>
              </a:p>
            </p:txBody>
          </p:sp>
          <p:sp>
            <p:nvSpPr>
              <p:cNvPr id="19" name="Line 115">
                <a:extLst>
                  <a:ext uri="{FF2B5EF4-FFF2-40B4-BE49-F238E27FC236}">
                    <a16:creationId xmlns:a16="http://schemas.microsoft.com/office/drawing/2014/main" id="{312C3D32-7AA9-6E96-9343-21DC33BFA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70562" y="3793505"/>
                <a:ext cx="2143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Line 116">
                <a:extLst>
                  <a:ext uri="{FF2B5EF4-FFF2-40B4-BE49-F238E27FC236}">
                    <a16:creationId xmlns:a16="http://schemas.microsoft.com/office/drawing/2014/main" id="{BE81BE08-0926-96B3-9CD3-0D3D1F3DBB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30924" y="3937967"/>
                <a:ext cx="2159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1">
                <a:extLst>
                  <a:ext uri="{FF2B5EF4-FFF2-40B4-BE49-F238E27FC236}">
                    <a16:creationId xmlns:a16="http://schemas.microsoft.com/office/drawing/2014/main" id="{2F380A34-D8DF-3BA2-74C0-64216A1C7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887" y="2355230"/>
                <a:ext cx="142875" cy="287337"/>
              </a:xfrm>
              <a:prstGeom prst="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122">
                <a:extLst>
                  <a:ext uri="{FF2B5EF4-FFF2-40B4-BE49-F238E27FC236}">
                    <a16:creationId xmlns:a16="http://schemas.microsoft.com/office/drawing/2014/main" id="{9D3BD9E1-217C-5B08-E51E-1D49EF0A9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687" y="4587255"/>
                <a:ext cx="144462" cy="287337"/>
              </a:xfrm>
              <a:prstGeom prst="rect">
                <a:avLst/>
              </a:prstGeom>
              <a:solidFill>
                <a:srgbClr val="FF4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endParaRPr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5" name="Rectangle 78">
              <a:extLst>
                <a:ext uri="{FF2B5EF4-FFF2-40B4-BE49-F238E27FC236}">
                  <a16:creationId xmlns:a16="http://schemas.microsoft.com/office/drawing/2014/main" id="{76FE7B88-7484-802D-2CFC-D1B5A588F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224" y="3870583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2000" b="1" dirty="0">
                  <a:latin typeface="Times New Roman" pitchFamily="18" charset="0"/>
                </a:rPr>
                <a:t>(c)</a:t>
              </a:r>
              <a:endParaRPr lang="en-US" altLang="ja-JP" sz="12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F9F3695-8283-BAA0-B86D-4DE4860BC870}"/>
              </a:ext>
            </a:extLst>
          </p:cNvPr>
          <p:cNvGrpSpPr/>
          <p:nvPr/>
        </p:nvGrpSpPr>
        <p:grpSpPr>
          <a:xfrm>
            <a:off x="3135070" y="2924944"/>
            <a:ext cx="3266027" cy="3455988"/>
            <a:chOff x="3135070" y="2924944"/>
            <a:chExt cx="3266027" cy="345598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3135070" y="2924944"/>
              <a:ext cx="3266027" cy="3455988"/>
              <a:chOff x="5223052" y="1656631"/>
              <a:chExt cx="3266027" cy="3455988"/>
            </a:xfrm>
          </p:grpSpPr>
          <p:sp>
            <p:nvSpPr>
              <p:cNvPr id="17451" name="Line 91"/>
              <p:cNvSpPr>
                <a:spLocks noChangeShapeType="1"/>
              </p:cNvSpPr>
              <p:nvPr/>
            </p:nvSpPr>
            <p:spPr bwMode="auto">
              <a:xfrm flipV="1">
                <a:off x="7115352" y="3190156"/>
                <a:ext cx="8905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2" name="Line 92"/>
              <p:cNvSpPr>
                <a:spLocks noChangeShapeType="1"/>
              </p:cNvSpPr>
              <p:nvPr/>
            </p:nvSpPr>
            <p:spPr bwMode="auto">
              <a:xfrm flipV="1">
                <a:off x="6891515" y="2902819"/>
                <a:ext cx="12255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3" name="Line 93"/>
              <p:cNvSpPr>
                <a:spLocks noChangeShapeType="1"/>
              </p:cNvSpPr>
              <p:nvPr/>
            </p:nvSpPr>
            <p:spPr bwMode="auto">
              <a:xfrm flipV="1">
                <a:off x="7170915" y="2709144"/>
                <a:ext cx="835025" cy="317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4" name="Line 94"/>
              <p:cNvSpPr>
                <a:spLocks noChangeShapeType="1"/>
              </p:cNvSpPr>
              <p:nvPr/>
            </p:nvSpPr>
            <p:spPr bwMode="auto">
              <a:xfrm>
                <a:off x="7193140" y="2326556"/>
                <a:ext cx="812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5" name="Arc 95"/>
              <p:cNvSpPr>
                <a:spLocks/>
              </p:cNvSpPr>
              <p:nvPr/>
            </p:nvSpPr>
            <p:spPr bwMode="auto">
              <a:xfrm flipH="1">
                <a:off x="6447015" y="3185394"/>
                <a:ext cx="746125" cy="5794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56" name="Line 96"/>
              <p:cNvSpPr>
                <a:spLocks noChangeShapeType="1"/>
              </p:cNvSpPr>
              <p:nvPr/>
            </p:nvSpPr>
            <p:spPr bwMode="auto">
              <a:xfrm flipV="1">
                <a:off x="5223052" y="4150594"/>
                <a:ext cx="78105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7" name="Line 97"/>
              <p:cNvSpPr>
                <a:spLocks noChangeShapeType="1"/>
              </p:cNvSpPr>
              <p:nvPr/>
            </p:nvSpPr>
            <p:spPr bwMode="auto">
              <a:xfrm>
                <a:off x="5223052" y="3768006"/>
                <a:ext cx="8905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8" name="Line 98"/>
              <p:cNvSpPr>
                <a:spLocks noChangeShapeType="1"/>
              </p:cNvSpPr>
              <p:nvPr/>
            </p:nvSpPr>
            <p:spPr bwMode="auto">
              <a:xfrm>
                <a:off x="5223052" y="3286994"/>
                <a:ext cx="83185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9" name="Line 99"/>
              <p:cNvSpPr>
                <a:spLocks noChangeShapeType="1"/>
              </p:cNvSpPr>
              <p:nvPr/>
            </p:nvSpPr>
            <p:spPr bwMode="auto">
              <a:xfrm>
                <a:off x="5223052" y="3382244"/>
                <a:ext cx="7588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0" name="Line 100"/>
              <p:cNvSpPr>
                <a:spLocks noChangeShapeType="1"/>
              </p:cNvSpPr>
              <p:nvPr/>
            </p:nvSpPr>
            <p:spPr bwMode="auto">
              <a:xfrm>
                <a:off x="6113640" y="2520231"/>
                <a:ext cx="0" cy="259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61" name="Line 101"/>
              <p:cNvSpPr>
                <a:spLocks noChangeShapeType="1"/>
              </p:cNvSpPr>
              <p:nvPr/>
            </p:nvSpPr>
            <p:spPr bwMode="auto">
              <a:xfrm>
                <a:off x="6447015" y="1656631"/>
                <a:ext cx="0" cy="259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62" name="Line 102"/>
              <p:cNvSpPr>
                <a:spLocks noChangeShapeType="1"/>
              </p:cNvSpPr>
              <p:nvPr/>
            </p:nvSpPr>
            <p:spPr bwMode="auto">
              <a:xfrm flipV="1">
                <a:off x="6116815" y="1656631"/>
                <a:ext cx="330200" cy="865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63" name="Arc 103"/>
              <p:cNvSpPr>
                <a:spLocks/>
              </p:cNvSpPr>
              <p:nvPr/>
            </p:nvSpPr>
            <p:spPr bwMode="auto">
              <a:xfrm flipV="1">
                <a:off x="6000927" y="4053756"/>
                <a:ext cx="112713" cy="968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4" name="Arc 104"/>
              <p:cNvSpPr>
                <a:spLocks/>
              </p:cNvSpPr>
              <p:nvPr/>
            </p:nvSpPr>
            <p:spPr bwMode="auto">
              <a:xfrm flipV="1">
                <a:off x="6000927" y="3188569"/>
                <a:ext cx="112713" cy="968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5" name="Arc 105"/>
              <p:cNvSpPr>
                <a:spLocks/>
              </p:cNvSpPr>
              <p:nvPr/>
            </p:nvSpPr>
            <p:spPr bwMode="auto">
              <a:xfrm flipH="1">
                <a:off x="6447015" y="2712319"/>
                <a:ext cx="746125" cy="6699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6" name="Arc 106"/>
              <p:cNvSpPr>
                <a:spLocks/>
              </p:cNvSpPr>
              <p:nvPr/>
            </p:nvSpPr>
            <p:spPr bwMode="auto">
              <a:xfrm flipH="1">
                <a:off x="6447015" y="2326556"/>
                <a:ext cx="746125" cy="5794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8" name="Line 156"/>
              <p:cNvSpPr>
                <a:spLocks noChangeShapeType="1"/>
              </p:cNvSpPr>
              <p:nvPr/>
            </p:nvSpPr>
            <p:spPr bwMode="auto">
              <a:xfrm flipV="1">
                <a:off x="6116815" y="4247431"/>
                <a:ext cx="330200" cy="865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7448" name="Text Box 185"/>
              <p:cNvSpPr txBox="1">
                <a:spLocks noChangeArrowheads="1"/>
              </p:cNvSpPr>
              <p:nvPr/>
            </p:nvSpPr>
            <p:spPr bwMode="auto">
              <a:xfrm>
                <a:off x="6627830" y="2088679"/>
                <a:ext cx="3063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b="1" i="1" dirty="0">
                    <a:solidFill>
                      <a:srgbClr val="FF0000"/>
                    </a:solidFill>
                    <a:latin typeface="Times New Roman" pitchFamily="18" charset="0"/>
                    <a:ea typeface="HGPｺﾞｼｯｸE" pitchFamily="50" charset="-128"/>
                  </a:rPr>
                  <a:t>e</a:t>
                </a:r>
                <a:endParaRPr lang="en-US" altLang="ja-JP" sz="1600" b="1" i="1" dirty="0">
                  <a:solidFill>
                    <a:srgbClr val="FF0000"/>
                  </a:solidFill>
                  <a:latin typeface="Times New Roman" pitchFamily="18" charset="0"/>
                  <a:ea typeface="HGPｺﾞｼｯｸE" pitchFamily="50" charset="-128"/>
                </a:endParaRPr>
              </a:p>
            </p:txBody>
          </p:sp>
          <p:sp>
            <p:nvSpPr>
              <p:cNvPr id="17449" name="Text Box 231"/>
              <p:cNvSpPr txBox="1">
                <a:spLocks noChangeArrowheads="1"/>
              </p:cNvSpPr>
              <p:nvPr/>
            </p:nvSpPr>
            <p:spPr bwMode="auto">
              <a:xfrm>
                <a:off x="6644014" y="3242544"/>
                <a:ext cx="30797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b="1" i="1" dirty="0">
                    <a:solidFill>
                      <a:srgbClr val="0432FF"/>
                    </a:solidFill>
                    <a:latin typeface="Times New Roman" pitchFamily="18" charset="0"/>
                    <a:ea typeface="HGPｺﾞｼｯｸE" pitchFamily="50" charset="-128"/>
                  </a:rPr>
                  <a:t>h</a:t>
                </a:r>
              </a:p>
            </p:txBody>
          </p:sp>
          <p:sp>
            <p:nvSpPr>
              <p:cNvPr id="43118" name="Line 110"/>
              <p:cNvSpPr>
                <a:spLocks noChangeShapeType="1"/>
              </p:cNvSpPr>
              <p:nvPr/>
            </p:nvSpPr>
            <p:spPr bwMode="auto">
              <a:xfrm flipH="1">
                <a:off x="6499552" y="2304703"/>
                <a:ext cx="2159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3119" name="Line 111"/>
              <p:cNvSpPr>
                <a:spLocks noChangeShapeType="1"/>
              </p:cNvSpPr>
              <p:nvPr/>
            </p:nvSpPr>
            <p:spPr bwMode="auto">
              <a:xfrm flipH="1">
                <a:off x="6859910" y="3456037"/>
                <a:ext cx="255441" cy="7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cxnSp>
            <p:nvCxnSpPr>
              <p:cNvPr id="4" name="直線矢印コネクタ 3"/>
              <p:cNvCxnSpPr/>
              <p:nvPr/>
            </p:nvCxnSpPr>
            <p:spPr>
              <a:xfrm>
                <a:off x="6804353" y="2872285"/>
                <a:ext cx="3495" cy="36879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矢印コネクタ 71"/>
              <p:cNvCxnSpPr/>
              <p:nvPr/>
            </p:nvCxnSpPr>
            <p:spPr>
              <a:xfrm flipH="1" flipV="1">
                <a:off x="6783465" y="2448992"/>
                <a:ext cx="7143" cy="3286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63"/>
              <p:cNvGrpSpPr>
                <a:grpSpLocks/>
              </p:cNvGrpSpPr>
              <p:nvPr/>
            </p:nvGrpSpPr>
            <p:grpSpPr bwMode="auto">
              <a:xfrm flipH="1">
                <a:off x="8049592" y="2909085"/>
                <a:ext cx="439487" cy="473159"/>
                <a:chOff x="476" y="1752"/>
                <a:chExt cx="544" cy="499"/>
              </a:xfrm>
            </p:grpSpPr>
            <p:sp>
              <p:nvSpPr>
                <p:cNvPr id="50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702" y="1752"/>
                  <a:ext cx="31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Line 65"/>
                <p:cNvSpPr>
                  <a:spLocks noChangeShapeType="1"/>
                </p:cNvSpPr>
                <p:nvPr/>
              </p:nvSpPr>
              <p:spPr bwMode="auto">
                <a:xfrm>
                  <a:off x="702" y="1752"/>
                  <a:ext cx="0" cy="31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66" descr="右下がり対角線"/>
                <p:cNvSpPr>
                  <a:spLocks noChangeArrowheads="1"/>
                </p:cNvSpPr>
                <p:nvPr/>
              </p:nvSpPr>
              <p:spPr bwMode="auto">
                <a:xfrm>
                  <a:off x="476" y="2069"/>
                  <a:ext cx="437" cy="182"/>
                </a:xfrm>
                <a:prstGeom prst="rect">
                  <a:avLst/>
                </a:prstGeom>
                <a:pattFill prst="ltDnDiag">
                  <a:fgClr>
                    <a:srgbClr val="000000"/>
                  </a:fgClr>
                  <a:bgClr>
                    <a:srgbClr val="FFFFFF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Line 67"/>
                <p:cNvSpPr>
                  <a:spLocks noChangeShapeType="1"/>
                </p:cNvSpPr>
                <p:nvPr/>
              </p:nvSpPr>
              <p:spPr bwMode="auto">
                <a:xfrm>
                  <a:off x="476" y="2069"/>
                  <a:ext cx="437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" name="Rectangle 78">
              <a:extLst>
                <a:ext uri="{FF2B5EF4-FFF2-40B4-BE49-F238E27FC236}">
                  <a16:creationId xmlns:a16="http://schemas.microsoft.com/office/drawing/2014/main" id="{0CF25D22-B08A-6592-E32C-A24A00D0F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32" y="5495993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2000" b="1" dirty="0">
                  <a:latin typeface="Times New Roman" pitchFamily="18" charset="0"/>
                </a:rPr>
                <a:t>(b)</a:t>
              </a:r>
              <a:endParaRPr lang="en-US" altLang="ja-JP" sz="12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9" name="Rectangle 78">
              <a:extLst>
                <a:ext uri="{FF2B5EF4-FFF2-40B4-BE49-F238E27FC236}">
                  <a16:creationId xmlns:a16="http://schemas.microsoft.com/office/drawing/2014/main" id="{665154FD-3CB1-3A62-C635-5A17FBD4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7013" y="3069128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000" b="1">
                  <a:latin typeface="Times New Roman" pitchFamily="18" charset="0"/>
                </a:rPr>
                <a:t>生成</a:t>
              </a:r>
              <a:endParaRPr lang="en-US" altLang="ja-JP" sz="12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6868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MOS</a:t>
            </a:r>
            <a:r>
              <a:rPr lang="ja-JP" altLang="en-US" b="1">
                <a:latin typeface="Times New Roman" pitchFamily="18" charset="0"/>
              </a:rPr>
              <a:t>キャパシタの構造</a:t>
            </a:r>
          </a:p>
        </p:txBody>
      </p:sp>
      <p:sp>
        <p:nvSpPr>
          <p:cNvPr id="5123" name="Line 84"/>
          <p:cNvSpPr>
            <a:spLocks noChangeShapeType="1"/>
          </p:cNvSpPr>
          <p:nvPr/>
        </p:nvSpPr>
        <p:spPr bwMode="auto">
          <a:xfrm>
            <a:off x="3563938" y="4579938"/>
            <a:ext cx="0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124" name="Line 85"/>
          <p:cNvSpPr>
            <a:spLocks noChangeShapeType="1"/>
          </p:cNvSpPr>
          <p:nvPr/>
        </p:nvSpPr>
        <p:spPr bwMode="auto">
          <a:xfrm>
            <a:off x="3779838" y="4579938"/>
            <a:ext cx="0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125" name="Line 86"/>
          <p:cNvSpPr>
            <a:spLocks noChangeShapeType="1"/>
          </p:cNvSpPr>
          <p:nvPr/>
        </p:nvSpPr>
        <p:spPr bwMode="auto">
          <a:xfrm flipH="1">
            <a:off x="3213100" y="5084763"/>
            <a:ext cx="35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6" name="Oval 87"/>
          <p:cNvSpPr>
            <a:spLocks noChangeArrowheads="1"/>
          </p:cNvSpPr>
          <p:nvPr/>
        </p:nvSpPr>
        <p:spPr bwMode="auto">
          <a:xfrm>
            <a:off x="3143250" y="504666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27" name="Line 88"/>
          <p:cNvSpPr>
            <a:spLocks noChangeShapeType="1"/>
          </p:cNvSpPr>
          <p:nvPr/>
        </p:nvSpPr>
        <p:spPr bwMode="auto">
          <a:xfrm flipH="1">
            <a:off x="3779838" y="5084763"/>
            <a:ext cx="350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8" name="Oval 89"/>
          <p:cNvSpPr>
            <a:spLocks noChangeArrowheads="1"/>
          </p:cNvSpPr>
          <p:nvPr/>
        </p:nvSpPr>
        <p:spPr bwMode="auto">
          <a:xfrm>
            <a:off x="4110038" y="504666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5129" name="Text Box 90"/>
          <p:cNvSpPr txBox="1">
            <a:spLocks noChangeArrowheads="1"/>
          </p:cNvSpPr>
          <p:nvPr/>
        </p:nvSpPr>
        <p:spPr bwMode="auto">
          <a:xfrm>
            <a:off x="684213" y="981075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>
                <a:latin typeface="Times New Roman" pitchFamily="18" charset="0"/>
              </a:rPr>
              <a:t>MOS</a:t>
            </a:r>
            <a:r>
              <a:rPr lang="ja-JP" altLang="en-US" sz="2000" b="1">
                <a:latin typeface="Times New Roman" pitchFamily="18" charset="0"/>
              </a:rPr>
              <a:t>：　 金属（</a:t>
            </a:r>
            <a:r>
              <a:rPr lang="en-US" altLang="ja-JP" sz="2000" b="1">
                <a:latin typeface="Times New Roman" pitchFamily="18" charset="0"/>
              </a:rPr>
              <a:t>Metal</a:t>
            </a:r>
            <a:r>
              <a:rPr lang="ja-JP" altLang="en-US" sz="2000" b="1">
                <a:latin typeface="Times New Roman" pitchFamily="18" charset="0"/>
              </a:rPr>
              <a:t>）－酸化膜（</a:t>
            </a:r>
            <a:r>
              <a:rPr lang="en-US" altLang="ja-JP" sz="2000" b="1">
                <a:latin typeface="Times New Roman" pitchFamily="18" charset="0"/>
              </a:rPr>
              <a:t>Oxide</a:t>
            </a:r>
            <a:r>
              <a:rPr lang="ja-JP" altLang="en-US" sz="2000" b="1">
                <a:latin typeface="Times New Roman" pitchFamily="18" charset="0"/>
              </a:rPr>
              <a:t>）－半導体（</a:t>
            </a:r>
            <a:r>
              <a:rPr lang="en-US" altLang="ja-JP" sz="2000" b="1">
                <a:latin typeface="Times New Roman" pitchFamily="18" charset="0"/>
              </a:rPr>
              <a:t>Semiconductor</a:t>
            </a:r>
            <a:r>
              <a:rPr lang="ja-JP" altLang="en-US" sz="2000" b="1">
                <a:latin typeface="Times New Roman" pitchFamily="18" charset="0"/>
              </a:rPr>
              <a:t>）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3563938" y="5805488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latin typeface="Times New Roman" pitchFamily="18" charset="0"/>
              </a:rPr>
              <a:t>C</a:t>
            </a:r>
          </a:p>
        </p:txBody>
      </p:sp>
      <p:sp>
        <p:nvSpPr>
          <p:cNvPr id="5131" name="AutoShape 12"/>
          <p:cNvSpPr>
            <a:spLocks noChangeAspect="1" noChangeArrowheads="1" noTextEdit="1"/>
          </p:cNvSpPr>
          <p:nvPr/>
        </p:nvSpPr>
        <p:spPr bwMode="auto">
          <a:xfrm>
            <a:off x="684213" y="1484313"/>
            <a:ext cx="669607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2690813" y="2128838"/>
            <a:ext cx="3265487" cy="1312862"/>
          </a:xfrm>
          <a:prstGeom prst="rect">
            <a:avLst/>
          </a:prstGeom>
          <a:noFill/>
          <a:ln w="20638" cap="rnd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5133" name="Group 14"/>
          <p:cNvGrpSpPr>
            <a:grpSpLocks/>
          </p:cNvGrpSpPr>
          <p:nvPr/>
        </p:nvGrpSpPr>
        <p:grpSpPr bwMode="auto">
          <a:xfrm>
            <a:off x="2684463" y="2136775"/>
            <a:ext cx="903287" cy="1309688"/>
            <a:chOff x="1691" y="1346"/>
            <a:chExt cx="569" cy="825"/>
          </a:xfrm>
        </p:grpSpPr>
        <p:sp>
          <p:nvSpPr>
            <p:cNvPr id="5158" name="Rectangle 15"/>
            <p:cNvSpPr>
              <a:spLocks noChangeArrowheads="1"/>
            </p:cNvSpPr>
            <p:nvPr/>
          </p:nvSpPr>
          <p:spPr bwMode="auto">
            <a:xfrm>
              <a:off x="1691" y="1346"/>
              <a:ext cx="569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9" name="Rectangle 16"/>
            <p:cNvSpPr>
              <a:spLocks noChangeArrowheads="1"/>
            </p:cNvSpPr>
            <p:nvPr/>
          </p:nvSpPr>
          <p:spPr bwMode="auto">
            <a:xfrm>
              <a:off x="1691" y="1346"/>
              <a:ext cx="569" cy="825"/>
            </a:xfrm>
            <a:prstGeom prst="rect">
              <a:avLst/>
            </a:prstGeom>
            <a:noFill/>
            <a:ln w="20638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5134" name="Group 17"/>
          <p:cNvGrpSpPr>
            <a:grpSpLocks/>
          </p:cNvGrpSpPr>
          <p:nvPr/>
        </p:nvGrpSpPr>
        <p:grpSpPr bwMode="auto">
          <a:xfrm>
            <a:off x="3563938" y="2133600"/>
            <a:ext cx="219075" cy="1309688"/>
            <a:chOff x="2260" y="1346"/>
            <a:chExt cx="138" cy="825"/>
          </a:xfrm>
          <a:solidFill>
            <a:srgbClr val="FFFF00"/>
          </a:solidFill>
        </p:grpSpPr>
        <p:sp>
          <p:nvSpPr>
            <p:cNvPr id="5156" name="Rectangle 18"/>
            <p:cNvSpPr>
              <a:spLocks noChangeArrowheads="1"/>
            </p:cNvSpPr>
            <p:nvPr/>
          </p:nvSpPr>
          <p:spPr bwMode="auto">
            <a:xfrm>
              <a:off x="2260" y="1346"/>
              <a:ext cx="138" cy="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7" name="Rectangle 19"/>
            <p:cNvSpPr>
              <a:spLocks noChangeArrowheads="1"/>
            </p:cNvSpPr>
            <p:nvPr/>
          </p:nvSpPr>
          <p:spPr bwMode="auto">
            <a:xfrm>
              <a:off x="2260" y="1346"/>
              <a:ext cx="138" cy="825"/>
            </a:xfrm>
            <a:prstGeom prst="rect">
              <a:avLst/>
            </a:prstGeom>
            <a:grpFill/>
            <a:ln w="206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5135" name="Rectangle 20"/>
          <p:cNvSpPr>
            <a:spLocks noChangeArrowheads="1"/>
          </p:cNvSpPr>
          <p:nvPr/>
        </p:nvSpPr>
        <p:spPr bwMode="auto">
          <a:xfrm>
            <a:off x="3276600" y="3501008"/>
            <a:ext cx="9169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</a:rPr>
              <a:t>Oxide</a:t>
            </a:r>
            <a:endParaRPr lang="en-US" altLang="ja-JP" sz="1600" dirty="0"/>
          </a:p>
        </p:txBody>
      </p:sp>
      <p:sp>
        <p:nvSpPr>
          <p:cNvPr id="5136" name="Rectangle 21"/>
          <p:cNvSpPr>
            <a:spLocks noChangeArrowheads="1"/>
          </p:cNvSpPr>
          <p:nvPr/>
        </p:nvSpPr>
        <p:spPr bwMode="auto">
          <a:xfrm>
            <a:off x="4365625" y="2555875"/>
            <a:ext cx="2190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p</a:t>
            </a:r>
            <a:endParaRPr lang="en-US" altLang="ja-JP"/>
          </a:p>
        </p:txBody>
      </p:sp>
      <p:sp>
        <p:nvSpPr>
          <p:cNvPr id="5137" name="Rectangle 22"/>
          <p:cNvSpPr>
            <a:spLocks noChangeArrowheads="1"/>
          </p:cNvSpPr>
          <p:nvPr/>
        </p:nvSpPr>
        <p:spPr bwMode="auto">
          <a:xfrm>
            <a:off x="4583113" y="2555875"/>
            <a:ext cx="1317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US" altLang="ja-JP"/>
          </a:p>
        </p:txBody>
      </p:sp>
      <p:sp>
        <p:nvSpPr>
          <p:cNvPr id="5138" name="Rectangle 23"/>
          <p:cNvSpPr>
            <a:spLocks noChangeArrowheads="1"/>
          </p:cNvSpPr>
          <p:nvPr/>
        </p:nvSpPr>
        <p:spPr bwMode="auto">
          <a:xfrm>
            <a:off x="4713288" y="2555875"/>
            <a:ext cx="3286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Si</a:t>
            </a:r>
            <a:endParaRPr lang="en-US" altLang="ja-JP"/>
          </a:p>
        </p:txBody>
      </p:sp>
      <p:sp>
        <p:nvSpPr>
          <p:cNvPr id="5139" name="Line 24"/>
          <p:cNvSpPr>
            <a:spLocks noChangeShapeType="1"/>
          </p:cNvSpPr>
          <p:nvPr/>
        </p:nvSpPr>
        <p:spPr bwMode="auto">
          <a:xfrm flipH="1">
            <a:off x="1912938" y="2789238"/>
            <a:ext cx="771525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0" name="Line 25"/>
          <p:cNvSpPr>
            <a:spLocks noChangeShapeType="1"/>
          </p:cNvSpPr>
          <p:nvPr/>
        </p:nvSpPr>
        <p:spPr bwMode="auto">
          <a:xfrm>
            <a:off x="5949950" y="2774950"/>
            <a:ext cx="1190625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148" name="Group 33"/>
          <p:cNvGrpSpPr>
            <a:grpSpLocks/>
          </p:cNvGrpSpPr>
          <p:nvPr/>
        </p:nvGrpSpPr>
        <p:grpSpPr bwMode="auto">
          <a:xfrm>
            <a:off x="1758950" y="2705100"/>
            <a:ext cx="195263" cy="195263"/>
            <a:chOff x="1108" y="1704"/>
            <a:chExt cx="123" cy="123"/>
          </a:xfrm>
        </p:grpSpPr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1108" y="1704"/>
              <a:ext cx="123" cy="12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1108" y="1704"/>
              <a:ext cx="123" cy="123"/>
            </a:xfrm>
            <a:prstGeom prst="ellipse">
              <a:avLst/>
            </a:prstGeom>
            <a:noFill/>
            <a:ln w="20638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5149" name="Rectangle 36"/>
          <p:cNvSpPr>
            <a:spLocks noChangeArrowheads="1"/>
          </p:cNvSpPr>
          <p:nvPr/>
        </p:nvSpPr>
        <p:spPr bwMode="auto">
          <a:xfrm>
            <a:off x="2782888" y="2565400"/>
            <a:ext cx="2190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n</a:t>
            </a:r>
            <a:endParaRPr lang="en-US" altLang="ja-JP"/>
          </a:p>
        </p:txBody>
      </p:sp>
      <p:sp>
        <p:nvSpPr>
          <p:cNvPr id="5150" name="Rectangle 37"/>
          <p:cNvSpPr>
            <a:spLocks noChangeArrowheads="1"/>
          </p:cNvSpPr>
          <p:nvPr/>
        </p:nvSpPr>
        <p:spPr bwMode="auto">
          <a:xfrm>
            <a:off x="3001963" y="2565400"/>
            <a:ext cx="1317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US" altLang="ja-JP"/>
          </a:p>
        </p:txBody>
      </p:sp>
      <p:sp>
        <p:nvSpPr>
          <p:cNvPr id="5151" name="Rectangle 38"/>
          <p:cNvSpPr>
            <a:spLocks noChangeArrowheads="1"/>
          </p:cNvSpPr>
          <p:nvPr/>
        </p:nvSpPr>
        <p:spPr bwMode="auto">
          <a:xfrm>
            <a:off x="3132138" y="2565400"/>
            <a:ext cx="3286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Si</a:t>
            </a:r>
            <a:endParaRPr lang="en-US" altLang="ja-JP"/>
          </a:p>
        </p:txBody>
      </p:sp>
      <p:sp>
        <p:nvSpPr>
          <p:cNvPr id="5152" name="Rectangle 39"/>
          <p:cNvSpPr>
            <a:spLocks noChangeArrowheads="1"/>
          </p:cNvSpPr>
          <p:nvPr/>
        </p:nvSpPr>
        <p:spPr bwMode="auto">
          <a:xfrm>
            <a:off x="884238" y="2555875"/>
            <a:ext cx="2841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100" b="1">
                <a:solidFill>
                  <a:srgbClr val="000000"/>
                </a:solidFill>
                <a:latin typeface="Times New Roman" pitchFamily="18" charset="0"/>
              </a:rPr>
              <a:t>V</a:t>
            </a:r>
            <a:endParaRPr lang="en-US" altLang="ja-JP"/>
          </a:p>
        </p:txBody>
      </p:sp>
      <p:sp>
        <p:nvSpPr>
          <p:cNvPr id="5153" name="Rectangle 40"/>
          <p:cNvSpPr>
            <a:spLocks noChangeArrowheads="1"/>
          </p:cNvSpPr>
          <p:nvPr/>
        </p:nvSpPr>
        <p:spPr bwMode="auto">
          <a:xfrm>
            <a:off x="1166813" y="2797175"/>
            <a:ext cx="196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000000"/>
                </a:solidFill>
                <a:latin typeface="Times New Roman" pitchFamily="18" charset="0"/>
              </a:rPr>
              <a:t>G</a:t>
            </a:r>
            <a:endParaRPr lang="en-US" altLang="ja-JP"/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5289641" y="374433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4496720" y="580548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20">
            <a:extLst>
              <a:ext uri="{FF2B5EF4-FFF2-40B4-BE49-F238E27FC236}">
                <a16:creationId xmlns:a16="http://schemas.microsoft.com/office/drawing/2014/main" id="{D8B139A9-1E7F-B832-C5DC-0602CC8A6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2451" y="1701969"/>
            <a:ext cx="7373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</a:rPr>
              <a:t>Gate</a:t>
            </a:r>
            <a:endParaRPr lang="en-US" altLang="ja-JP" sz="1600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3C7DBB5-731B-602C-7C73-E4B54A9D24A4}"/>
              </a:ext>
            </a:extLst>
          </p:cNvPr>
          <p:cNvGrpSpPr/>
          <p:nvPr/>
        </p:nvGrpSpPr>
        <p:grpSpPr>
          <a:xfrm>
            <a:off x="6804248" y="2780928"/>
            <a:ext cx="630451" cy="610390"/>
            <a:chOff x="6804248" y="2780928"/>
            <a:chExt cx="630451" cy="610390"/>
          </a:xfrm>
        </p:grpSpPr>
        <p:sp>
          <p:nvSpPr>
            <p:cNvPr id="4" name="Line 26">
              <a:extLst>
                <a:ext uri="{FF2B5EF4-FFF2-40B4-BE49-F238E27FC236}">
                  <a16:creationId xmlns:a16="http://schemas.microsoft.com/office/drawing/2014/main" id="{F31F2B67-8CBF-A1A7-FF39-27B2EA7472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31736" y="2780928"/>
              <a:ext cx="0" cy="3877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34" descr="右下がり対角線">
              <a:extLst>
                <a:ext uri="{FF2B5EF4-FFF2-40B4-BE49-F238E27FC236}">
                  <a16:creationId xmlns:a16="http://schemas.microsoft.com/office/drawing/2014/main" id="{3FCBAEF8-1971-0521-7BE4-8299031E68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804248" y="3168691"/>
              <a:ext cx="630451" cy="222627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6" name="Line 35">
              <a:extLst>
                <a:ext uri="{FF2B5EF4-FFF2-40B4-BE49-F238E27FC236}">
                  <a16:creationId xmlns:a16="http://schemas.microsoft.com/office/drawing/2014/main" id="{1E97BD73-2259-7B27-3E9F-A5381E9D8D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04248" y="3168691"/>
              <a:ext cx="6304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MOS</a:t>
            </a:r>
            <a:r>
              <a:rPr lang="ja-JP" altLang="en-US" b="1">
                <a:latin typeface="Times New Roman" pitchFamily="18" charset="0"/>
              </a:rPr>
              <a:t>キャパシタ： </a:t>
            </a:r>
            <a:r>
              <a:rPr lang="en-US" altLang="ja-JP" b="1">
                <a:latin typeface="Times New Roman" pitchFamily="18" charset="0"/>
              </a:rPr>
              <a:t>C-V</a:t>
            </a:r>
            <a:r>
              <a:rPr lang="ja-JP" altLang="en-US" b="1">
                <a:latin typeface="Times New Roman" pitchFamily="18" charset="0"/>
              </a:rPr>
              <a:t>特性</a:t>
            </a:r>
          </a:p>
        </p:txBody>
      </p:sp>
      <p:graphicFrame>
        <p:nvGraphicFramePr>
          <p:cNvPr id="6164" name="Object 3"/>
          <p:cNvGraphicFramePr>
            <a:graphicFrameLocks noChangeAspect="1"/>
          </p:cNvGraphicFramePr>
          <p:nvPr/>
        </p:nvGraphicFramePr>
        <p:xfrm>
          <a:off x="6183537" y="949845"/>
          <a:ext cx="10969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558558" imgH="444307" progId="Equation.3">
                  <p:embed/>
                </p:oleObj>
              </mc:Choice>
              <mc:Fallback>
                <p:oleObj name="数式" r:id="rId3" imgW="558558" imgH="444307" progId="Equation.3">
                  <p:embed/>
                  <p:pic>
                    <p:nvPicPr>
                      <p:cNvPr id="616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537" y="949845"/>
                        <a:ext cx="109696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5" name="Line 42"/>
          <p:cNvSpPr>
            <a:spLocks noChangeShapeType="1"/>
          </p:cNvSpPr>
          <p:nvPr/>
        </p:nvSpPr>
        <p:spPr bwMode="auto">
          <a:xfrm>
            <a:off x="2197100" y="1189038"/>
            <a:ext cx="214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166" name="Text Box 43"/>
          <p:cNvSpPr txBox="1">
            <a:spLocks noChangeArrowheads="1"/>
          </p:cNvSpPr>
          <p:nvPr/>
        </p:nvSpPr>
        <p:spPr bwMode="auto">
          <a:xfrm>
            <a:off x="2179638" y="823913"/>
            <a:ext cx="30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T</a:t>
            </a:r>
            <a:r>
              <a:rPr lang="en-US" altLang="ja-JP" b="1" baseline="-25000">
                <a:latin typeface="Times New Roman" pitchFamily="18" charset="0"/>
              </a:rPr>
              <a:t>ox</a:t>
            </a:r>
          </a:p>
        </p:txBody>
      </p:sp>
      <p:sp>
        <p:nvSpPr>
          <p:cNvPr id="6167" name="AutoShape 4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35604" y="1166366"/>
            <a:ext cx="215900" cy="287338"/>
          </a:xfrm>
          <a:prstGeom prst="actionButtonForwardNex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8" name="グループ化 27"/>
          <p:cNvGrpSpPr/>
          <p:nvPr/>
        </p:nvGrpSpPr>
        <p:grpSpPr>
          <a:xfrm>
            <a:off x="107504" y="2444922"/>
            <a:ext cx="4086823" cy="2880444"/>
            <a:chOff x="1187624" y="1772692"/>
            <a:chExt cx="4086823" cy="2880444"/>
          </a:xfrm>
        </p:grpSpPr>
        <p:sp>
          <p:nvSpPr>
            <p:cNvPr id="29" name="Line 72"/>
            <p:cNvSpPr>
              <a:spLocks noChangeShapeType="1"/>
            </p:cNvSpPr>
            <p:nvPr/>
          </p:nvSpPr>
          <p:spPr bwMode="auto">
            <a:xfrm flipH="1" flipV="1">
              <a:off x="1835696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0" name="Rectangle 73"/>
            <p:cNvSpPr>
              <a:spLocks noChangeArrowheads="1"/>
            </p:cNvSpPr>
            <p:nvPr/>
          </p:nvSpPr>
          <p:spPr bwMode="auto">
            <a:xfrm>
              <a:off x="1481435" y="4149080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76"/>
            <p:cNvSpPr>
              <a:spLocks noChangeArrowheads="1"/>
            </p:cNvSpPr>
            <p:nvPr/>
          </p:nvSpPr>
          <p:spPr bwMode="auto">
            <a:xfrm>
              <a:off x="1187624" y="2483421"/>
              <a:ext cx="538609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32" name="Rectangle 78"/>
            <p:cNvSpPr>
              <a:spLocks noChangeArrowheads="1"/>
            </p:cNvSpPr>
            <p:nvPr/>
          </p:nvSpPr>
          <p:spPr bwMode="auto">
            <a:xfrm>
              <a:off x="5003539" y="4190829"/>
              <a:ext cx="270908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3168352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1828453" y="2699447"/>
              <a:ext cx="2815555" cy="473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2195389"/>
              <a:ext cx="3240359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8" name="テキスト ボックス 29"/>
          <p:cNvSpPr txBox="1"/>
          <p:nvPr/>
        </p:nvSpPr>
        <p:spPr>
          <a:xfrm>
            <a:off x="1807394" y="5546950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5.3	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29"/>
          <p:cNvSpPr txBox="1"/>
          <p:nvPr/>
        </p:nvSpPr>
        <p:spPr>
          <a:xfrm>
            <a:off x="6311704" y="6215407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5.4	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87F6C12-B695-2343-8F22-C5950A6673E1}"/>
              </a:ext>
            </a:extLst>
          </p:cNvPr>
          <p:cNvGrpSpPr/>
          <p:nvPr/>
        </p:nvGrpSpPr>
        <p:grpSpPr>
          <a:xfrm>
            <a:off x="4363849" y="2492896"/>
            <a:ext cx="4213431" cy="2910744"/>
            <a:chOff x="1835695" y="1556792"/>
            <a:chExt cx="4680521" cy="3209064"/>
          </a:xfrm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84EE18B6-BFB8-D343-8CBC-B74E3397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B192E9D5-2D36-7842-B471-52327C93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9" name="Line 72">
              <a:extLst>
                <a:ext uri="{FF2B5EF4-FFF2-40B4-BE49-F238E27FC236}">
                  <a16:creationId xmlns:a16="http://schemas.microsoft.com/office/drawing/2014/main" id="{7D0F3218-FAA7-2840-8241-195A48EBD0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0" name="Rectangle 73">
              <a:extLst>
                <a:ext uri="{FF2B5EF4-FFF2-40B4-BE49-F238E27FC236}">
                  <a16:creationId xmlns:a16="http://schemas.microsoft.com/office/drawing/2014/main" id="{D440C2A1-663B-0D46-9C81-9CDEF4A07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8946" y="4365080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Rectangle 74">
              <a:extLst>
                <a:ext uri="{FF2B5EF4-FFF2-40B4-BE49-F238E27FC236}">
                  <a16:creationId xmlns:a16="http://schemas.microsoft.com/office/drawing/2014/main" id="{7ABFCE9B-5AF6-5B40-B420-CB92F3927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846" y="1556792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2000" i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Rectangle 75">
              <a:extLst>
                <a:ext uri="{FF2B5EF4-FFF2-40B4-BE49-F238E27FC236}">
                  <a16:creationId xmlns:a16="http://schemas.microsoft.com/office/drawing/2014/main" id="{C9C09959-253B-E149-B1F7-586F8BA6A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846" y="2133055"/>
              <a:ext cx="4424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3" name="Rectangle 76">
              <a:extLst>
                <a:ext uri="{FF2B5EF4-FFF2-40B4-BE49-F238E27FC236}">
                  <a16:creationId xmlns:a16="http://schemas.microsoft.com/office/drawing/2014/main" id="{A2952262-363D-B540-8AC3-5104FEEE4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816" y="4365104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FB</a:t>
              </a:r>
            </a:p>
          </p:txBody>
        </p:sp>
        <p:sp>
          <p:nvSpPr>
            <p:cNvPr id="54" name="Rectangle 77">
              <a:extLst>
                <a:ext uri="{FF2B5EF4-FFF2-40B4-BE49-F238E27FC236}">
                  <a16:creationId xmlns:a16="http://schemas.microsoft.com/office/drawing/2014/main" id="{CEBFD361-9E44-654D-B925-74018E4E7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952" y="4365080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55" name="Rectangle 78">
              <a:extLst>
                <a:ext uri="{FF2B5EF4-FFF2-40B4-BE49-F238E27FC236}">
                  <a16:creationId xmlns:a16="http://schemas.microsoft.com/office/drawing/2014/main" id="{EA0F91D8-F32F-8A48-A0E3-C3A1B44C4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609" y="436508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56" name="Line 79">
              <a:extLst>
                <a:ext uri="{FF2B5EF4-FFF2-40B4-BE49-F238E27FC236}">
                  <a16:creationId xmlns:a16="http://schemas.microsoft.com/office/drawing/2014/main" id="{AD865B71-6502-544D-81EE-1BDD3D74B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57" name="Line 80">
              <a:extLst>
                <a:ext uri="{FF2B5EF4-FFF2-40B4-BE49-F238E27FC236}">
                  <a16:creationId xmlns:a16="http://schemas.microsoft.com/office/drawing/2014/main" id="{6DC0C388-6559-214C-AF21-CB524DE35A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1821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i="1"/>
            </a:p>
          </p:txBody>
        </p:sp>
        <p:sp>
          <p:nvSpPr>
            <p:cNvPr id="58" name="Line 81">
              <a:extLst>
                <a:ext uri="{FF2B5EF4-FFF2-40B4-BE49-F238E27FC236}">
                  <a16:creationId xmlns:a16="http://schemas.microsoft.com/office/drawing/2014/main" id="{CED039D1-5A9C-E04E-8EE7-B5EC218606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59" name="Line 83">
              <a:extLst>
                <a:ext uri="{FF2B5EF4-FFF2-40B4-BE49-F238E27FC236}">
                  <a16:creationId xmlns:a16="http://schemas.microsoft.com/office/drawing/2014/main" id="{14F2AC3B-C19C-F746-8280-41028D883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BD4423C9-BE76-3047-B6D0-CD341B62AB89}"/>
                </a:ext>
              </a:extLst>
            </p:cNvPr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Text Box 84">
            <a:extLst>
              <a:ext uri="{FF2B5EF4-FFF2-40B4-BE49-F238E27FC236}">
                <a16:creationId xmlns:a16="http://schemas.microsoft.com/office/drawing/2014/main" id="{0D08B0B2-444B-514D-A1D7-B1346BC3E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2153" y="5753096"/>
            <a:ext cx="18907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>
                <a:latin typeface="Times New Roman" pitchFamily="18" charset="0"/>
              </a:rPr>
              <a:t>フラットバンド電圧　</a:t>
            </a:r>
          </a:p>
        </p:txBody>
      </p:sp>
      <p:sp>
        <p:nvSpPr>
          <p:cNvPr id="76" name="Text Box 85">
            <a:extLst>
              <a:ext uri="{FF2B5EF4-FFF2-40B4-BE49-F238E27FC236}">
                <a16:creationId xmlns:a16="http://schemas.microsoft.com/office/drawing/2014/main" id="{47E6642B-23FD-1E40-A8F0-6B6D6E2F9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061" y="5736789"/>
            <a:ext cx="14587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>
                <a:latin typeface="Times New Roman" pitchFamily="18" charset="0"/>
              </a:rPr>
              <a:t>しきい値電圧　</a:t>
            </a:r>
          </a:p>
        </p:txBody>
      </p:sp>
      <p:sp>
        <p:nvSpPr>
          <p:cNvPr id="77" name="Line 86">
            <a:extLst>
              <a:ext uri="{FF2B5EF4-FFF2-40B4-BE49-F238E27FC236}">
                <a16:creationId xmlns:a16="http://schemas.microsoft.com/office/drawing/2014/main" id="{2A3CCDAC-BA71-F74B-83BF-5EB0D16CAD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6096" y="5422582"/>
            <a:ext cx="191806" cy="2946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8" name="Line 87">
            <a:extLst>
              <a:ext uri="{FF2B5EF4-FFF2-40B4-BE49-F238E27FC236}">
                <a16:creationId xmlns:a16="http://schemas.microsoft.com/office/drawing/2014/main" id="{85512B95-D853-4345-874C-06292F8ED94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07128" y="5442562"/>
            <a:ext cx="191808" cy="27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D1F35E1-7536-ECD2-2FB2-C4C631E62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988815"/>
            <a:ext cx="4104456" cy="154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402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96"/>
          <p:cNvGrpSpPr>
            <a:grpSpLocks/>
          </p:cNvGrpSpPr>
          <p:nvPr/>
        </p:nvGrpSpPr>
        <p:grpSpPr bwMode="auto">
          <a:xfrm>
            <a:off x="4284444" y="4916503"/>
            <a:ext cx="792163" cy="1009650"/>
            <a:chOff x="2744" y="2750"/>
            <a:chExt cx="499" cy="636"/>
          </a:xfrm>
        </p:grpSpPr>
        <p:pic>
          <p:nvPicPr>
            <p:cNvPr id="7222" name="Picture 9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6" y="2841"/>
              <a:ext cx="216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23" name="Rectangle 75"/>
            <p:cNvSpPr>
              <a:spLocks noChangeArrowheads="1"/>
            </p:cNvSpPr>
            <p:nvPr/>
          </p:nvSpPr>
          <p:spPr bwMode="auto">
            <a:xfrm>
              <a:off x="2937" y="2992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Times New Roman" pitchFamily="18" charset="0"/>
                </a:rPr>
                <a:t>C</a:t>
              </a:r>
              <a:r>
                <a:rPr lang="en-US" altLang="ja-JP" sz="1400" b="1" baseline="-250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224" name="Rectangle 75"/>
            <p:cNvSpPr>
              <a:spLocks noChangeArrowheads="1"/>
            </p:cNvSpPr>
            <p:nvPr/>
          </p:nvSpPr>
          <p:spPr bwMode="auto">
            <a:xfrm>
              <a:off x="2937" y="3159"/>
              <a:ext cx="3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Times New Roman" pitchFamily="18" charset="0"/>
                </a:rPr>
                <a:t>C</a:t>
              </a:r>
              <a:r>
                <a:rPr lang="en-US" altLang="ja-JP" sz="1400" b="1" baseline="-25000" dirty="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7225" name="Rectangle 100"/>
            <p:cNvSpPr>
              <a:spLocks noChangeArrowheads="1"/>
            </p:cNvSpPr>
            <p:nvPr/>
          </p:nvSpPr>
          <p:spPr bwMode="auto">
            <a:xfrm>
              <a:off x="2744" y="2750"/>
              <a:ext cx="318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2436709" y="3561340"/>
            <a:ext cx="4213431" cy="2910744"/>
            <a:chOff x="1835695" y="1556792"/>
            <a:chExt cx="4680521" cy="3209064"/>
          </a:xfrm>
        </p:grpSpPr>
        <p:sp>
          <p:nvSpPr>
            <p:cNvPr id="134" name="Rectangle 343"/>
            <p:cNvSpPr>
              <a:spLocks noChangeArrowheads="1"/>
            </p:cNvSpPr>
            <p:nvPr/>
          </p:nvSpPr>
          <p:spPr bwMode="auto">
            <a:xfrm>
              <a:off x="3202286" y="2986408"/>
              <a:ext cx="504825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69"/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6" name="Freeform 70"/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7" name="Line 72"/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8" name="Rectangle 73"/>
            <p:cNvSpPr>
              <a:spLocks noChangeArrowheads="1"/>
            </p:cNvSpPr>
            <p:nvPr/>
          </p:nvSpPr>
          <p:spPr bwMode="auto">
            <a:xfrm>
              <a:off x="3708946" y="4365080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39" name="Rectangle 74"/>
            <p:cNvSpPr>
              <a:spLocks noChangeArrowheads="1"/>
            </p:cNvSpPr>
            <p:nvPr/>
          </p:nvSpPr>
          <p:spPr bwMode="auto">
            <a:xfrm>
              <a:off x="3924846" y="1556792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2000" i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40" name="Rectangle 75"/>
            <p:cNvSpPr>
              <a:spLocks noChangeArrowheads="1"/>
            </p:cNvSpPr>
            <p:nvPr/>
          </p:nvSpPr>
          <p:spPr bwMode="auto">
            <a:xfrm>
              <a:off x="3924846" y="2133055"/>
              <a:ext cx="4424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41" name="Rectangle 76"/>
            <p:cNvSpPr>
              <a:spLocks noChangeArrowheads="1"/>
            </p:cNvSpPr>
            <p:nvPr/>
          </p:nvSpPr>
          <p:spPr bwMode="auto">
            <a:xfrm>
              <a:off x="2915816" y="4365104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FB</a:t>
              </a:r>
            </a:p>
          </p:txBody>
        </p:sp>
        <p:sp>
          <p:nvSpPr>
            <p:cNvPr id="142" name="Rectangle 77"/>
            <p:cNvSpPr>
              <a:spLocks noChangeArrowheads="1"/>
            </p:cNvSpPr>
            <p:nvPr/>
          </p:nvSpPr>
          <p:spPr bwMode="auto">
            <a:xfrm>
              <a:off x="4139952" y="4365080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143" name="Rectangle 78"/>
            <p:cNvSpPr>
              <a:spLocks noChangeArrowheads="1"/>
            </p:cNvSpPr>
            <p:nvPr/>
          </p:nvSpPr>
          <p:spPr bwMode="auto">
            <a:xfrm>
              <a:off x="5580609" y="436508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144" name="Line 79"/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145" name="Line 80"/>
            <p:cNvSpPr>
              <a:spLocks noChangeShapeType="1"/>
            </p:cNvSpPr>
            <p:nvPr/>
          </p:nvSpPr>
          <p:spPr bwMode="auto">
            <a:xfrm flipH="1">
              <a:off x="3851821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i="1"/>
            </a:p>
          </p:txBody>
        </p:sp>
        <p:sp>
          <p:nvSpPr>
            <p:cNvPr id="146" name="Line 81"/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147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6355" name="Text Box 3"/>
          <p:cNvSpPr txBox="1">
            <a:spLocks noChangeArrowheads="1"/>
          </p:cNvSpPr>
          <p:nvPr/>
        </p:nvSpPr>
        <p:spPr bwMode="auto">
          <a:xfrm>
            <a:off x="411163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① V</a:t>
            </a:r>
            <a:r>
              <a:rPr lang="en-US" altLang="ja-JP" sz="1400" b="1" baseline="-25000">
                <a:latin typeface="Times New Roman" pitchFamily="18" charset="0"/>
              </a:rPr>
              <a:t>G </a:t>
            </a:r>
            <a:r>
              <a:rPr lang="en-US" altLang="ja-JP" sz="1400" b="1">
                <a:latin typeface="Times New Roman" pitchFamily="18" charset="0"/>
              </a:rPr>
              <a:t>&lt;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蓄積</a:t>
            </a:r>
          </a:p>
        </p:txBody>
      </p:sp>
      <p:sp>
        <p:nvSpPr>
          <p:cNvPr id="356386" name="Text Box 34"/>
          <p:cNvSpPr txBox="1">
            <a:spLocks noChangeArrowheads="1"/>
          </p:cNvSpPr>
          <p:nvPr/>
        </p:nvSpPr>
        <p:spPr bwMode="auto">
          <a:xfrm>
            <a:off x="4787900" y="836613"/>
            <a:ext cx="1687513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③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&lt; V</a:t>
            </a:r>
            <a:r>
              <a:rPr lang="en-US" altLang="ja-JP" sz="1400" b="1" baseline="-25000">
                <a:latin typeface="Times New Roman" pitchFamily="18" charset="0"/>
              </a:rPr>
              <a:t>G</a:t>
            </a:r>
            <a:r>
              <a:rPr lang="en-US" altLang="ja-JP" sz="1400" b="1">
                <a:latin typeface="Times New Roman" pitchFamily="18" charset="0"/>
              </a:rPr>
              <a:t> &lt; V</a:t>
            </a:r>
            <a:r>
              <a:rPr lang="en-US" altLang="ja-JP" sz="1400" b="1" baseline="-25000">
                <a:latin typeface="Times New Roman" pitchFamily="18" charset="0"/>
              </a:rPr>
              <a:t>th</a:t>
            </a:r>
            <a:r>
              <a:rPr lang="en-US" altLang="ja-JP" sz="1400" b="1">
                <a:latin typeface="Times New Roman" pitchFamily="18" charset="0"/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空乏</a:t>
            </a:r>
          </a:p>
        </p:txBody>
      </p:sp>
      <p:sp>
        <p:nvSpPr>
          <p:cNvPr id="356410" name="Text Box 58"/>
          <p:cNvSpPr txBox="1">
            <a:spLocks noChangeArrowheads="1"/>
          </p:cNvSpPr>
          <p:nvPr/>
        </p:nvSpPr>
        <p:spPr bwMode="auto">
          <a:xfrm>
            <a:off x="7092950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④ V</a:t>
            </a:r>
            <a:r>
              <a:rPr lang="en-US" altLang="ja-JP" sz="1400" b="1" baseline="-25000">
                <a:latin typeface="Times New Roman" pitchFamily="18" charset="0"/>
              </a:rPr>
              <a:t>G</a:t>
            </a:r>
            <a:r>
              <a:rPr lang="en-US" altLang="ja-JP" sz="1400" b="1">
                <a:latin typeface="Times New Roman" pitchFamily="18" charset="0"/>
              </a:rPr>
              <a:t> &gt; V</a:t>
            </a:r>
            <a:r>
              <a:rPr lang="en-US" altLang="ja-JP" sz="1400" b="1" baseline="-25000">
                <a:latin typeface="Times New Roman" pitchFamily="18" charset="0"/>
              </a:rPr>
              <a:t>th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反転</a:t>
            </a:r>
          </a:p>
        </p:txBody>
      </p:sp>
      <p:sp>
        <p:nvSpPr>
          <p:cNvPr id="7174" name="Text Box 164"/>
          <p:cNvSpPr txBox="1">
            <a:spLocks noChangeArrowheads="1"/>
          </p:cNvSpPr>
          <p:nvPr/>
        </p:nvSpPr>
        <p:spPr bwMode="auto">
          <a:xfrm>
            <a:off x="395288" y="142875"/>
            <a:ext cx="5256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000" b="1">
                <a:latin typeface="Times New Roman" pitchFamily="18" charset="0"/>
              </a:rPr>
              <a:t>MOS</a:t>
            </a:r>
            <a:r>
              <a:rPr lang="ja-JP" altLang="en-US" sz="3000" b="1">
                <a:latin typeface="Times New Roman" pitchFamily="18" charset="0"/>
              </a:rPr>
              <a:t>キャパシタ：　</a:t>
            </a:r>
            <a:r>
              <a:rPr lang="en-US" altLang="ja-JP" sz="3000" b="1">
                <a:latin typeface="Times New Roman" pitchFamily="18" charset="0"/>
              </a:rPr>
              <a:t>C-V</a:t>
            </a:r>
            <a:r>
              <a:rPr lang="ja-JP" altLang="en-US" sz="3000" b="1">
                <a:latin typeface="Times New Roman" pitchFamily="18" charset="0"/>
              </a:rPr>
              <a:t>特性</a:t>
            </a:r>
          </a:p>
        </p:txBody>
      </p:sp>
      <p:sp>
        <p:nvSpPr>
          <p:cNvPr id="356670" name="Text Box 318"/>
          <p:cNvSpPr txBox="1">
            <a:spLocks noChangeArrowheads="1"/>
          </p:cNvSpPr>
          <p:nvPr/>
        </p:nvSpPr>
        <p:spPr bwMode="auto">
          <a:xfrm>
            <a:off x="2627313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② V</a:t>
            </a:r>
            <a:r>
              <a:rPr lang="en-US" altLang="ja-JP" sz="1400" b="1" baseline="-25000">
                <a:latin typeface="Times New Roman" pitchFamily="18" charset="0"/>
              </a:rPr>
              <a:t>G </a:t>
            </a:r>
            <a:r>
              <a:rPr lang="en-US" altLang="ja-JP" sz="1400" b="1">
                <a:latin typeface="Times New Roman" pitchFamily="18" charset="0"/>
              </a:rPr>
              <a:t>=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フラットバンド</a:t>
            </a:r>
            <a:r>
              <a:rPr lang="en-US" altLang="ja-JP" sz="1400" b="1">
                <a:latin typeface="Times New Roman" pitchFamily="18" charset="0"/>
              </a:rPr>
              <a:t>(FB)</a:t>
            </a:r>
          </a:p>
        </p:txBody>
      </p:sp>
      <p:sp>
        <p:nvSpPr>
          <p:cNvPr id="7177" name="Oval 424"/>
          <p:cNvSpPr>
            <a:spLocks noChangeArrowheads="1"/>
          </p:cNvSpPr>
          <p:nvPr/>
        </p:nvSpPr>
        <p:spPr bwMode="auto">
          <a:xfrm>
            <a:off x="4081209" y="4955690"/>
            <a:ext cx="358775" cy="287337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7178" name="Text Box 425"/>
          <p:cNvSpPr txBox="1">
            <a:spLocks noChangeArrowheads="1"/>
          </p:cNvSpPr>
          <p:nvPr/>
        </p:nvSpPr>
        <p:spPr bwMode="auto">
          <a:xfrm>
            <a:off x="4152647" y="4955690"/>
            <a:ext cx="228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③</a:t>
            </a:r>
          </a:p>
        </p:txBody>
      </p:sp>
      <p:sp>
        <p:nvSpPr>
          <p:cNvPr id="7179" name="Oval 428"/>
          <p:cNvSpPr>
            <a:spLocks noChangeArrowheads="1"/>
          </p:cNvSpPr>
          <p:nvPr/>
        </p:nvSpPr>
        <p:spPr bwMode="auto">
          <a:xfrm>
            <a:off x="2851964" y="4110040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7180" name="Oval 429"/>
          <p:cNvSpPr>
            <a:spLocks noChangeArrowheads="1"/>
          </p:cNvSpPr>
          <p:nvPr/>
        </p:nvSpPr>
        <p:spPr bwMode="auto">
          <a:xfrm>
            <a:off x="3553996" y="4281884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7181" name="Oval 430"/>
          <p:cNvSpPr>
            <a:spLocks noChangeArrowheads="1"/>
          </p:cNvSpPr>
          <p:nvPr/>
        </p:nvSpPr>
        <p:spPr bwMode="auto">
          <a:xfrm>
            <a:off x="5364163" y="4125498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7182" name="Text Box 427"/>
          <p:cNvSpPr txBox="1">
            <a:spLocks noChangeArrowheads="1"/>
          </p:cNvSpPr>
          <p:nvPr/>
        </p:nvSpPr>
        <p:spPr bwMode="auto">
          <a:xfrm>
            <a:off x="5443538" y="4134772"/>
            <a:ext cx="300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④</a:t>
            </a:r>
          </a:p>
        </p:txBody>
      </p:sp>
      <p:sp>
        <p:nvSpPr>
          <p:cNvPr id="7183" name="Text Box 421"/>
          <p:cNvSpPr txBox="1">
            <a:spLocks noChangeArrowheads="1"/>
          </p:cNvSpPr>
          <p:nvPr/>
        </p:nvSpPr>
        <p:spPr bwMode="auto">
          <a:xfrm>
            <a:off x="3621368" y="4272091"/>
            <a:ext cx="228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②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804706" y="4437112"/>
            <a:ext cx="657225" cy="358775"/>
            <a:chOff x="1610" y="2750"/>
            <a:chExt cx="414" cy="226"/>
          </a:xfrm>
        </p:grpSpPr>
        <p:pic>
          <p:nvPicPr>
            <p:cNvPr id="7298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750"/>
              <a:ext cx="22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99" name="Rectangle 75"/>
            <p:cNvSpPr>
              <a:spLocks noChangeArrowheads="1"/>
            </p:cNvSpPr>
            <p:nvPr/>
          </p:nvSpPr>
          <p:spPr bwMode="auto">
            <a:xfrm>
              <a:off x="1791" y="2784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 b="1">
                  <a:latin typeface="Times New Roman" pitchFamily="18" charset="0"/>
                </a:rPr>
                <a:t>C</a:t>
              </a:r>
              <a:r>
                <a:rPr lang="en-US" altLang="ja-JP" sz="1400" b="1" baseline="-25000"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45112" y="4446586"/>
            <a:ext cx="657225" cy="358775"/>
            <a:chOff x="1610" y="2750"/>
            <a:chExt cx="414" cy="226"/>
          </a:xfrm>
        </p:grpSpPr>
        <p:pic>
          <p:nvPicPr>
            <p:cNvPr id="7296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750"/>
              <a:ext cx="22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97" name="Rectangle 75"/>
            <p:cNvSpPr>
              <a:spLocks noChangeArrowheads="1"/>
            </p:cNvSpPr>
            <p:nvPr/>
          </p:nvSpPr>
          <p:spPr bwMode="auto">
            <a:xfrm>
              <a:off x="1791" y="2784"/>
              <a:ext cx="23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 b="1">
                  <a:latin typeface="Times New Roman" pitchFamily="18" charset="0"/>
                </a:rPr>
                <a:t>C</a:t>
              </a:r>
              <a:r>
                <a:rPr lang="en-US" altLang="ja-JP" sz="1400" b="1" baseline="-25000"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7190" name="Text Box 419"/>
          <p:cNvSpPr txBox="1">
            <a:spLocks noChangeArrowheads="1"/>
          </p:cNvSpPr>
          <p:nvPr/>
        </p:nvSpPr>
        <p:spPr bwMode="auto">
          <a:xfrm>
            <a:off x="2924989" y="4110040"/>
            <a:ext cx="228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①</a:t>
            </a:r>
          </a:p>
        </p:txBody>
      </p:sp>
      <p:sp>
        <p:nvSpPr>
          <p:cNvPr id="394370" name="Text Box 130"/>
          <p:cNvSpPr txBox="1">
            <a:spLocks noChangeArrowheads="1"/>
          </p:cNvSpPr>
          <p:nvPr/>
        </p:nvSpPr>
        <p:spPr bwMode="auto">
          <a:xfrm>
            <a:off x="4211638" y="2204864"/>
            <a:ext cx="496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>
                <a:latin typeface="Times New Roman" pitchFamily="18" charset="0"/>
              </a:rPr>
              <a:t>E = 0</a:t>
            </a:r>
          </a:p>
        </p:txBody>
      </p:sp>
      <p:sp>
        <p:nvSpPr>
          <p:cNvPr id="132" name="テキスト ボックス 29"/>
          <p:cNvSpPr txBox="1"/>
          <p:nvPr/>
        </p:nvSpPr>
        <p:spPr>
          <a:xfrm>
            <a:off x="1043608" y="374897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5.5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7B8A8BB-1BFB-9307-58C6-B9187A8BE748}"/>
              </a:ext>
            </a:extLst>
          </p:cNvPr>
          <p:cNvGrpSpPr/>
          <p:nvPr/>
        </p:nvGrpSpPr>
        <p:grpSpPr>
          <a:xfrm>
            <a:off x="419100" y="1557338"/>
            <a:ext cx="1604963" cy="1869983"/>
            <a:chOff x="419100" y="1557338"/>
            <a:chExt cx="1604963" cy="1869983"/>
          </a:xfrm>
        </p:grpSpPr>
        <p:sp>
          <p:nvSpPr>
            <p:cNvPr id="7271" name="Rectangle 6"/>
            <p:cNvSpPr>
              <a:spLocks noChangeArrowheads="1"/>
            </p:cNvSpPr>
            <p:nvPr/>
          </p:nvSpPr>
          <p:spPr bwMode="auto">
            <a:xfrm>
              <a:off x="441325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72" name="Rectangle 7" descr="10%"/>
            <p:cNvSpPr>
              <a:spLocks noChangeArrowheads="1"/>
            </p:cNvSpPr>
            <p:nvPr/>
          </p:nvSpPr>
          <p:spPr bwMode="auto">
            <a:xfrm>
              <a:off x="4397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73" name="Rectangle 8" descr="右上がり対角線 (反転)"/>
            <p:cNvSpPr>
              <a:spLocks noChangeArrowheads="1"/>
            </p:cNvSpPr>
            <p:nvPr/>
          </p:nvSpPr>
          <p:spPr bwMode="auto">
            <a:xfrm>
              <a:off x="4397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76" name="Oval 14"/>
            <p:cNvSpPr>
              <a:spLocks noChangeArrowheads="1"/>
            </p:cNvSpPr>
            <p:nvPr/>
          </p:nvSpPr>
          <p:spPr bwMode="auto">
            <a:xfrm>
              <a:off x="1171575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77" name="Line 15"/>
            <p:cNvSpPr>
              <a:spLocks noChangeShapeType="1"/>
            </p:cNvSpPr>
            <p:nvPr/>
          </p:nvSpPr>
          <p:spPr bwMode="auto">
            <a:xfrm>
              <a:off x="12239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8" name="Rectangle 16"/>
            <p:cNvSpPr>
              <a:spLocks noChangeArrowheads="1"/>
            </p:cNvSpPr>
            <p:nvPr/>
          </p:nvSpPr>
          <p:spPr bwMode="auto">
            <a:xfrm>
              <a:off x="419100" y="2338388"/>
              <a:ext cx="1557338" cy="207963"/>
            </a:xfrm>
            <a:prstGeom prst="rect">
              <a:avLst/>
            </a:prstGeom>
            <a:gradFill rotWithShape="1">
              <a:gsLst>
                <a:gs pos="0">
                  <a:srgbClr val="185E5E"/>
                </a:gs>
                <a:gs pos="100000">
                  <a:srgbClr val="33CCCC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79" name="Text Box 25"/>
            <p:cNvSpPr txBox="1">
              <a:spLocks noChangeArrowheads="1"/>
            </p:cNvSpPr>
            <p:nvPr/>
          </p:nvSpPr>
          <p:spPr bwMode="auto">
            <a:xfrm flipH="1">
              <a:off x="5635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0" name="Text Box 28"/>
            <p:cNvSpPr txBox="1">
              <a:spLocks noChangeArrowheads="1"/>
            </p:cNvSpPr>
            <p:nvPr/>
          </p:nvSpPr>
          <p:spPr bwMode="auto">
            <a:xfrm>
              <a:off x="5635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81" name="Text Box 29"/>
            <p:cNvSpPr txBox="1">
              <a:spLocks noChangeArrowheads="1"/>
            </p:cNvSpPr>
            <p:nvPr/>
          </p:nvSpPr>
          <p:spPr bwMode="auto">
            <a:xfrm>
              <a:off x="923925" y="2259013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82" name="Text Box 30"/>
            <p:cNvSpPr txBox="1">
              <a:spLocks noChangeArrowheads="1"/>
            </p:cNvSpPr>
            <p:nvPr/>
          </p:nvSpPr>
          <p:spPr bwMode="auto">
            <a:xfrm>
              <a:off x="1211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83" name="Text Box 32"/>
            <p:cNvSpPr txBox="1">
              <a:spLocks noChangeArrowheads="1"/>
            </p:cNvSpPr>
            <p:nvPr/>
          </p:nvSpPr>
          <p:spPr bwMode="auto">
            <a:xfrm>
              <a:off x="1644650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84" name="Text Box 168"/>
            <p:cNvSpPr txBox="1">
              <a:spLocks noChangeArrowheads="1"/>
            </p:cNvSpPr>
            <p:nvPr/>
          </p:nvSpPr>
          <p:spPr bwMode="auto">
            <a:xfrm flipH="1">
              <a:off x="708025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5" name="Text Box 169"/>
            <p:cNvSpPr txBox="1">
              <a:spLocks noChangeArrowheads="1"/>
            </p:cNvSpPr>
            <p:nvPr/>
          </p:nvSpPr>
          <p:spPr bwMode="auto">
            <a:xfrm flipH="1">
              <a:off x="1211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6" name="Text Box 170"/>
            <p:cNvSpPr txBox="1">
              <a:spLocks noChangeArrowheads="1"/>
            </p:cNvSpPr>
            <p:nvPr/>
          </p:nvSpPr>
          <p:spPr bwMode="auto">
            <a:xfrm flipH="1">
              <a:off x="1355725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7" name="Text Box 171"/>
            <p:cNvSpPr txBox="1">
              <a:spLocks noChangeArrowheads="1"/>
            </p:cNvSpPr>
            <p:nvPr/>
          </p:nvSpPr>
          <p:spPr bwMode="auto">
            <a:xfrm flipH="1">
              <a:off x="7794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8" name="Text Box 172"/>
            <p:cNvSpPr txBox="1">
              <a:spLocks noChangeArrowheads="1"/>
            </p:cNvSpPr>
            <p:nvPr/>
          </p:nvSpPr>
          <p:spPr bwMode="auto">
            <a:xfrm flipH="1">
              <a:off x="1355725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89" name="Text Box 194"/>
            <p:cNvSpPr txBox="1">
              <a:spLocks noChangeArrowheads="1"/>
            </p:cNvSpPr>
            <p:nvPr/>
          </p:nvSpPr>
          <p:spPr bwMode="auto">
            <a:xfrm>
              <a:off x="10683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90" name="Text Box 195"/>
            <p:cNvSpPr txBox="1">
              <a:spLocks noChangeArrowheads="1"/>
            </p:cNvSpPr>
            <p:nvPr/>
          </p:nvSpPr>
          <p:spPr bwMode="auto">
            <a:xfrm>
              <a:off x="923925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91" name="Text Box 196"/>
            <p:cNvSpPr txBox="1">
              <a:spLocks noChangeArrowheads="1"/>
            </p:cNvSpPr>
            <p:nvPr/>
          </p:nvSpPr>
          <p:spPr bwMode="auto">
            <a:xfrm>
              <a:off x="15001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92" name="Text Box 199"/>
            <p:cNvSpPr txBox="1">
              <a:spLocks noChangeArrowheads="1"/>
            </p:cNvSpPr>
            <p:nvPr/>
          </p:nvSpPr>
          <p:spPr bwMode="auto">
            <a:xfrm>
              <a:off x="17160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7BFE18A-B73E-231E-6D53-5FEBCC16A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9398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99E226F-71AF-7EA1-33B7-8CE80BF991D0}"/>
              </a:ext>
            </a:extLst>
          </p:cNvPr>
          <p:cNvGrpSpPr/>
          <p:nvPr/>
        </p:nvGrpSpPr>
        <p:grpSpPr>
          <a:xfrm>
            <a:off x="2611438" y="1557338"/>
            <a:ext cx="1584325" cy="1869983"/>
            <a:chOff x="2611438" y="1557338"/>
            <a:chExt cx="1584325" cy="1869983"/>
          </a:xfrm>
        </p:grpSpPr>
        <p:sp>
          <p:nvSpPr>
            <p:cNvPr id="7239" name="Rectangle 320"/>
            <p:cNvSpPr>
              <a:spLocks noChangeArrowheads="1"/>
            </p:cNvSpPr>
            <p:nvPr/>
          </p:nvSpPr>
          <p:spPr bwMode="auto">
            <a:xfrm>
              <a:off x="2613026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40" name="Rectangle 321" descr="10%"/>
            <p:cNvSpPr>
              <a:spLocks noChangeArrowheads="1"/>
            </p:cNvSpPr>
            <p:nvPr/>
          </p:nvSpPr>
          <p:spPr bwMode="auto">
            <a:xfrm>
              <a:off x="26114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41" name="Rectangle 322" descr="右上がり対角線 (反転)"/>
            <p:cNvSpPr>
              <a:spLocks noChangeArrowheads="1"/>
            </p:cNvSpPr>
            <p:nvPr/>
          </p:nvSpPr>
          <p:spPr bwMode="auto">
            <a:xfrm>
              <a:off x="26114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44" name="Oval 328"/>
            <p:cNvSpPr>
              <a:spLocks noChangeArrowheads="1"/>
            </p:cNvSpPr>
            <p:nvPr/>
          </p:nvSpPr>
          <p:spPr bwMode="auto">
            <a:xfrm>
              <a:off x="3343276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45" name="Line 329"/>
            <p:cNvSpPr>
              <a:spLocks noChangeShapeType="1"/>
            </p:cNvSpPr>
            <p:nvPr/>
          </p:nvSpPr>
          <p:spPr bwMode="auto">
            <a:xfrm>
              <a:off x="33956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7" name="Text Box 331"/>
            <p:cNvSpPr txBox="1">
              <a:spLocks noChangeArrowheads="1"/>
            </p:cNvSpPr>
            <p:nvPr/>
          </p:nvSpPr>
          <p:spPr bwMode="auto">
            <a:xfrm flipH="1">
              <a:off x="2735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28" name="Text Box 332"/>
            <p:cNvSpPr txBox="1">
              <a:spLocks noChangeArrowheads="1"/>
            </p:cNvSpPr>
            <p:nvPr/>
          </p:nvSpPr>
          <p:spPr bwMode="auto">
            <a:xfrm>
              <a:off x="2735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29" name="Text Box 334"/>
            <p:cNvSpPr txBox="1">
              <a:spLocks noChangeArrowheads="1"/>
            </p:cNvSpPr>
            <p:nvPr/>
          </p:nvSpPr>
          <p:spPr bwMode="auto">
            <a:xfrm>
              <a:off x="33829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30" name="Text Box 336"/>
            <p:cNvSpPr txBox="1">
              <a:spLocks noChangeArrowheads="1"/>
            </p:cNvSpPr>
            <p:nvPr/>
          </p:nvSpPr>
          <p:spPr bwMode="auto">
            <a:xfrm flipH="1">
              <a:off x="2879726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31" name="Text Box 337"/>
            <p:cNvSpPr txBox="1">
              <a:spLocks noChangeArrowheads="1"/>
            </p:cNvSpPr>
            <p:nvPr/>
          </p:nvSpPr>
          <p:spPr bwMode="auto">
            <a:xfrm flipH="1">
              <a:off x="33829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32" name="Text Box 338"/>
            <p:cNvSpPr txBox="1">
              <a:spLocks noChangeArrowheads="1"/>
            </p:cNvSpPr>
            <p:nvPr/>
          </p:nvSpPr>
          <p:spPr bwMode="auto">
            <a:xfrm flipH="1">
              <a:off x="3527426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33" name="Text Box 339"/>
            <p:cNvSpPr txBox="1">
              <a:spLocks noChangeArrowheads="1"/>
            </p:cNvSpPr>
            <p:nvPr/>
          </p:nvSpPr>
          <p:spPr bwMode="auto">
            <a:xfrm flipH="1">
              <a:off x="29511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34" name="Text Box 340"/>
            <p:cNvSpPr txBox="1">
              <a:spLocks noChangeArrowheads="1"/>
            </p:cNvSpPr>
            <p:nvPr/>
          </p:nvSpPr>
          <p:spPr bwMode="auto">
            <a:xfrm flipH="1">
              <a:off x="3527426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35" name="Text Box 341"/>
            <p:cNvSpPr txBox="1">
              <a:spLocks noChangeArrowheads="1"/>
            </p:cNvSpPr>
            <p:nvPr/>
          </p:nvSpPr>
          <p:spPr bwMode="auto">
            <a:xfrm>
              <a:off x="32400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36" name="Text Box 342"/>
            <p:cNvSpPr txBox="1">
              <a:spLocks noChangeArrowheads="1"/>
            </p:cNvSpPr>
            <p:nvPr/>
          </p:nvSpPr>
          <p:spPr bwMode="auto">
            <a:xfrm>
              <a:off x="3095626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37" name="Text Box 343"/>
            <p:cNvSpPr txBox="1">
              <a:spLocks noChangeArrowheads="1"/>
            </p:cNvSpPr>
            <p:nvPr/>
          </p:nvSpPr>
          <p:spPr bwMode="auto">
            <a:xfrm>
              <a:off x="36718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38" name="Text Box 344"/>
            <p:cNvSpPr txBox="1">
              <a:spLocks noChangeArrowheads="1"/>
            </p:cNvSpPr>
            <p:nvPr/>
          </p:nvSpPr>
          <p:spPr bwMode="auto">
            <a:xfrm>
              <a:off x="38877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201DEEF-7E79-E639-CE4A-B7467F978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5856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BFD87AF-C9A2-5C0C-D426-8E8BFDBE93DD}"/>
              </a:ext>
            </a:extLst>
          </p:cNvPr>
          <p:cNvGrpSpPr/>
          <p:nvPr/>
        </p:nvGrpSpPr>
        <p:grpSpPr>
          <a:xfrm>
            <a:off x="4859338" y="1557338"/>
            <a:ext cx="1557337" cy="1871662"/>
            <a:chOff x="4859338" y="1557338"/>
            <a:chExt cx="1557337" cy="1871662"/>
          </a:xfrm>
        </p:grpSpPr>
        <p:sp>
          <p:nvSpPr>
            <p:cNvPr id="7249" name="Rectangle 431"/>
            <p:cNvSpPr>
              <a:spLocks noChangeArrowheads="1"/>
            </p:cNvSpPr>
            <p:nvPr/>
          </p:nvSpPr>
          <p:spPr bwMode="auto">
            <a:xfrm>
              <a:off x="4859338" y="2276476"/>
              <a:ext cx="1557337" cy="360363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61" name="Rectangle 37"/>
            <p:cNvSpPr>
              <a:spLocks noChangeArrowheads="1"/>
            </p:cNvSpPr>
            <p:nvPr/>
          </p:nvSpPr>
          <p:spPr bwMode="auto">
            <a:xfrm>
              <a:off x="4864101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62" name="Rectangle 38" descr="10%"/>
            <p:cNvSpPr>
              <a:spLocks noChangeArrowheads="1"/>
            </p:cNvSpPr>
            <p:nvPr/>
          </p:nvSpPr>
          <p:spPr bwMode="auto">
            <a:xfrm>
              <a:off x="4862513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63" name="Rectangle 39" descr="右上がり対角線 (反転)"/>
            <p:cNvSpPr>
              <a:spLocks noChangeArrowheads="1"/>
            </p:cNvSpPr>
            <p:nvPr/>
          </p:nvSpPr>
          <p:spPr bwMode="auto">
            <a:xfrm>
              <a:off x="4862513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66" name="Oval 45"/>
            <p:cNvSpPr>
              <a:spLocks noChangeArrowheads="1"/>
            </p:cNvSpPr>
            <p:nvPr/>
          </p:nvSpPr>
          <p:spPr bwMode="auto">
            <a:xfrm>
              <a:off x="5594351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67" name="Line 46"/>
            <p:cNvSpPr>
              <a:spLocks noChangeShapeType="1"/>
            </p:cNvSpPr>
            <p:nvPr/>
          </p:nvSpPr>
          <p:spPr bwMode="auto">
            <a:xfrm>
              <a:off x="5646738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1" name="Text Box 178"/>
            <p:cNvSpPr txBox="1">
              <a:spLocks noChangeArrowheads="1"/>
            </p:cNvSpPr>
            <p:nvPr/>
          </p:nvSpPr>
          <p:spPr bwMode="auto">
            <a:xfrm flipH="1">
              <a:off x="5075238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2" name="Text Box 182"/>
            <p:cNvSpPr txBox="1">
              <a:spLocks noChangeArrowheads="1"/>
            </p:cNvSpPr>
            <p:nvPr/>
          </p:nvSpPr>
          <p:spPr bwMode="auto">
            <a:xfrm flipH="1">
              <a:off x="5651500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3" name="Text Box 218"/>
            <p:cNvSpPr txBox="1">
              <a:spLocks noChangeArrowheads="1"/>
            </p:cNvSpPr>
            <p:nvPr/>
          </p:nvSpPr>
          <p:spPr bwMode="auto">
            <a:xfrm flipH="1">
              <a:off x="49117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4" name="Text Box 219"/>
            <p:cNvSpPr txBox="1">
              <a:spLocks noChangeArrowheads="1"/>
            </p:cNvSpPr>
            <p:nvPr/>
          </p:nvSpPr>
          <p:spPr bwMode="auto">
            <a:xfrm flipH="1">
              <a:off x="55594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5" name="Text Box 220"/>
            <p:cNvSpPr txBox="1">
              <a:spLocks noChangeArrowheads="1"/>
            </p:cNvSpPr>
            <p:nvPr/>
          </p:nvSpPr>
          <p:spPr bwMode="auto">
            <a:xfrm flipH="1">
              <a:off x="5703888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6" name="Text Box 221"/>
            <p:cNvSpPr txBox="1">
              <a:spLocks noChangeArrowheads="1"/>
            </p:cNvSpPr>
            <p:nvPr/>
          </p:nvSpPr>
          <p:spPr bwMode="auto">
            <a:xfrm flipH="1">
              <a:off x="5127625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57" name="Text Box 222"/>
            <p:cNvSpPr txBox="1">
              <a:spLocks noChangeArrowheads="1"/>
            </p:cNvSpPr>
            <p:nvPr/>
          </p:nvSpPr>
          <p:spPr bwMode="auto">
            <a:xfrm>
              <a:off x="5416550" y="2771776"/>
              <a:ext cx="30638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58" name="Text Box 223"/>
            <p:cNvSpPr txBox="1">
              <a:spLocks noChangeArrowheads="1"/>
            </p:cNvSpPr>
            <p:nvPr/>
          </p:nvSpPr>
          <p:spPr bwMode="auto">
            <a:xfrm>
              <a:off x="5848350" y="26273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59" name="Text Box 224"/>
            <p:cNvSpPr txBox="1">
              <a:spLocks noChangeArrowheads="1"/>
            </p:cNvSpPr>
            <p:nvPr/>
          </p:nvSpPr>
          <p:spPr bwMode="auto">
            <a:xfrm>
              <a:off x="6064250" y="27717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60" name="Text Box 232"/>
            <p:cNvSpPr txBox="1">
              <a:spLocks noChangeArrowheads="1"/>
            </p:cNvSpPr>
            <p:nvPr/>
          </p:nvSpPr>
          <p:spPr bwMode="auto">
            <a:xfrm>
              <a:off x="5272088" y="25558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2FEA55F2-25F4-0978-32F5-B9C25DF87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8104" y="3142647"/>
              <a:ext cx="304250" cy="286353"/>
            </a:xfrm>
            <a:prstGeom prst="rect">
              <a:avLst/>
            </a:prstGeom>
          </p:spPr>
        </p:pic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4E5CA91-2321-9224-1370-7D851CF28FA9}"/>
              </a:ext>
            </a:extLst>
          </p:cNvPr>
          <p:cNvGrpSpPr/>
          <p:nvPr/>
        </p:nvGrpSpPr>
        <p:grpSpPr>
          <a:xfrm>
            <a:off x="7092950" y="1557338"/>
            <a:ext cx="1538288" cy="1869983"/>
            <a:chOff x="7092950" y="1557338"/>
            <a:chExt cx="1538288" cy="1869983"/>
          </a:xfrm>
        </p:grpSpPr>
        <p:sp>
          <p:nvSpPr>
            <p:cNvPr id="7197" name="Rectangle 431"/>
            <p:cNvSpPr>
              <a:spLocks noChangeArrowheads="1"/>
            </p:cNvSpPr>
            <p:nvPr/>
          </p:nvSpPr>
          <p:spPr bwMode="auto">
            <a:xfrm>
              <a:off x="7092950" y="2349501"/>
              <a:ext cx="1511300" cy="503238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12" name="Rectangle 61"/>
            <p:cNvSpPr>
              <a:spLocks noChangeArrowheads="1"/>
            </p:cNvSpPr>
            <p:nvPr/>
          </p:nvSpPr>
          <p:spPr bwMode="auto">
            <a:xfrm>
              <a:off x="7094538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13" name="Rectangle 62" descr="10%"/>
            <p:cNvSpPr>
              <a:spLocks noChangeArrowheads="1"/>
            </p:cNvSpPr>
            <p:nvPr/>
          </p:nvSpPr>
          <p:spPr bwMode="auto">
            <a:xfrm>
              <a:off x="7092950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14" name="Rectangle 63" descr="右上がり対角線 (反転)"/>
            <p:cNvSpPr>
              <a:spLocks noChangeArrowheads="1"/>
            </p:cNvSpPr>
            <p:nvPr/>
          </p:nvSpPr>
          <p:spPr bwMode="auto">
            <a:xfrm>
              <a:off x="7092950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17" name="Oval 69"/>
            <p:cNvSpPr>
              <a:spLocks noChangeArrowheads="1"/>
            </p:cNvSpPr>
            <p:nvPr/>
          </p:nvSpPr>
          <p:spPr bwMode="auto">
            <a:xfrm>
              <a:off x="7824788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7218" name="Line 70"/>
            <p:cNvSpPr>
              <a:spLocks noChangeShapeType="1"/>
            </p:cNvSpPr>
            <p:nvPr/>
          </p:nvSpPr>
          <p:spPr bwMode="auto">
            <a:xfrm>
              <a:off x="7877175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9" name="Rectangle 71"/>
            <p:cNvSpPr>
              <a:spLocks noChangeArrowheads="1"/>
            </p:cNvSpPr>
            <p:nvPr/>
          </p:nvSpPr>
          <p:spPr bwMode="auto">
            <a:xfrm>
              <a:off x="7104063" y="2336801"/>
              <a:ext cx="1522413" cy="157163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endParaRPr lang="ja-JP" altLang="ja-JP" b="1">
                <a:solidFill>
                  <a:schemeClr val="accent1"/>
                </a:solidFill>
              </a:endParaRPr>
            </a:p>
          </p:txBody>
        </p:sp>
        <p:sp>
          <p:nvSpPr>
            <p:cNvPr id="7200" name="Text Box 184"/>
            <p:cNvSpPr txBox="1">
              <a:spLocks noChangeArrowheads="1"/>
            </p:cNvSpPr>
            <p:nvPr/>
          </p:nvSpPr>
          <p:spPr bwMode="auto">
            <a:xfrm>
              <a:off x="72421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7201" name="Text Box 185"/>
            <p:cNvSpPr txBox="1">
              <a:spLocks noChangeArrowheads="1"/>
            </p:cNvSpPr>
            <p:nvPr/>
          </p:nvSpPr>
          <p:spPr bwMode="auto">
            <a:xfrm>
              <a:off x="7602538" y="22288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7202" name="Text Box 186"/>
            <p:cNvSpPr txBox="1">
              <a:spLocks noChangeArrowheads="1"/>
            </p:cNvSpPr>
            <p:nvPr/>
          </p:nvSpPr>
          <p:spPr bwMode="auto">
            <a:xfrm>
              <a:off x="78898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7203" name="Text Box 187"/>
            <p:cNvSpPr txBox="1">
              <a:spLocks noChangeArrowheads="1"/>
            </p:cNvSpPr>
            <p:nvPr/>
          </p:nvSpPr>
          <p:spPr bwMode="auto">
            <a:xfrm>
              <a:off x="8323263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7204" name="Text Box 188"/>
            <p:cNvSpPr txBox="1">
              <a:spLocks noChangeArrowheads="1"/>
            </p:cNvSpPr>
            <p:nvPr/>
          </p:nvSpPr>
          <p:spPr bwMode="auto">
            <a:xfrm flipH="1">
              <a:off x="7308850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05" name="Text Box 192"/>
            <p:cNvSpPr txBox="1">
              <a:spLocks noChangeArrowheads="1"/>
            </p:cNvSpPr>
            <p:nvPr/>
          </p:nvSpPr>
          <p:spPr bwMode="auto">
            <a:xfrm flipH="1">
              <a:off x="8027988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06" name="Text Box 225"/>
            <p:cNvSpPr txBox="1">
              <a:spLocks noChangeArrowheads="1"/>
            </p:cNvSpPr>
            <p:nvPr/>
          </p:nvSpPr>
          <p:spPr bwMode="auto">
            <a:xfrm flipH="1">
              <a:off x="7164388" y="2565401"/>
              <a:ext cx="431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07" name="Text Box 226"/>
            <p:cNvSpPr txBox="1">
              <a:spLocks noChangeArrowheads="1"/>
            </p:cNvSpPr>
            <p:nvPr/>
          </p:nvSpPr>
          <p:spPr bwMode="auto">
            <a:xfrm flipH="1">
              <a:off x="7818438" y="25987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08" name="Text Box 227"/>
            <p:cNvSpPr txBox="1">
              <a:spLocks noChangeArrowheads="1"/>
            </p:cNvSpPr>
            <p:nvPr/>
          </p:nvSpPr>
          <p:spPr bwMode="auto">
            <a:xfrm flipH="1">
              <a:off x="7962900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09" name="Text Box 228"/>
            <p:cNvSpPr txBox="1">
              <a:spLocks noChangeArrowheads="1"/>
            </p:cNvSpPr>
            <p:nvPr/>
          </p:nvSpPr>
          <p:spPr bwMode="auto">
            <a:xfrm flipH="1">
              <a:off x="7386638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7210" name="Text Box 229"/>
            <p:cNvSpPr txBox="1">
              <a:spLocks noChangeArrowheads="1"/>
            </p:cNvSpPr>
            <p:nvPr/>
          </p:nvSpPr>
          <p:spPr bwMode="auto">
            <a:xfrm>
              <a:off x="7675563" y="274320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7211" name="Text Box 231"/>
            <p:cNvSpPr txBox="1">
              <a:spLocks noChangeArrowheads="1"/>
            </p:cNvSpPr>
            <p:nvPr/>
          </p:nvSpPr>
          <p:spPr bwMode="auto">
            <a:xfrm>
              <a:off x="8316913" y="270986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DDB8462F-F4EE-17F7-D1B6-64FD7F11B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40352" y="3140968"/>
              <a:ext cx="304250" cy="286353"/>
            </a:xfrm>
            <a:prstGeom prst="rect">
              <a:avLst/>
            </a:prstGeom>
          </p:spPr>
        </p:pic>
      </p:grpSp>
      <p:sp>
        <p:nvSpPr>
          <p:cNvPr id="394368" name="Line 128"/>
          <p:cNvSpPr>
            <a:spLocks noChangeShapeType="1"/>
          </p:cNvSpPr>
          <p:nvPr/>
        </p:nvSpPr>
        <p:spPr bwMode="auto">
          <a:xfrm flipV="1">
            <a:off x="1187450" y="2132533"/>
            <a:ext cx="0" cy="3603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4369" name="Text Box 129"/>
          <p:cNvSpPr txBox="1">
            <a:spLocks noChangeArrowheads="1"/>
          </p:cNvSpPr>
          <p:nvPr/>
        </p:nvSpPr>
        <p:spPr bwMode="auto">
          <a:xfrm>
            <a:off x="1258888" y="1988071"/>
            <a:ext cx="139700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E</a:t>
            </a:r>
          </a:p>
        </p:txBody>
      </p:sp>
      <p:sp>
        <p:nvSpPr>
          <p:cNvPr id="394371" name="Line 131"/>
          <p:cNvSpPr>
            <a:spLocks noChangeShapeType="1"/>
          </p:cNvSpPr>
          <p:nvPr/>
        </p:nvSpPr>
        <p:spPr bwMode="auto">
          <a:xfrm>
            <a:off x="5652120" y="2132534"/>
            <a:ext cx="0" cy="3603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4372" name="Line 132"/>
          <p:cNvSpPr>
            <a:spLocks noChangeShapeType="1"/>
          </p:cNvSpPr>
          <p:nvPr/>
        </p:nvSpPr>
        <p:spPr bwMode="auto">
          <a:xfrm>
            <a:off x="7884368" y="2060848"/>
            <a:ext cx="0" cy="5762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7" name="テキスト ボックス 29">
            <a:extLst>
              <a:ext uri="{FF2B5EF4-FFF2-40B4-BE49-F238E27FC236}">
                <a16:creationId xmlns:a16="http://schemas.microsoft.com/office/drawing/2014/main" id="{C8814130-E46B-2776-840A-38E61386CF69}"/>
              </a:ext>
            </a:extLst>
          </p:cNvPr>
          <p:cNvSpPr txBox="1"/>
          <p:nvPr/>
        </p:nvSpPr>
        <p:spPr>
          <a:xfrm>
            <a:off x="6848973" y="5253023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5.4	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9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370" grpId="0"/>
      <p:bldP spid="132" grpId="1"/>
      <p:bldP spid="394368" grpId="0" animBg="1"/>
      <p:bldP spid="394369" grpId="0" animBg="1"/>
      <p:bldP spid="394371" grpId="0" animBg="1"/>
      <p:bldP spid="3943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itchFamily="50" charset="-128"/>
              </a:rPr>
              <a:t>5. MOS</a:t>
            </a:r>
            <a:r>
              <a:rPr lang="ja-JP" altLang="en-US" sz="3600" b="1">
                <a:latin typeface="ＭＳ Ｐゴシック" pitchFamily="50" charset="-128"/>
              </a:rPr>
              <a:t>キャパシタ</a:t>
            </a:r>
            <a:endParaRPr lang="en-US" altLang="ja-JP" sz="36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5.1 MOS</a:t>
            </a:r>
            <a:r>
              <a:rPr lang="ja-JP" altLang="en-US" sz="3600">
                <a:latin typeface="ＭＳ Ｐゴシック" pitchFamily="50" charset="-128"/>
              </a:rPr>
              <a:t>キャパシタの</a:t>
            </a:r>
            <a:r>
              <a:rPr lang="en-US" altLang="ja-JP" sz="3600" dirty="0">
                <a:latin typeface="ＭＳ Ｐゴシック" pitchFamily="50" charset="-128"/>
              </a:rPr>
              <a:t>C-V </a:t>
            </a:r>
            <a:r>
              <a:rPr lang="ja-JP" altLang="en-US" sz="3600">
                <a:latin typeface="ＭＳ Ｐゴシック" pitchFamily="50" charset="-128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solidFill>
                  <a:srgbClr val="FF0000"/>
                </a:solidFill>
                <a:latin typeface="ＭＳ Ｐゴシック" pitchFamily="50" charset="-128"/>
              </a:rPr>
              <a:t>5.2</a:t>
            </a:r>
            <a:r>
              <a:rPr lang="en-US" altLang="ja-JP" sz="3600" dirty="0">
                <a:latin typeface="ＭＳ Ｐゴシック" pitchFamily="50" charset="-128"/>
              </a:rPr>
              <a:t> MOS</a:t>
            </a:r>
            <a:r>
              <a:rPr lang="ja-JP" altLang="en-US" sz="3600">
                <a:latin typeface="ＭＳ Ｐゴシック" pitchFamily="50" charset="-128"/>
              </a:rPr>
              <a:t>構造のエネルギーバンド図</a:t>
            </a:r>
            <a:endParaRPr lang="en-US" altLang="ja-JP" sz="3600" dirty="0">
              <a:latin typeface="ＭＳ Ｐゴシック" pitchFamily="50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pitchFamily="50" charset="-128"/>
              </a:rPr>
              <a:t>5.3 C-V</a:t>
            </a:r>
            <a:r>
              <a:rPr lang="ja-JP" altLang="en-US" sz="3600">
                <a:latin typeface="ＭＳ Ｐゴシック" pitchFamily="50" charset="-128"/>
              </a:rPr>
              <a:t>特性の周波数依存性</a:t>
            </a:r>
            <a:endParaRPr lang="ja-JP" altLang="en-US" sz="3600" dirty="0">
              <a:latin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74986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87338" y="116632"/>
            <a:ext cx="51117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000" b="1" dirty="0">
                <a:latin typeface="Times New Roman" pitchFamily="18" charset="0"/>
              </a:rPr>
              <a:t>MOS</a:t>
            </a:r>
            <a:r>
              <a:rPr lang="ja-JP" altLang="en-US" sz="3000" b="1" dirty="0">
                <a:latin typeface="Times New Roman" pitchFamily="18" charset="0"/>
              </a:rPr>
              <a:t>キャパシタ： バンド図</a:t>
            </a:r>
          </a:p>
        </p:txBody>
      </p:sp>
      <p:sp>
        <p:nvSpPr>
          <p:cNvPr id="8195" name="Line 46"/>
          <p:cNvSpPr>
            <a:spLocks noChangeShapeType="1"/>
          </p:cNvSpPr>
          <p:nvPr/>
        </p:nvSpPr>
        <p:spPr bwMode="auto">
          <a:xfrm flipV="1">
            <a:off x="2987675" y="4403725"/>
            <a:ext cx="811213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6" name="Line 47"/>
          <p:cNvSpPr>
            <a:spLocks noChangeShapeType="1"/>
          </p:cNvSpPr>
          <p:nvPr/>
        </p:nvSpPr>
        <p:spPr bwMode="auto">
          <a:xfrm>
            <a:off x="2989263" y="4740275"/>
            <a:ext cx="7731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7" name="Line 48"/>
          <p:cNvSpPr>
            <a:spLocks noChangeShapeType="1"/>
          </p:cNvSpPr>
          <p:nvPr/>
        </p:nvSpPr>
        <p:spPr bwMode="auto">
          <a:xfrm flipV="1">
            <a:off x="2987675" y="4217988"/>
            <a:ext cx="811213" cy="1905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8" name="Line 49"/>
          <p:cNvSpPr>
            <a:spLocks noChangeShapeType="1"/>
          </p:cNvSpPr>
          <p:nvPr/>
        </p:nvSpPr>
        <p:spPr bwMode="auto">
          <a:xfrm flipV="1">
            <a:off x="2989263" y="3732213"/>
            <a:ext cx="809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9" name="Line 52"/>
          <p:cNvSpPr>
            <a:spLocks noChangeShapeType="1"/>
          </p:cNvSpPr>
          <p:nvPr/>
        </p:nvSpPr>
        <p:spPr bwMode="auto">
          <a:xfrm>
            <a:off x="1187450" y="4738688"/>
            <a:ext cx="649288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0" name="Line 53"/>
          <p:cNvSpPr>
            <a:spLocks noChangeShapeType="1"/>
          </p:cNvSpPr>
          <p:nvPr/>
        </p:nvSpPr>
        <p:spPr bwMode="auto">
          <a:xfrm>
            <a:off x="1187450" y="4237038"/>
            <a:ext cx="649288" cy="158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1" name="Line 54"/>
          <p:cNvSpPr>
            <a:spLocks noChangeShapeType="1"/>
          </p:cNvSpPr>
          <p:nvPr/>
        </p:nvSpPr>
        <p:spPr bwMode="auto">
          <a:xfrm>
            <a:off x="1189038" y="3732213"/>
            <a:ext cx="647700" cy="4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2" name="Line 55"/>
          <p:cNvSpPr>
            <a:spLocks noChangeShapeType="1"/>
          </p:cNvSpPr>
          <p:nvPr/>
        </p:nvSpPr>
        <p:spPr bwMode="auto">
          <a:xfrm>
            <a:off x="1189038" y="3843338"/>
            <a:ext cx="647700" cy="47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3" name="Text Box 58"/>
          <p:cNvSpPr txBox="1">
            <a:spLocks noChangeArrowheads="1"/>
          </p:cNvSpPr>
          <p:nvPr/>
        </p:nvSpPr>
        <p:spPr bwMode="auto">
          <a:xfrm>
            <a:off x="757238" y="3716338"/>
            <a:ext cx="409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E</a:t>
            </a:r>
            <a:r>
              <a:rPr lang="en-US" altLang="ja-JP" sz="1400" b="1" baseline="-20000">
                <a:latin typeface="Times New Roman" pitchFamily="18" charset="0"/>
              </a:rPr>
              <a:t>F</a:t>
            </a:r>
          </a:p>
        </p:txBody>
      </p:sp>
      <p:sp>
        <p:nvSpPr>
          <p:cNvPr id="8204" name="Text Box 59"/>
          <p:cNvSpPr txBox="1">
            <a:spLocks noChangeArrowheads="1"/>
          </p:cNvSpPr>
          <p:nvPr/>
        </p:nvSpPr>
        <p:spPr bwMode="auto">
          <a:xfrm>
            <a:off x="755650" y="3500438"/>
            <a:ext cx="504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E</a:t>
            </a:r>
            <a:r>
              <a:rPr lang="en-US" altLang="ja-JP" sz="1400" b="1" baseline="-20000">
                <a:latin typeface="Times New Roman" pitchFamily="18" charset="0"/>
              </a:rPr>
              <a:t>C</a:t>
            </a:r>
          </a:p>
        </p:txBody>
      </p:sp>
      <p:sp>
        <p:nvSpPr>
          <p:cNvPr id="8205" name="Text Box 60"/>
          <p:cNvSpPr txBox="1">
            <a:spLocks noChangeArrowheads="1"/>
          </p:cNvSpPr>
          <p:nvPr/>
        </p:nvSpPr>
        <p:spPr bwMode="auto">
          <a:xfrm>
            <a:off x="757238" y="4092575"/>
            <a:ext cx="488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E</a:t>
            </a:r>
            <a:r>
              <a:rPr lang="en-US" altLang="ja-JP" sz="1400" b="1" baseline="-20000">
                <a:latin typeface="Times New Roman" pitchFamily="18" charset="0"/>
              </a:rPr>
              <a:t>i</a:t>
            </a:r>
          </a:p>
        </p:txBody>
      </p:sp>
      <p:sp>
        <p:nvSpPr>
          <p:cNvPr id="8206" name="Text Box 61"/>
          <p:cNvSpPr txBox="1">
            <a:spLocks noChangeArrowheads="1"/>
          </p:cNvSpPr>
          <p:nvPr/>
        </p:nvSpPr>
        <p:spPr bwMode="auto">
          <a:xfrm>
            <a:off x="757238" y="4579938"/>
            <a:ext cx="431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E</a:t>
            </a:r>
            <a:r>
              <a:rPr lang="en-US" altLang="ja-JP" sz="1400" b="1" baseline="-20000">
                <a:latin typeface="Times New Roman" pitchFamily="18" charset="0"/>
              </a:rPr>
              <a:t>V</a:t>
            </a:r>
          </a:p>
        </p:txBody>
      </p:sp>
      <p:sp>
        <p:nvSpPr>
          <p:cNvPr id="8207" name="Line 69"/>
          <p:cNvSpPr>
            <a:spLocks noChangeShapeType="1"/>
          </p:cNvSpPr>
          <p:nvPr/>
        </p:nvSpPr>
        <p:spPr bwMode="auto">
          <a:xfrm flipV="1">
            <a:off x="3128963" y="2636838"/>
            <a:ext cx="3175" cy="1081087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208" name="Text Box 70"/>
          <p:cNvSpPr txBox="1">
            <a:spLocks noChangeArrowheads="1"/>
          </p:cNvSpPr>
          <p:nvPr/>
        </p:nvSpPr>
        <p:spPr bwMode="auto">
          <a:xfrm>
            <a:off x="3200400" y="3068638"/>
            <a:ext cx="938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dirty="0">
                <a:latin typeface="Times New Roman" pitchFamily="18" charset="0"/>
              </a:rPr>
              <a:t>3.1 eV</a:t>
            </a:r>
          </a:p>
        </p:txBody>
      </p:sp>
      <p:sp>
        <p:nvSpPr>
          <p:cNvPr id="8209" name="Text Box 71"/>
          <p:cNvSpPr txBox="1">
            <a:spLocks noChangeArrowheads="1"/>
          </p:cNvSpPr>
          <p:nvPr/>
        </p:nvSpPr>
        <p:spPr bwMode="auto">
          <a:xfrm>
            <a:off x="3151188" y="5140325"/>
            <a:ext cx="938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4.8 eV</a:t>
            </a:r>
          </a:p>
        </p:txBody>
      </p:sp>
      <p:sp>
        <p:nvSpPr>
          <p:cNvPr id="8210" name="Line 72"/>
          <p:cNvSpPr>
            <a:spLocks noChangeShapeType="1"/>
          </p:cNvSpPr>
          <p:nvPr/>
        </p:nvSpPr>
        <p:spPr bwMode="auto">
          <a:xfrm flipV="1">
            <a:off x="3132138" y="4724400"/>
            <a:ext cx="0" cy="108108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211" name="Text Box 73"/>
          <p:cNvSpPr txBox="1">
            <a:spLocks noChangeArrowheads="1"/>
          </p:cNvSpPr>
          <p:nvPr/>
        </p:nvSpPr>
        <p:spPr bwMode="auto">
          <a:xfrm>
            <a:off x="3060700" y="5829300"/>
            <a:ext cx="938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>
                <a:latin typeface="Times New Roman" pitchFamily="18" charset="0"/>
              </a:rPr>
              <a:t>p-Si</a:t>
            </a:r>
          </a:p>
        </p:txBody>
      </p:sp>
      <p:sp>
        <p:nvSpPr>
          <p:cNvPr id="8212" name="Text Box 74"/>
          <p:cNvSpPr txBox="1">
            <a:spLocks noChangeArrowheads="1"/>
          </p:cNvSpPr>
          <p:nvPr/>
        </p:nvSpPr>
        <p:spPr bwMode="auto">
          <a:xfrm>
            <a:off x="1042988" y="5827713"/>
            <a:ext cx="938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>
                <a:latin typeface="Times New Roman" pitchFamily="18" charset="0"/>
              </a:rPr>
              <a:t>n-Si</a:t>
            </a:r>
          </a:p>
        </p:txBody>
      </p:sp>
      <p:sp>
        <p:nvSpPr>
          <p:cNvPr id="8213" name="Text Box 75"/>
          <p:cNvSpPr txBox="1">
            <a:spLocks noChangeArrowheads="1"/>
          </p:cNvSpPr>
          <p:nvPr/>
        </p:nvSpPr>
        <p:spPr bwMode="auto">
          <a:xfrm>
            <a:off x="2120900" y="5827713"/>
            <a:ext cx="7223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>
                <a:latin typeface="Times New Roman" pitchFamily="18" charset="0"/>
              </a:rPr>
              <a:t>Oxide</a:t>
            </a:r>
          </a:p>
        </p:txBody>
      </p:sp>
      <p:sp>
        <p:nvSpPr>
          <p:cNvPr id="8214" name="Line 95"/>
          <p:cNvSpPr>
            <a:spLocks noChangeShapeType="1"/>
          </p:cNvSpPr>
          <p:nvPr/>
        </p:nvSpPr>
        <p:spPr bwMode="auto">
          <a:xfrm flipV="1">
            <a:off x="3995738" y="3732213"/>
            <a:ext cx="0" cy="100806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215" name="Text Box 96"/>
          <p:cNvSpPr txBox="1">
            <a:spLocks noChangeArrowheads="1"/>
          </p:cNvSpPr>
          <p:nvPr/>
        </p:nvSpPr>
        <p:spPr bwMode="auto">
          <a:xfrm>
            <a:off x="3919538" y="3987800"/>
            <a:ext cx="938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1.1 eV</a:t>
            </a:r>
          </a:p>
        </p:txBody>
      </p:sp>
      <p:sp>
        <p:nvSpPr>
          <p:cNvPr id="8216" name="Rectangle 88"/>
          <p:cNvSpPr>
            <a:spLocks noChangeArrowheads="1"/>
          </p:cNvSpPr>
          <p:nvPr/>
        </p:nvSpPr>
        <p:spPr bwMode="auto">
          <a:xfrm>
            <a:off x="2995613" y="1223963"/>
            <a:ext cx="928687" cy="596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8217" name="Rectangle 89"/>
          <p:cNvSpPr>
            <a:spLocks noChangeArrowheads="1"/>
          </p:cNvSpPr>
          <p:nvPr/>
        </p:nvSpPr>
        <p:spPr bwMode="auto">
          <a:xfrm>
            <a:off x="1065213" y="1227138"/>
            <a:ext cx="698500" cy="595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8218" name="Rectangle 90"/>
          <p:cNvSpPr>
            <a:spLocks noChangeArrowheads="1"/>
          </p:cNvSpPr>
          <p:nvPr/>
        </p:nvSpPr>
        <p:spPr bwMode="auto">
          <a:xfrm>
            <a:off x="2268538" y="1196975"/>
            <a:ext cx="287337" cy="5953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8219" name="Text Box 91"/>
          <p:cNvSpPr txBox="1">
            <a:spLocks noChangeArrowheads="1"/>
          </p:cNvSpPr>
          <p:nvPr/>
        </p:nvSpPr>
        <p:spPr bwMode="auto">
          <a:xfrm>
            <a:off x="2120900" y="1844675"/>
            <a:ext cx="938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Oxide</a:t>
            </a:r>
          </a:p>
        </p:txBody>
      </p:sp>
      <p:sp>
        <p:nvSpPr>
          <p:cNvPr id="8220" name="Text Box 92"/>
          <p:cNvSpPr txBox="1">
            <a:spLocks noChangeArrowheads="1"/>
          </p:cNvSpPr>
          <p:nvPr/>
        </p:nvSpPr>
        <p:spPr bwMode="auto">
          <a:xfrm>
            <a:off x="3203575" y="1341438"/>
            <a:ext cx="722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p-Si</a:t>
            </a:r>
          </a:p>
        </p:txBody>
      </p:sp>
      <p:sp>
        <p:nvSpPr>
          <p:cNvPr id="8221" name="Text Box 101"/>
          <p:cNvSpPr txBox="1">
            <a:spLocks noChangeArrowheads="1"/>
          </p:cNvSpPr>
          <p:nvPr/>
        </p:nvSpPr>
        <p:spPr bwMode="auto">
          <a:xfrm>
            <a:off x="1116013" y="1341438"/>
            <a:ext cx="65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n-Si</a:t>
            </a:r>
          </a:p>
        </p:txBody>
      </p:sp>
      <p:sp>
        <p:nvSpPr>
          <p:cNvPr id="8235" name="Rectangle 103"/>
          <p:cNvSpPr>
            <a:spLocks noChangeArrowheads="1"/>
          </p:cNvSpPr>
          <p:nvPr/>
        </p:nvSpPr>
        <p:spPr bwMode="auto">
          <a:xfrm>
            <a:off x="2268538" y="2636838"/>
            <a:ext cx="358775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236" name="Line 52"/>
          <p:cNvSpPr>
            <a:spLocks noChangeShapeType="1"/>
          </p:cNvSpPr>
          <p:nvPr/>
        </p:nvSpPr>
        <p:spPr bwMode="auto">
          <a:xfrm>
            <a:off x="2266950" y="5805488"/>
            <a:ext cx="360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0249" name="Oval 105"/>
          <p:cNvSpPr>
            <a:spLocks noChangeArrowheads="1"/>
          </p:cNvSpPr>
          <p:nvPr/>
        </p:nvSpPr>
        <p:spPr bwMode="auto">
          <a:xfrm rot="1152248">
            <a:off x="6289675" y="2347370"/>
            <a:ext cx="632618" cy="935038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6" name="テキスト ボックス 29"/>
          <p:cNvSpPr txBox="1"/>
          <p:nvPr/>
        </p:nvSpPr>
        <p:spPr>
          <a:xfrm>
            <a:off x="6289675" y="627059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5.7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7" name="テキスト ボックス 29"/>
          <p:cNvSpPr txBox="1"/>
          <p:nvPr/>
        </p:nvSpPr>
        <p:spPr>
          <a:xfrm>
            <a:off x="2101182" y="629819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6660B9E-5193-05C6-8A74-8C030B88ECD9}"/>
              </a:ext>
            </a:extLst>
          </p:cNvPr>
          <p:cNvGrpSpPr/>
          <p:nvPr/>
        </p:nvGrpSpPr>
        <p:grpSpPr>
          <a:xfrm>
            <a:off x="5364088" y="2433638"/>
            <a:ext cx="3096344" cy="3482976"/>
            <a:chOff x="5364088" y="2433638"/>
            <a:chExt cx="3096344" cy="3482976"/>
          </a:xfrm>
        </p:grpSpPr>
        <p:sp>
          <p:nvSpPr>
            <p:cNvPr id="8238" name="Rectangle 49"/>
            <p:cNvSpPr>
              <a:spLocks noChangeArrowheads="1"/>
            </p:cNvSpPr>
            <p:nvPr/>
          </p:nvSpPr>
          <p:spPr bwMode="auto">
            <a:xfrm>
              <a:off x="8078903" y="3913310"/>
              <a:ext cx="3815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lang="en-US" altLang="ja-JP" b="1" baseline="-25000" dirty="0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en-US" altLang="ja-JP" sz="1600" baseline="-25000" dirty="0"/>
            </a:p>
          </p:txBody>
        </p:sp>
        <p:sp>
          <p:nvSpPr>
            <p:cNvPr id="8240" name="Line 51"/>
            <p:cNvSpPr>
              <a:spLocks noChangeShapeType="1"/>
            </p:cNvSpPr>
            <p:nvPr/>
          </p:nvSpPr>
          <p:spPr bwMode="auto">
            <a:xfrm flipV="1">
              <a:off x="7089775" y="4341813"/>
              <a:ext cx="585787" cy="476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1" name="Freeform 52"/>
            <p:cNvSpPr>
              <a:spLocks noEditPoints="1"/>
            </p:cNvSpPr>
            <p:nvPr/>
          </p:nvSpPr>
          <p:spPr bwMode="auto">
            <a:xfrm>
              <a:off x="5762625" y="4064001"/>
              <a:ext cx="1989137" cy="14288"/>
            </a:xfrm>
            <a:custGeom>
              <a:avLst/>
              <a:gdLst>
                <a:gd name="T0" fmla="*/ 0 w 4475"/>
                <a:gd name="T1" fmla="*/ 0 h 25"/>
                <a:gd name="T2" fmla="*/ 0 w 4475"/>
                <a:gd name="T3" fmla="*/ 0 h 25"/>
                <a:gd name="T4" fmla="*/ 0 w 4475"/>
                <a:gd name="T5" fmla="*/ 0 h 25"/>
                <a:gd name="T6" fmla="*/ 0 w 4475"/>
                <a:gd name="T7" fmla="*/ 0 h 25"/>
                <a:gd name="T8" fmla="*/ 0 w 4475"/>
                <a:gd name="T9" fmla="*/ 0 h 25"/>
                <a:gd name="T10" fmla="*/ 0 w 4475"/>
                <a:gd name="T11" fmla="*/ 0 h 25"/>
                <a:gd name="T12" fmla="*/ 0 w 4475"/>
                <a:gd name="T13" fmla="*/ 0 h 25"/>
                <a:gd name="T14" fmla="*/ 0 w 4475"/>
                <a:gd name="T15" fmla="*/ 0 h 25"/>
                <a:gd name="T16" fmla="*/ 0 w 4475"/>
                <a:gd name="T17" fmla="*/ 0 h 25"/>
                <a:gd name="T18" fmla="*/ 0 w 4475"/>
                <a:gd name="T19" fmla="*/ 0 h 25"/>
                <a:gd name="T20" fmla="*/ 0 w 4475"/>
                <a:gd name="T21" fmla="*/ 0 h 25"/>
                <a:gd name="T22" fmla="*/ 0 w 4475"/>
                <a:gd name="T23" fmla="*/ 0 h 25"/>
                <a:gd name="T24" fmla="*/ 0 w 4475"/>
                <a:gd name="T25" fmla="*/ 0 h 25"/>
                <a:gd name="T26" fmla="*/ 0 w 4475"/>
                <a:gd name="T27" fmla="*/ 0 h 25"/>
                <a:gd name="T28" fmla="*/ 0 w 4475"/>
                <a:gd name="T29" fmla="*/ 0 h 25"/>
                <a:gd name="T30" fmla="*/ 0 w 4475"/>
                <a:gd name="T31" fmla="*/ 0 h 25"/>
                <a:gd name="T32" fmla="*/ 0 w 4475"/>
                <a:gd name="T33" fmla="*/ 0 h 25"/>
                <a:gd name="T34" fmla="*/ 0 w 4475"/>
                <a:gd name="T35" fmla="*/ 0 h 25"/>
                <a:gd name="T36" fmla="*/ 0 w 4475"/>
                <a:gd name="T37" fmla="*/ 0 h 25"/>
                <a:gd name="T38" fmla="*/ 0 w 4475"/>
                <a:gd name="T39" fmla="*/ 0 h 25"/>
                <a:gd name="T40" fmla="*/ 0 w 4475"/>
                <a:gd name="T41" fmla="*/ 0 h 25"/>
                <a:gd name="T42" fmla="*/ 0 w 4475"/>
                <a:gd name="T43" fmla="*/ 0 h 25"/>
                <a:gd name="T44" fmla="*/ 0 w 4475"/>
                <a:gd name="T45" fmla="*/ 0 h 25"/>
                <a:gd name="T46" fmla="*/ 0 w 4475"/>
                <a:gd name="T47" fmla="*/ 0 h 25"/>
                <a:gd name="T48" fmla="*/ 0 w 4475"/>
                <a:gd name="T49" fmla="*/ 0 h 25"/>
                <a:gd name="T50" fmla="*/ 0 w 4475"/>
                <a:gd name="T51" fmla="*/ 0 h 25"/>
                <a:gd name="T52" fmla="*/ 0 w 4475"/>
                <a:gd name="T53" fmla="*/ 0 h 25"/>
                <a:gd name="T54" fmla="*/ 0 w 4475"/>
                <a:gd name="T55" fmla="*/ 0 h 25"/>
                <a:gd name="T56" fmla="*/ 0 w 4475"/>
                <a:gd name="T57" fmla="*/ 0 h 25"/>
                <a:gd name="T58" fmla="*/ 0 w 4475"/>
                <a:gd name="T59" fmla="*/ 0 h 25"/>
                <a:gd name="T60" fmla="*/ 0 w 4475"/>
                <a:gd name="T61" fmla="*/ 0 h 25"/>
                <a:gd name="T62" fmla="*/ 0 w 4475"/>
                <a:gd name="T63" fmla="*/ 0 h 25"/>
                <a:gd name="T64" fmla="*/ 0 w 4475"/>
                <a:gd name="T65" fmla="*/ 0 h 25"/>
                <a:gd name="T66" fmla="*/ 0 w 4475"/>
                <a:gd name="T67" fmla="*/ 0 h 25"/>
                <a:gd name="T68" fmla="*/ 0 w 4475"/>
                <a:gd name="T69" fmla="*/ 0 h 25"/>
                <a:gd name="T70" fmla="*/ 0 w 4475"/>
                <a:gd name="T71" fmla="*/ 0 h 25"/>
                <a:gd name="T72" fmla="*/ 0 w 4475"/>
                <a:gd name="T73" fmla="*/ 0 h 25"/>
                <a:gd name="T74" fmla="*/ 0 w 4475"/>
                <a:gd name="T75" fmla="*/ 0 h 25"/>
                <a:gd name="T76" fmla="*/ 0 w 4475"/>
                <a:gd name="T77" fmla="*/ 0 h 25"/>
                <a:gd name="T78" fmla="*/ 0 w 4475"/>
                <a:gd name="T79" fmla="*/ 0 h 25"/>
                <a:gd name="T80" fmla="*/ 0 w 4475"/>
                <a:gd name="T81" fmla="*/ 0 h 25"/>
                <a:gd name="T82" fmla="*/ 0 w 4475"/>
                <a:gd name="T83" fmla="*/ 0 h 25"/>
                <a:gd name="T84" fmla="*/ 1 w 4475"/>
                <a:gd name="T85" fmla="*/ 0 h 25"/>
                <a:gd name="T86" fmla="*/ 0 w 4475"/>
                <a:gd name="T87" fmla="*/ 0 h 25"/>
                <a:gd name="T88" fmla="*/ 1 w 4475"/>
                <a:gd name="T89" fmla="*/ 0 h 25"/>
                <a:gd name="T90" fmla="*/ 1 w 4475"/>
                <a:gd name="T91" fmla="*/ 0 h 25"/>
                <a:gd name="T92" fmla="*/ 1 w 4475"/>
                <a:gd name="T93" fmla="*/ 0 h 25"/>
                <a:gd name="T94" fmla="*/ 1 w 4475"/>
                <a:gd name="T95" fmla="*/ 0 h 25"/>
                <a:gd name="T96" fmla="*/ 1 w 4475"/>
                <a:gd name="T97" fmla="*/ 0 h 25"/>
                <a:gd name="T98" fmla="*/ 1 w 4475"/>
                <a:gd name="T99" fmla="*/ 0 h 25"/>
                <a:gd name="T100" fmla="*/ 1 w 4475"/>
                <a:gd name="T101" fmla="*/ 0 h 25"/>
                <a:gd name="T102" fmla="*/ 1 w 4475"/>
                <a:gd name="T103" fmla="*/ 0 h 25"/>
                <a:gd name="T104" fmla="*/ 1 w 4475"/>
                <a:gd name="T105" fmla="*/ 0 h 25"/>
                <a:gd name="T106" fmla="*/ 1 w 4475"/>
                <a:gd name="T107" fmla="*/ 0 h 25"/>
                <a:gd name="T108" fmla="*/ 1 w 4475"/>
                <a:gd name="T109" fmla="*/ 0 h 25"/>
                <a:gd name="T110" fmla="*/ 1 w 4475"/>
                <a:gd name="T111" fmla="*/ 0 h 25"/>
                <a:gd name="T112" fmla="*/ 1 w 4475"/>
                <a:gd name="T113" fmla="*/ 0 h 25"/>
                <a:gd name="T114" fmla="*/ 1 w 4475"/>
                <a:gd name="T115" fmla="*/ 0 h 25"/>
                <a:gd name="T116" fmla="*/ 1 w 4475"/>
                <a:gd name="T117" fmla="*/ 0 h 25"/>
                <a:gd name="T118" fmla="*/ 1 w 4475"/>
                <a:gd name="T119" fmla="*/ 0 h 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475"/>
                <a:gd name="T181" fmla="*/ 0 h 25"/>
                <a:gd name="T182" fmla="*/ 4475 w 4475"/>
                <a:gd name="T183" fmla="*/ 25 h 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475" h="25">
                  <a:moveTo>
                    <a:pt x="13" y="0"/>
                  </a:moveTo>
                  <a:lnTo>
                    <a:pt x="88" y="0"/>
                  </a:lnTo>
                  <a:cubicBezTo>
                    <a:pt x="95" y="0"/>
                    <a:pt x="100" y="5"/>
                    <a:pt x="100" y="12"/>
                  </a:cubicBezTo>
                  <a:cubicBezTo>
                    <a:pt x="100" y="19"/>
                    <a:pt x="95" y="25"/>
                    <a:pt x="88" y="25"/>
                  </a:cubicBezTo>
                  <a:lnTo>
                    <a:pt x="13" y="25"/>
                  </a:lnTo>
                  <a:cubicBezTo>
                    <a:pt x="6" y="25"/>
                    <a:pt x="0" y="19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lose/>
                  <a:moveTo>
                    <a:pt x="188" y="0"/>
                  </a:moveTo>
                  <a:lnTo>
                    <a:pt x="263" y="0"/>
                  </a:lnTo>
                  <a:cubicBezTo>
                    <a:pt x="270" y="0"/>
                    <a:pt x="275" y="5"/>
                    <a:pt x="275" y="12"/>
                  </a:cubicBezTo>
                  <a:cubicBezTo>
                    <a:pt x="275" y="19"/>
                    <a:pt x="270" y="25"/>
                    <a:pt x="263" y="25"/>
                  </a:cubicBezTo>
                  <a:lnTo>
                    <a:pt x="188" y="25"/>
                  </a:lnTo>
                  <a:cubicBezTo>
                    <a:pt x="181" y="25"/>
                    <a:pt x="175" y="19"/>
                    <a:pt x="175" y="12"/>
                  </a:cubicBezTo>
                  <a:cubicBezTo>
                    <a:pt x="175" y="5"/>
                    <a:pt x="181" y="0"/>
                    <a:pt x="188" y="0"/>
                  </a:cubicBezTo>
                  <a:close/>
                  <a:moveTo>
                    <a:pt x="363" y="0"/>
                  </a:moveTo>
                  <a:lnTo>
                    <a:pt x="438" y="0"/>
                  </a:lnTo>
                  <a:cubicBezTo>
                    <a:pt x="445" y="0"/>
                    <a:pt x="450" y="5"/>
                    <a:pt x="450" y="12"/>
                  </a:cubicBezTo>
                  <a:cubicBezTo>
                    <a:pt x="450" y="19"/>
                    <a:pt x="445" y="25"/>
                    <a:pt x="438" y="25"/>
                  </a:cubicBezTo>
                  <a:lnTo>
                    <a:pt x="363" y="25"/>
                  </a:lnTo>
                  <a:cubicBezTo>
                    <a:pt x="356" y="25"/>
                    <a:pt x="350" y="19"/>
                    <a:pt x="350" y="12"/>
                  </a:cubicBezTo>
                  <a:cubicBezTo>
                    <a:pt x="350" y="5"/>
                    <a:pt x="356" y="0"/>
                    <a:pt x="363" y="0"/>
                  </a:cubicBezTo>
                  <a:close/>
                  <a:moveTo>
                    <a:pt x="538" y="0"/>
                  </a:moveTo>
                  <a:lnTo>
                    <a:pt x="613" y="0"/>
                  </a:lnTo>
                  <a:cubicBezTo>
                    <a:pt x="620" y="0"/>
                    <a:pt x="625" y="5"/>
                    <a:pt x="625" y="12"/>
                  </a:cubicBezTo>
                  <a:cubicBezTo>
                    <a:pt x="625" y="19"/>
                    <a:pt x="620" y="25"/>
                    <a:pt x="613" y="25"/>
                  </a:cubicBezTo>
                  <a:lnTo>
                    <a:pt x="538" y="25"/>
                  </a:lnTo>
                  <a:cubicBezTo>
                    <a:pt x="531" y="25"/>
                    <a:pt x="525" y="19"/>
                    <a:pt x="525" y="12"/>
                  </a:cubicBezTo>
                  <a:cubicBezTo>
                    <a:pt x="525" y="5"/>
                    <a:pt x="531" y="0"/>
                    <a:pt x="538" y="0"/>
                  </a:cubicBezTo>
                  <a:close/>
                  <a:moveTo>
                    <a:pt x="713" y="0"/>
                  </a:moveTo>
                  <a:lnTo>
                    <a:pt x="788" y="0"/>
                  </a:lnTo>
                  <a:cubicBezTo>
                    <a:pt x="795" y="0"/>
                    <a:pt x="800" y="5"/>
                    <a:pt x="800" y="12"/>
                  </a:cubicBezTo>
                  <a:cubicBezTo>
                    <a:pt x="800" y="19"/>
                    <a:pt x="795" y="25"/>
                    <a:pt x="788" y="25"/>
                  </a:cubicBezTo>
                  <a:lnTo>
                    <a:pt x="713" y="25"/>
                  </a:lnTo>
                  <a:cubicBezTo>
                    <a:pt x="706" y="25"/>
                    <a:pt x="700" y="19"/>
                    <a:pt x="700" y="12"/>
                  </a:cubicBezTo>
                  <a:cubicBezTo>
                    <a:pt x="700" y="5"/>
                    <a:pt x="706" y="0"/>
                    <a:pt x="713" y="0"/>
                  </a:cubicBezTo>
                  <a:close/>
                  <a:moveTo>
                    <a:pt x="888" y="0"/>
                  </a:moveTo>
                  <a:lnTo>
                    <a:pt x="963" y="0"/>
                  </a:lnTo>
                  <a:cubicBezTo>
                    <a:pt x="970" y="0"/>
                    <a:pt x="975" y="5"/>
                    <a:pt x="975" y="12"/>
                  </a:cubicBezTo>
                  <a:cubicBezTo>
                    <a:pt x="975" y="19"/>
                    <a:pt x="970" y="25"/>
                    <a:pt x="963" y="25"/>
                  </a:cubicBezTo>
                  <a:lnTo>
                    <a:pt x="888" y="25"/>
                  </a:lnTo>
                  <a:cubicBezTo>
                    <a:pt x="881" y="25"/>
                    <a:pt x="875" y="19"/>
                    <a:pt x="875" y="12"/>
                  </a:cubicBezTo>
                  <a:cubicBezTo>
                    <a:pt x="875" y="5"/>
                    <a:pt x="881" y="0"/>
                    <a:pt x="888" y="0"/>
                  </a:cubicBezTo>
                  <a:close/>
                  <a:moveTo>
                    <a:pt x="1063" y="0"/>
                  </a:moveTo>
                  <a:lnTo>
                    <a:pt x="1138" y="0"/>
                  </a:lnTo>
                  <a:cubicBezTo>
                    <a:pt x="1145" y="0"/>
                    <a:pt x="1150" y="5"/>
                    <a:pt x="1150" y="12"/>
                  </a:cubicBezTo>
                  <a:cubicBezTo>
                    <a:pt x="1150" y="19"/>
                    <a:pt x="1145" y="25"/>
                    <a:pt x="1138" y="25"/>
                  </a:cubicBezTo>
                  <a:lnTo>
                    <a:pt x="1063" y="25"/>
                  </a:lnTo>
                  <a:cubicBezTo>
                    <a:pt x="1056" y="25"/>
                    <a:pt x="1050" y="19"/>
                    <a:pt x="1050" y="12"/>
                  </a:cubicBezTo>
                  <a:cubicBezTo>
                    <a:pt x="1050" y="5"/>
                    <a:pt x="1056" y="0"/>
                    <a:pt x="1063" y="0"/>
                  </a:cubicBezTo>
                  <a:close/>
                  <a:moveTo>
                    <a:pt x="1238" y="0"/>
                  </a:moveTo>
                  <a:lnTo>
                    <a:pt x="1313" y="0"/>
                  </a:lnTo>
                  <a:cubicBezTo>
                    <a:pt x="1320" y="0"/>
                    <a:pt x="1325" y="5"/>
                    <a:pt x="1325" y="12"/>
                  </a:cubicBezTo>
                  <a:cubicBezTo>
                    <a:pt x="1325" y="19"/>
                    <a:pt x="1320" y="25"/>
                    <a:pt x="1313" y="25"/>
                  </a:cubicBezTo>
                  <a:lnTo>
                    <a:pt x="1238" y="25"/>
                  </a:lnTo>
                  <a:cubicBezTo>
                    <a:pt x="1231" y="25"/>
                    <a:pt x="1225" y="19"/>
                    <a:pt x="1225" y="12"/>
                  </a:cubicBezTo>
                  <a:cubicBezTo>
                    <a:pt x="1225" y="5"/>
                    <a:pt x="1231" y="0"/>
                    <a:pt x="1238" y="0"/>
                  </a:cubicBezTo>
                  <a:close/>
                  <a:moveTo>
                    <a:pt x="1413" y="0"/>
                  </a:moveTo>
                  <a:lnTo>
                    <a:pt x="1488" y="0"/>
                  </a:lnTo>
                  <a:cubicBezTo>
                    <a:pt x="1495" y="0"/>
                    <a:pt x="1500" y="5"/>
                    <a:pt x="1500" y="12"/>
                  </a:cubicBezTo>
                  <a:cubicBezTo>
                    <a:pt x="1500" y="19"/>
                    <a:pt x="1495" y="25"/>
                    <a:pt x="1488" y="25"/>
                  </a:cubicBezTo>
                  <a:lnTo>
                    <a:pt x="1413" y="25"/>
                  </a:lnTo>
                  <a:cubicBezTo>
                    <a:pt x="1406" y="25"/>
                    <a:pt x="1400" y="19"/>
                    <a:pt x="1400" y="12"/>
                  </a:cubicBezTo>
                  <a:cubicBezTo>
                    <a:pt x="1400" y="5"/>
                    <a:pt x="1406" y="0"/>
                    <a:pt x="1413" y="0"/>
                  </a:cubicBezTo>
                  <a:close/>
                  <a:moveTo>
                    <a:pt x="1588" y="0"/>
                  </a:moveTo>
                  <a:lnTo>
                    <a:pt x="1663" y="0"/>
                  </a:lnTo>
                  <a:cubicBezTo>
                    <a:pt x="1670" y="0"/>
                    <a:pt x="1675" y="5"/>
                    <a:pt x="1675" y="12"/>
                  </a:cubicBezTo>
                  <a:cubicBezTo>
                    <a:pt x="1675" y="19"/>
                    <a:pt x="1670" y="25"/>
                    <a:pt x="1663" y="25"/>
                  </a:cubicBezTo>
                  <a:lnTo>
                    <a:pt x="1588" y="25"/>
                  </a:lnTo>
                  <a:cubicBezTo>
                    <a:pt x="1581" y="25"/>
                    <a:pt x="1575" y="19"/>
                    <a:pt x="1575" y="12"/>
                  </a:cubicBezTo>
                  <a:cubicBezTo>
                    <a:pt x="1575" y="5"/>
                    <a:pt x="1581" y="0"/>
                    <a:pt x="1588" y="0"/>
                  </a:cubicBezTo>
                  <a:close/>
                  <a:moveTo>
                    <a:pt x="1763" y="0"/>
                  </a:moveTo>
                  <a:lnTo>
                    <a:pt x="1838" y="0"/>
                  </a:lnTo>
                  <a:cubicBezTo>
                    <a:pt x="1845" y="0"/>
                    <a:pt x="1850" y="5"/>
                    <a:pt x="1850" y="12"/>
                  </a:cubicBezTo>
                  <a:cubicBezTo>
                    <a:pt x="1850" y="19"/>
                    <a:pt x="1845" y="25"/>
                    <a:pt x="1838" y="25"/>
                  </a:cubicBezTo>
                  <a:lnTo>
                    <a:pt x="1763" y="25"/>
                  </a:lnTo>
                  <a:cubicBezTo>
                    <a:pt x="1756" y="25"/>
                    <a:pt x="1750" y="19"/>
                    <a:pt x="1750" y="12"/>
                  </a:cubicBezTo>
                  <a:cubicBezTo>
                    <a:pt x="1750" y="5"/>
                    <a:pt x="1756" y="0"/>
                    <a:pt x="1763" y="0"/>
                  </a:cubicBezTo>
                  <a:close/>
                  <a:moveTo>
                    <a:pt x="1938" y="0"/>
                  </a:moveTo>
                  <a:lnTo>
                    <a:pt x="2013" y="0"/>
                  </a:lnTo>
                  <a:cubicBezTo>
                    <a:pt x="2020" y="0"/>
                    <a:pt x="2025" y="5"/>
                    <a:pt x="2025" y="12"/>
                  </a:cubicBezTo>
                  <a:cubicBezTo>
                    <a:pt x="2025" y="19"/>
                    <a:pt x="2020" y="25"/>
                    <a:pt x="2013" y="25"/>
                  </a:cubicBezTo>
                  <a:lnTo>
                    <a:pt x="1938" y="25"/>
                  </a:lnTo>
                  <a:cubicBezTo>
                    <a:pt x="1931" y="25"/>
                    <a:pt x="1925" y="19"/>
                    <a:pt x="1925" y="12"/>
                  </a:cubicBezTo>
                  <a:cubicBezTo>
                    <a:pt x="1925" y="5"/>
                    <a:pt x="1931" y="0"/>
                    <a:pt x="1938" y="0"/>
                  </a:cubicBezTo>
                  <a:close/>
                  <a:moveTo>
                    <a:pt x="2113" y="0"/>
                  </a:moveTo>
                  <a:lnTo>
                    <a:pt x="2188" y="0"/>
                  </a:lnTo>
                  <a:cubicBezTo>
                    <a:pt x="2195" y="0"/>
                    <a:pt x="2200" y="5"/>
                    <a:pt x="2200" y="12"/>
                  </a:cubicBezTo>
                  <a:cubicBezTo>
                    <a:pt x="2200" y="19"/>
                    <a:pt x="2195" y="25"/>
                    <a:pt x="2188" y="25"/>
                  </a:cubicBezTo>
                  <a:lnTo>
                    <a:pt x="2113" y="25"/>
                  </a:lnTo>
                  <a:cubicBezTo>
                    <a:pt x="2106" y="25"/>
                    <a:pt x="2100" y="19"/>
                    <a:pt x="2100" y="12"/>
                  </a:cubicBezTo>
                  <a:cubicBezTo>
                    <a:pt x="2100" y="5"/>
                    <a:pt x="2106" y="0"/>
                    <a:pt x="2113" y="0"/>
                  </a:cubicBezTo>
                  <a:close/>
                  <a:moveTo>
                    <a:pt x="2288" y="0"/>
                  </a:moveTo>
                  <a:lnTo>
                    <a:pt x="2363" y="0"/>
                  </a:lnTo>
                  <a:cubicBezTo>
                    <a:pt x="2370" y="0"/>
                    <a:pt x="2375" y="5"/>
                    <a:pt x="2375" y="12"/>
                  </a:cubicBezTo>
                  <a:cubicBezTo>
                    <a:pt x="2375" y="19"/>
                    <a:pt x="2370" y="25"/>
                    <a:pt x="2363" y="25"/>
                  </a:cubicBezTo>
                  <a:lnTo>
                    <a:pt x="2288" y="25"/>
                  </a:lnTo>
                  <a:cubicBezTo>
                    <a:pt x="2281" y="25"/>
                    <a:pt x="2275" y="19"/>
                    <a:pt x="2275" y="12"/>
                  </a:cubicBezTo>
                  <a:cubicBezTo>
                    <a:pt x="2275" y="5"/>
                    <a:pt x="2281" y="0"/>
                    <a:pt x="2288" y="0"/>
                  </a:cubicBezTo>
                  <a:close/>
                  <a:moveTo>
                    <a:pt x="2463" y="0"/>
                  </a:moveTo>
                  <a:lnTo>
                    <a:pt x="2538" y="0"/>
                  </a:lnTo>
                  <a:cubicBezTo>
                    <a:pt x="2545" y="0"/>
                    <a:pt x="2550" y="5"/>
                    <a:pt x="2550" y="12"/>
                  </a:cubicBezTo>
                  <a:cubicBezTo>
                    <a:pt x="2550" y="19"/>
                    <a:pt x="2545" y="25"/>
                    <a:pt x="2538" y="25"/>
                  </a:cubicBezTo>
                  <a:lnTo>
                    <a:pt x="2463" y="25"/>
                  </a:lnTo>
                  <a:cubicBezTo>
                    <a:pt x="2456" y="25"/>
                    <a:pt x="2450" y="19"/>
                    <a:pt x="2450" y="12"/>
                  </a:cubicBezTo>
                  <a:cubicBezTo>
                    <a:pt x="2450" y="5"/>
                    <a:pt x="2456" y="0"/>
                    <a:pt x="2463" y="0"/>
                  </a:cubicBezTo>
                  <a:close/>
                  <a:moveTo>
                    <a:pt x="2638" y="0"/>
                  </a:moveTo>
                  <a:lnTo>
                    <a:pt x="2713" y="0"/>
                  </a:lnTo>
                  <a:cubicBezTo>
                    <a:pt x="2720" y="0"/>
                    <a:pt x="2725" y="5"/>
                    <a:pt x="2725" y="12"/>
                  </a:cubicBezTo>
                  <a:cubicBezTo>
                    <a:pt x="2725" y="19"/>
                    <a:pt x="2720" y="25"/>
                    <a:pt x="2713" y="25"/>
                  </a:cubicBezTo>
                  <a:lnTo>
                    <a:pt x="2638" y="25"/>
                  </a:lnTo>
                  <a:cubicBezTo>
                    <a:pt x="2631" y="25"/>
                    <a:pt x="2625" y="19"/>
                    <a:pt x="2625" y="12"/>
                  </a:cubicBezTo>
                  <a:cubicBezTo>
                    <a:pt x="2625" y="5"/>
                    <a:pt x="2631" y="0"/>
                    <a:pt x="2638" y="0"/>
                  </a:cubicBezTo>
                  <a:close/>
                  <a:moveTo>
                    <a:pt x="2813" y="0"/>
                  </a:moveTo>
                  <a:lnTo>
                    <a:pt x="2888" y="0"/>
                  </a:lnTo>
                  <a:cubicBezTo>
                    <a:pt x="2895" y="0"/>
                    <a:pt x="2900" y="5"/>
                    <a:pt x="2900" y="12"/>
                  </a:cubicBezTo>
                  <a:cubicBezTo>
                    <a:pt x="2900" y="19"/>
                    <a:pt x="2895" y="25"/>
                    <a:pt x="2888" y="25"/>
                  </a:cubicBezTo>
                  <a:lnTo>
                    <a:pt x="2813" y="25"/>
                  </a:lnTo>
                  <a:cubicBezTo>
                    <a:pt x="2806" y="25"/>
                    <a:pt x="2800" y="19"/>
                    <a:pt x="2800" y="12"/>
                  </a:cubicBezTo>
                  <a:cubicBezTo>
                    <a:pt x="2800" y="5"/>
                    <a:pt x="2806" y="0"/>
                    <a:pt x="2813" y="0"/>
                  </a:cubicBezTo>
                  <a:close/>
                  <a:moveTo>
                    <a:pt x="2988" y="0"/>
                  </a:moveTo>
                  <a:lnTo>
                    <a:pt x="3063" y="0"/>
                  </a:lnTo>
                  <a:cubicBezTo>
                    <a:pt x="3070" y="0"/>
                    <a:pt x="3075" y="5"/>
                    <a:pt x="3075" y="12"/>
                  </a:cubicBezTo>
                  <a:cubicBezTo>
                    <a:pt x="3075" y="19"/>
                    <a:pt x="3070" y="25"/>
                    <a:pt x="3063" y="25"/>
                  </a:cubicBezTo>
                  <a:lnTo>
                    <a:pt x="2988" y="25"/>
                  </a:lnTo>
                  <a:cubicBezTo>
                    <a:pt x="2981" y="25"/>
                    <a:pt x="2975" y="19"/>
                    <a:pt x="2975" y="12"/>
                  </a:cubicBezTo>
                  <a:cubicBezTo>
                    <a:pt x="2975" y="5"/>
                    <a:pt x="2981" y="0"/>
                    <a:pt x="2988" y="0"/>
                  </a:cubicBezTo>
                  <a:close/>
                  <a:moveTo>
                    <a:pt x="3163" y="0"/>
                  </a:moveTo>
                  <a:lnTo>
                    <a:pt x="3238" y="0"/>
                  </a:lnTo>
                  <a:cubicBezTo>
                    <a:pt x="3245" y="0"/>
                    <a:pt x="3250" y="5"/>
                    <a:pt x="3250" y="12"/>
                  </a:cubicBezTo>
                  <a:cubicBezTo>
                    <a:pt x="3250" y="19"/>
                    <a:pt x="3245" y="25"/>
                    <a:pt x="3238" y="25"/>
                  </a:cubicBezTo>
                  <a:lnTo>
                    <a:pt x="3163" y="25"/>
                  </a:lnTo>
                  <a:cubicBezTo>
                    <a:pt x="3156" y="25"/>
                    <a:pt x="3150" y="19"/>
                    <a:pt x="3150" y="12"/>
                  </a:cubicBezTo>
                  <a:cubicBezTo>
                    <a:pt x="3150" y="5"/>
                    <a:pt x="3156" y="0"/>
                    <a:pt x="3163" y="0"/>
                  </a:cubicBezTo>
                  <a:close/>
                  <a:moveTo>
                    <a:pt x="3338" y="0"/>
                  </a:moveTo>
                  <a:lnTo>
                    <a:pt x="3413" y="0"/>
                  </a:lnTo>
                  <a:cubicBezTo>
                    <a:pt x="3420" y="0"/>
                    <a:pt x="3425" y="5"/>
                    <a:pt x="3425" y="12"/>
                  </a:cubicBezTo>
                  <a:cubicBezTo>
                    <a:pt x="3425" y="19"/>
                    <a:pt x="3420" y="25"/>
                    <a:pt x="3413" y="25"/>
                  </a:cubicBezTo>
                  <a:lnTo>
                    <a:pt x="3338" y="25"/>
                  </a:lnTo>
                  <a:cubicBezTo>
                    <a:pt x="3331" y="25"/>
                    <a:pt x="3325" y="19"/>
                    <a:pt x="3325" y="12"/>
                  </a:cubicBezTo>
                  <a:cubicBezTo>
                    <a:pt x="3325" y="5"/>
                    <a:pt x="3331" y="0"/>
                    <a:pt x="3338" y="0"/>
                  </a:cubicBezTo>
                  <a:close/>
                  <a:moveTo>
                    <a:pt x="3513" y="0"/>
                  </a:moveTo>
                  <a:lnTo>
                    <a:pt x="3588" y="0"/>
                  </a:lnTo>
                  <a:cubicBezTo>
                    <a:pt x="3595" y="0"/>
                    <a:pt x="3600" y="5"/>
                    <a:pt x="3600" y="12"/>
                  </a:cubicBezTo>
                  <a:cubicBezTo>
                    <a:pt x="3600" y="19"/>
                    <a:pt x="3595" y="25"/>
                    <a:pt x="3588" y="25"/>
                  </a:cubicBezTo>
                  <a:lnTo>
                    <a:pt x="3513" y="25"/>
                  </a:lnTo>
                  <a:cubicBezTo>
                    <a:pt x="3506" y="25"/>
                    <a:pt x="3500" y="19"/>
                    <a:pt x="3500" y="12"/>
                  </a:cubicBezTo>
                  <a:cubicBezTo>
                    <a:pt x="3500" y="5"/>
                    <a:pt x="3506" y="0"/>
                    <a:pt x="3513" y="0"/>
                  </a:cubicBezTo>
                  <a:close/>
                  <a:moveTo>
                    <a:pt x="3688" y="0"/>
                  </a:moveTo>
                  <a:lnTo>
                    <a:pt x="3763" y="0"/>
                  </a:lnTo>
                  <a:cubicBezTo>
                    <a:pt x="3770" y="0"/>
                    <a:pt x="3775" y="5"/>
                    <a:pt x="3775" y="12"/>
                  </a:cubicBezTo>
                  <a:cubicBezTo>
                    <a:pt x="3775" y="19"/>
                    <a:pt x="3770" y="25"/>
                    <a:pt x="3763" y="25"/>
                  </a:cubicBezTo>
                  <a:lnTo>
                    <a:pt x="3688" y="25"/>
                  </a:lnTo>
                  <a:cubicBezTo>
                    <a:pt x="3681" y="25"/>
                    <a:pt x="3675" y="19"/>
                    <a:pt x="3675" y="12"/>
                  </a:cubicBezTo>
                  <a:cubicBezTo>
                    <a:pt x="3675" y="5"/>
                    <a:pt x="3681" y="0"/>
                    <a:pt x="3688" y="0"/>
                  </a:cubicBezTo>
                  <a:close/>
                  <a:moveTo>
                    <a:pt x="3863" y="0"/>
                  </a:moveTo>
                  <a:lnTo>
                    <a:pt x="3938" y="0"/>
                  </a:lnTo>
                  <a:cubicBezTo>
                    <a:pt x="3945" y="0"/>
                    <a:pt x="3950" y="5"/>
                    <a:pt x="3950" y="12"/>
                  </a:cubicBezTo>
                  <a:cubicBezTo>
                    <a:pt x="3950" y="19"/>
                    <a:pt x="3945" y="25"/>
                    <a:pt x="3938" y="25"/>
                  </a:cubicBezTo>
                  <a:lnTo>
                    <a:pt x="3863" y="25"/>
                  </a:lnTo>
                  <a:cubicBezTo>
                    <a:pt x="3856" y="25"/>
                    <a:pt x="3850" y="19"/>
                    <a:pt x="3850" y="12"/>
                  </a:cubicBezTo>
                  <a:cubicBezTo>
                    <a:pt x="3850" y="5"/>
                    <a:pt x="3856" y="0"/>
                    <a:pt x="3863" y="0"/>
                  </a:cubicBezTo>
                  <a:close/>
                  <a:moveTo>
                    <a:pt x="4038" y="0"/>
                  </a:moveTo>
                  <a:lnTo>
                    <a:pt x="4113" y="0"/>
                  </a:lnTo>
                  <a:cubicBezTo>
                    <a:pt x="4120" y="0"/>
                    <a:pt x="4125" y="5"/>
                    <a:pt x="4125" y="12"/>
                  </a:cubicBezTo>
                  <a:cubicBezTo>
                    <a:pt x="4125" y="19"/>
                    <a:pt x="4120" y="25"/>
                    <a:pt x="4113" y="25"/>
                  </a:cubicBezTo>
                  <a:lnTo>
                    <a:pt x="4038" y="25"/>
                  </a:lnTo>
                  <a:cubicBezTo>
                    <a:pt x="4031" y="25"/>
                    <a:pt x="4025" y="19"/>
                    <a:pt x="4025" y="12"/>
                  </a:cubicBezTo>
                  <a:cubicBezTo>
                    <a:pt x="4025" y="5"/>
                    <a:pt x="4031" y="0"/>
                    <a:pt x="4038" y="0"/>
                  </a:cubicBezTo>
                  <a:close/>
                  <a:moveTo>
                    <a:pt x="4213" y="0"/>
                  </a:moveTo>
                  <a:lnTo>
                    <a:pt x="4288" y="0"/>
                  </a:lnTo>
                  <a:cubicBezTo>
                    <a:pt x="4295" y="0"/>
                    <a:pt x="4300" y="5"/>
                    <a:pt x="4300" y="12"/>
                  </a:cubicBezTo>
                  <a:cubicBezTo>
                    <a:pt x="4300" y="19"/>
                    <a:pt x="4295" y="25"/>
                    <a:pt x="4288" y="25"/>
                  </a:cubicBezTo>
                  <a:lnTo>
                    <a:pt x="4213" y="25"/>
                  </a:lnTo>
                  <a:cubicBezTo>
                    <a:pt x="4206" y="25"/>
                    <a:pt x="4200" y="19"/>
                    <a:pt x="4200" y="12"/>
                  </a:cubicBezTo>
                  <a:cubicBezTo>
                    <a:pt x="4200" y="5"/>
                    <a:pt x="4206" y="0"/>
                    <a:pt x="4213" y="0"/>
                  </a:cubicBezTo>
                  <a:close/>
                  <a:moveTo>
                    <a:pt x="4388" y="0"/>
                  </a:moveTo>
                  <a:lnTo>
                    <a:pt x="4463" y="0"/>
                  </a:lnTo>
                  <a:cubicBezTo>
                    <a:pt x="4470" y="0"/>
                    <a:pt x="4475" y="5"/>
                    <a:pt x="4475" y="12"/>
                  </a:cubicBezTo>
                  <a:cubicBezTo>
                    <a:pt x="4475" y="19"/>
                    <a:pt x="4470" y="25"/>
                    <a:pt x="4463" y="25"/>
                  </a:cubicBezTo>
                  <a:lnTo>
                    <a:pt x="4388" y="25"/>
                  </a:lnTo>
                  <a:cubicBezTo>
                    <a:pt x="4381" y="25"/>
                    <a:pt x="4375" y="19"/>
                    <a:pt x="4375" y="12"/>
                  </a:cubicBezTo>
                  <a:cubicBezTo>
                    <a:pt x="4375" y="5"/>
                    <a:pt x="4381" y="0"/>
                    <a:pt x="4388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2" name="Freeform 53"/>
            <p:cNvSpPr>
              <a:spLocks/>
            </p:cNvSpPr>
            <p:nvPr/>
          </p:nvSpPr>
          <p:spPr bwMode="auto">
            <a:xfrm>
              <a:off x="6740525" y="4365626"/>
              <a:ext cx="373062" cy="220663"/>
            </a:xfrm>
            <a:custGeom>
              <a:avLst/>
              <a:gdLst>
                <a:gd name="T0" fmla="*/ 235 w 235"/>
                <a:gd name="T1" fmla="*/ 0 h 139"/>
                <a:gd name="T2" fmla="*/ 0 w 235"/>
                <a:gd name="T3" fmla="*/ 139 h 139"/>
                <a:gd name="T4" fmla="*/ 0 60000 65536"/>
                <a:gd name="T5" fmla="*/ 0 60000 65536"/>
                <a:gd name="T6" fmla="*/ 0 w 235"/>
                <a:gd name="T7" fmla="*/ 0 h 139"/>
                <a:gd name="T8" fmla="*/ 235 w 235"/>
                <a:gd name="T9" fmla="*/ 139 h 1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5" h="139">
                  <a:moveTo>
                    <a:pt x="235" y="0"/>
                  </a:moveTo>
                  <a:cubicBezTo>
                    <a:pt x="105" y="0"/>
                    <a:pt x="0" y="62"/>
                    <a:pt x="0" y="139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3" name="Freeform 54"/>
            <p:cNvSpPr>
              <a:spLocks noEditPoints="1"/>
            </p:cNvSpPr>
            <p:nvPr/>
          </p:nvSpPr>
          <p:spPr bwMode="auto">
            <a:xfrm>
              <a:off x="7113588" y="3849688"/>
              <a:ext cx="561975" cy="38100"/>
            </a:xfrm>
            <a:custGeom>
              <a:avLst/>
              <a:gdLst>
                <a:gd name="T0" fmla="*/ 0 w 354"/>
                <a:gd name="T1" fmla="*/ 2 h 24"/>
                <a:gd name="T2" fmla="*/ 74 w 354"/>
                <a:gd name="T3" fmla="*/ 1 h 24"/>
                <a:gd name="T4" fmla="*/ 74 w 354"/>
                <a:gd name="T5" fmla="*/ 24 h 24"/>
                <a:gd name="T6" fmla="*/ 0 w 354"/>
                <a:gd name="T7" fmla="*/ 24 h 24"/>
                <a:gd name="T8" fmla="*/ 0 w 354"/>
                <a:gd name="T9" fmla="*/ 2 h 24"/>
                <a:gd name="T10" fmla="*/ 130 w 354"/>
                <a:gd name="T11" fmla="*/ 1 h 24"/>
                <a:gd name="T12" fmla="*/ 149 w 354"/>
                <a:gd name="T13" fmla="*/ 1 h 24"/>
                <a:gd name="T14" fmla="*/ 149 w 354"/>
                <a:gd name="T15" fmla="*/ 24 h 24"/>
                <a:gd name="T16" fmla="*/ 130 w 354"/>
                <a:gd name="T17" fmla="*/ 24 h 24"/>
                <a:gd name="T18" fmla="*/ 130 w 354"/>
                <a:gd name="T19" fmla="*/ 1 h 24"/>
                <a:gd name="T20" fmla="*/ 205 w 354"/>
                <a:gd name="T21" fmla="*/ 1 h 24"/>
                <a:gd name="T22" fmla="*/ 280 w 354"/>
                <a:gd name="T23" fmla="*/ 1 h 24"/>
                <a:gd name="T24" fmla="*/ 280 w 354"/>
                <a:gd name="T25" fmla="*/ 23 h 24"/>
                <a:gd name="T26" fmla="*/ 205 w 354"/>
                <a:gd name="T27" fmla="*/ 23 h 24"/>
                <a:gd name="T28" fmla="*/ 205 w 354"/>
                <a:gd name="T29" fmla="*/ 1 h 24"/>
                <a:gd name="T30" fmla="*/ 336 w 354"/>
                <a:gd name="T31" fmla="*/ 0 h 24"/>
                <a:gd name="T32" fmla="*/ 354 w 354"/>
                <a:gd name="T33" fmla="*/ 0 h 24"/>
                <a:gd name="T34" fmla="*/ 354 w 354"/>
                <a:gd name="T35" fmla="*/ 23 h 24"/>
                <a:gd name="T36" fmla="*/ 336 w 354"/>
                <a:gd name="T37" fmla="*/ 23 h 24"/>
                <a:gd name="T38" fmla="*/ 336 w 354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4"/>
                <a:gd name="T61" fmla="*/ 0 h 24"/>
                <a:gd name="T62" fmla="*/ 354 w 35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4" h="24">
                  <a:moveTo>
                    <a:pt x="0" y="2"/>
                  </a:moveTo>
                  <a:lnTo>
                    <a:pt x="74" y="1"/>
                  </a:lnTo>
                  <a:lnTo>
                    <a:pt x="74" y="24"/>
                  </a:lnTo>
                  <a:lnTo>
                    <a:pt x="0" y="24"/>
                  </a:lnTo>
                  <a:lnTo>
                    <a:pt x="0" y="2"/>
                  </a:lnTo>
                  <a:close/>
                  <a:moveTo>
                    <a:pt x="130" y="1"/>
                  </a:moveTo>
                  <a:lnTo>
                    <a:pt x="149" y="1"/>
                  </a:lnTo>
                  <a:lnTo>
                    <a:pt x="149" y="24"/>
                  </a:lnTo>
                  <a:lnTo>
                    <a:pt x="130" y="24"/>
                  </a:lnTo>
                  <a:lnTo>
                    <a:pt x="130" y="1"/>
                  </a:lnTo>
                  <a:close/>
                  <a:moveTo>
                    <a:pt x="205" y="1"/>
                  </a:moveTo>
                  <a:lnTo>
                    <a:pt x="280" y="1"/>
                  </a:lnTo>
                  <a:lnTo>
                    <a:pt x="280" y="23"/>
                  </a:lnTo>
                  <a:lnTo>
                    <a:pt x="205" y="23"/>
                  </a:lnTo>
                  <a:lnTo>
                    <a:pt x="205" y="1"/>
                  </a:lnTo>
                  <a:close/>
                  <a:moveTo>
                    <a:pt x="336" y="0"/>
                  </a:moveTo>
                  <a:lnTo>
                    <a:pt x="354" y="0"/>
                  </a:lnTo>
                  <a:lnTo>
                    <a:pt x="354" y="23"/>
                  </a:lnTo>
                  <a:lnTo>
                    <a:pt x="336" y="23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4" name="Freeform 55"/>
            <p:cNvSpPr>
              <a:spLocks noEditPoints="1"/>
            </p:cNvSpPr>
            <p:nvPr/>
          </p:nvSpPr>
          <p:spPr bwMode="auto">
            <a:xfrm>
              <a:off x="6735763" y="3852863"/>
              <a:ext cx="292100" cy="239713"/>
            </a:xfrm>
            <a:custGeom>
              <a:avLst/>
              <a:gdLst>
                <a:gd name="T0" fmla="*/ 184 w 184"/>
                <a:gd name="T1" fmla="*/ 22 h 151"/>
                <a:gd name="T2" fmla="*/ 166 w 184"/>
                <a:gd name="T3" fmla="*/ 23 h 151"/>
                <a:gd name="T4" fmla="*/ 150 w 184"/>
                <a:gd name="T5" fmla="*/ 25 h 151"/>
                <a:gd name="T6" fmla="*/ 133 w 184"/>
                <a:gd name="T7" fmla="*/ 28 h 151"/>
                <a:gd name="T8" fmla="*/ 118 w 184"/>
                <a:gd name="T9" fmla="*/ 33 h 151"/>
                <a:gd name="T10" fmla="*/ 113 w 184"/>
                <a:gd name="T11" fmla="*/ 35 h 151"/>
                <a:gd name="T12" fmla="*/ 107 w 184"/>
                <a:gd name="T13" fmla="*/ 13 h 151"/>
                <a:gd name="T14" fmla="*/ 114 w 184"/>
                <a:gd name="T15" fmla="*/ 11 h 151"/>
                <a:gd name="T16" fmla="*/ 130 w 184"/>
                <a:gd name="T17" fmla="*/ 6 h 151"/>
                <a:gd name="T18" fmla="*/ 148 w 184"/>
                <a:gd name="T19" fmla="*/ 2 h 151"/>
                <a:gd name="T20" fmla="*/ 166 w 184"/>
                <a:gd name="T21" fmla="*/ 0 h 151"/>
                <a:gd name="T22" fmla="*/ 184 w 184"/>
                <a:gd name="T23" fmla="*/ 0 h 151"/>
                <a:gd name="T24" fmla="*/ 184 w 184"/>
                <a:gd name="T25" fmla="*/ 22 h 151"/>
                <a:gd name="T26" fmla="*/ 65 w 184"/>
                <a:gd name="T27" fmla="*/ 62 h 151"/>
                <a:gd name="T28" fmla="*/ 54 w 184"/>
                <a:gd name="T29" fmla="*/ 71 h 151"/>
                <a:gd name="T30" fmla="*/ 51 w 184"/>
                <a:gd name="T31" fmla="*/ 75 h 151"/>
                <a:gd name="T32" fmla="*/ 39 w 184"/>
                <a:gd name="T33" fmla="*/ 57 h 151"/>
                <a:gd name="T34" fmla="*/ 43 w 184"/>
                <a:gd name="T35" fmla="*/ 53 h 151"/>
                <a:gd name="T36" fmla="*/ 54 w 184"/>
                <a:gd name="T37" fmla="*/ 43 h 151"/>
                <a:gd name="T38" fmla="*/ 65 w 184"/>
                <a:gd name="T39" fmla="*/ 62 h 151"/>
                <a:gd name="T40" fmla="*/ 22 w 184"/>
                <a:gd name="T41" fmla="*/ 125 h 151"/>
                <a:gd name="T42" fmla="*/ 21 w 184"/>
                <a:gd name="T43" fmla="*/ 126 h 151"/>
                <a:gd name="T44" fmla="*/ 20 w 184"/>
                <a:gd name="T45" fmla="*/ 132 h 151"/>
                <a:gd name="T46" fmla="*/ 19 w 184"/>
                <a:gd name="T47" fmla="*/ 138 h 151"/>
                <a:gd name="T48" fmla="*/ 18 w 184"/>
                <a:gd name="T49" fmla="*/ 145 h 151"/>
                <a:gd name="T50" fmla="*/ 18 w 184"/>
                <a:gd name="T51" fmla="*/ 151 h 151"/>
                <a:gd name="T52" fmla="*/ 0 w 184"/>
                <a:gd name="T53" fmla="*/ 150 h 151"/>
                <a:gd name="T54" fmla="*/ 0 w 184"/>
                <a:gd name="T55" fmla="*/ 142 h 151"/>
                <a:gd name="T56" fmla="*/ 1 w 184"/>
                <a:gd name="T57" fmla="*/ 134 h 151"/>
                <a:gd name="T58" fmla="*/ 2 w 184"/>
                <a:gd name="T59" fmla="*/ 126 h 151"/>
                <a:gd name="T60" fmla="*/ 4 w 184"/>
                <a:gd name="T61" fmla="*/ 118 h 151"/>
                <a:gd name="T62" fmla="*/ 4 w 184"/>
                <a:gd name="T63" fmla="*/ 117 h 151"/>
                <a:gd name="T64" fmla="*/ 22 w 184"/>
                <a:gd name="T65" fmla="*/ 125 h 1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4"/>
                <a:gd name="T100" fmla="*/ 0 h 151"/>
                <a:gd name="T101" fmla="*/ 184 w 184"/>
                <a:gd name="T102" fmla="*/ 151 h 1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4" h="151">
                  <a:moveTo>
                    <a:pt x="184" y="22"/>
                  </a:moveTo>
                  <a:lnTo>
                    <a:pt x="166" y="23"/>
                  </a:lnTo>
                  <a:lnTo>
                    <a:pt x="150" y="25"/>
                  </a:lnTo>
                  <a:lnTo>
                    <a:pt x="133" y="28"/>
                  </a:lnTo>
                  <a:lnTo>
                    <a:pt x="118" y="33"/>
                  </a:lnTo>
                  <a:lnTo>
                    <a:pt x="113" y="35"/>
                  </a:lnTo>
                  <a:lnTo>
                    <a:pt x="107" y="13"/>
                  </a:lnTo>
                  <a:lnTo>
                    <a:pt x="114" y="11"/>
                  </a:lnTo>
                  <a:lnTo>
                    <a:pt x="130" y="6"/>
                  </a:lnTo>
                  <a:lnTo>
                    <a:pt x="148" y="2"/>
                  </a:lnTo>
                  <a:lnTo>
                    <a:pt x="166" y="0"/>
                  </a:lnTo>
                  <a:lnTo>
                    <a:pt x="184" y="0"/>
                  </a:lnTo>
                  <a:lnTo>
                    <a:pt x="184" y="22"/>
                  </a:lnTo>
                  <a:close/>
                  <a:moveTo>
                    <a:pt x="65" y="62"/>
                  </a:moveTo>
                  <a:lnTo>
                    <a:pt x="54" y="71"/>
                  </a:lnTo>
                  <a:lnTo>
                    <a:pt x="51" y="75"/>
                  </a:lnTo>
                  <a:lnTo>
                    <a:pt x="39" y="57"/>
                  </a:lnTo>
                  <a:lnTo>
                    <a:pt x="43" y="53"/>
                  </a:lnTo>
                  <a:lnTo>
                    <a:pt x="54" y="43"/>
                  </a:lnTo>
                  <a:lnTo>
                    <a:pt x="65" y="62"/>
                  </a:lnTo>
                  <a:close/>
                  <a:moveTo>
                    <a:pt x="22" y="125"/>
                  </a:moveTo>
                  <a:lnTo>
                    <a:pt x="21" y="126"/>
                  </a:lnTo>
                  <a:lnTo>
                    <a:pt x="20" y="132"/>
                  </a:lnTo>
                  <a:lnTo>
                    <a:pt x="19" y="138"/>
                  </a:lnTo>
                  <a:lnTo>
                    <a:pt x="18" y="145"/>
                  </a:lnTo>
                  <a:lnTo>
                    <a:pt x="18" y="151"/>
                  </a:lnTo>
                  <a:lnTo>
                    <a:pt x="0" y="150"/>
                  </a:lnTo>
                  <a:lnTo>
                    <a:pt x="0" y="142"/>
                  </a:lnTo>
                  <a:lnTo>
                    <a:pt x="1" y="134"/>
                  </a:lnTo>
                  <a:lnTo>
                    <a:pt x="2" y="126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22" y="12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5" name="Line 56"/>
            <p:cNvSpPr>
              <a:spLocks noChangeShapeType="1"/>
            </p:cNvSpPr>
            <p:nvPr/>
          </p:nvSpPr>
          <p:spPr bwMode="auto">
            <a:xfrm flipV="1">
              <a:off x="7080250" y="3448051"/>
              <a:ext cx="585787" cy="317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6" name="Freeform 57"/>
            <p:cNvSpPr>
              <a:spLocks/>
            </p:cNvSpPr>
            <p:nvPr/>
          </p:nvSpPr>
          <p:spPr bwMode="auto">
            <a:xfrm>
              <a:off x="6740525" y="3460751"/>
              <a:ext cx="373062" cy="219075"/>
            </a:xfrm>
            <a:custGeom>
              <a:avLst/>
              <a:gdLst>
                <a:gd name="T0" fmla="*/ 235 w 235"/>
                <a:gd name="T1" fmla="*/ 0 h 138"/>
                <a:gd name="T2" fmla="*/ 0 w 235"/>
                <a:gd name="T3" fmla="*/ 138 h 138"/>
                <a:gd name="T4" fmla="*/ 0 60000 65536"/>
                <a:gd name="T5" fmla="*/ 0 60000 65536"/>
                <a:gd name="T6" fmla="*/ 0 w 235"/>
                <a:gd name="T7" fmla="*/ 0 h 138"/>
                <a:gd name="T8" fmla="*/ 235 w 235"/>
                <a:gd name="T9" fmla="*/ 138 h 13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5" h="138">
                  <a:moveTo>
                    <a:pt x="235" y="0"/>
                  </a:moveTo>
                  <a:cubicBezTo>
                    <a:pt x="105" y="0"/>
                    <a:pt x="0" y="62"/>
                    <a:pt x="0" y="138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7" name="Line 58"/>
            <p:cNvSpPr>
              <a:spLocks noChangeShapeType="1"/>
            </p:cNvSpPr>
            <p:nvPr/>
          </p:nvSpPr>
          <p:spPr bwMode="auto">
            <a:xfrm>
              <a:off x="5816600" y="4895851"/>
              <a:ext cx="588962" cy="15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8" name="Freeform 59"/>
            <p:cNvSpPr>
              <a:spLocks noEditPoints="1"/>
            </p:cNvSpPr>
            <p:nvPr/>
          </p:nvSpPr>
          <p:spPr bwMode="auto">
            <a:xfrm>
              <a:off x="5816600" y="4468813"/>
              <a:ext cx="671512" cy="36513"/>
            </a:xfrm>
            <a:custGeom>
              <a:avLst/>
              <a:gdLst>
                <a:gd name="T0" fmla="*/ 0 w 423"/>
                <a:gd name="T1" fmla="*/ 0 h 23"/>
                <a:gd name="T2" fmla="*/ 75 w 423"/>
                <a:gd name="T3" fmla="*/ 0 h 23"/>
                <a:gd name="T4" fmla="*/ 75 w 423"/>
                <a:gd name="T5" fmla="*/ 23 h 23"/>
                <a:gd name="T6" fmla="*/ 0 w 423"/>
                <a:gd name="T7" fmla="*/ 23 h 23"/>
                <a:gd name="T8" fmla="*/ 0 w 423"/>
                <a:gd name="T9" fmla="*/ 0 h 23"/>
                <a:gd name="T10" fmla="*/ 131 w 423"/>
                <a:gd name="T11" fmla="*/ 0 h 23"/>
                <a:gd name="T12" fmla="*/ 149 w 423"/>
                <a:gd name="T13" fmla="*/ 0 h 23"/>
                <a:gd name="T14" fmla="*/ 149 w 423"/>
                <a:gd name="T15" fmla="*/ 23 h 23"/>
                <a:gd name="T16" fmla="*/ 131 w 423"/>
                <a:gd name="T17" fmla="*/ 23 h 23"/>
                <a:gd name="T18" fmla="*/ 131 w 423"/>
                <a:gd name="T19" fmla="*/ 0 h 23"/>
                <a:gd name="T20" fmla="*/ 205 w 423"/>
                <a:gd name="T21" fmla="*/ 0 h 23"/>
                <a:gd name="T22" fmla="*/ 280 w 423"/>
                <a:gd name="T23" fmla="*/ 0 h 23"/>
                <a:gd name="T24" fmla="*/ 280 w 423"/>
                <a:gd name="T25" fmla="*/ 23 h 23"/>
                <a:gd name="T26" fmla="*/ 205 w 423"/>
                <a:gd name="T27" fmla="*/ 23 h 23"/>
                <a:gd name="T28" fmla="*/ 205 w 423"/>
                <a:gd name="T29" fmla="*/ 0 h 23"/>
                <a:gd name="T30" fmla="*/ 336 w 423"/>
                <a:gd name="T31" fmla="*/ 0 h 23"/>
                <a:gd name="T32" fmla="*/ 355 w 423"/>
                <a:gd name="T33" fmla="*/ 0 h 23"/>
                <a:gd name="T34" fmla="*/ 355 w 423"/>
                <a:gd name="T35" fmla="*/ 23 h 23"/>
                <a:gd name="T36" fmla="*/ 336 w 423"/>
                <a:gd name="T37" fmla="*/ 23 h 23"/>
                <a:gd name="T38" fmla="*/ 336 w 423"/>
                <a:gd name="T39" fmla="*/ 0 h 23"/>
                <a:gd name="T40" fmla="*/ 411 w 423"/>
                <a:gd name="T41" fmla="*/ 0 h 23"/>
                <a:gd name="T42" fmla="*/ 423 w 423"/>
                <a:gd name="T43" fmla="*/ 0 h 23"/>
                <a:gd name="T44" fmla="*/ 423 w 423"/>
                <a:gd name="T45" fmla="*/ 23 h 23"/>
                <a:gd name="T46" fmla="*/ 411 w 423"/>
                <a:gd name="T47" fmla="*/ 23 h 23"/>
                <a:gd name="T48" fmla="*/ 411 w 423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23"/>
                <a:gd name="T76" fmla="*/ 0 h 23"/>
                <a:gd name="T77" fmla="*/ 423 w 423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23" h="23">
                  <a:moveTo>
                    <a:pt x="0" y="0"/>
                  </a:moveTo>
                  <a:lnTo>
                    <a:pt x="75" y="0"/>
                  </a:lnTo>
                  <a:lnTo>
                    <a:pt x="75" y="23"/>
                  </a:lnTo>
                  <a:lnTo>
                    <a:pt x="0" y="23"/>
                  </a:lnTo>
                  <a:lnTo>
                    <a:pt x="0" y="0"/>
                  </a:lnTo>
                  <a:close/>
                  <a:moveTo>
                    <a:pt x="131" y="0"/>
                  </a:moveTo>
                  <a:lnTo>
                    <a:pt x="149" y="0"/>
                  </a:lnTo>
                  <a:lnTo>
                    <a:pt x="149" y="23"/>
                  </a:lnTo>
                  <a:lnTo>
                    <a:pt x="131" y="23"/>
                  </a:lnTo>
                  <a:lnTo>
                    <a:pt x="131" y="0"/>
                  </a:lnTo>
                  <a:close/>
                  <a:moveTo>
                    <a:pt x="205" y="0"/>
                  </a:moveTo>
                  <a:lnTo>
                    <a:pt x="280" y="0"/>
                  </a:lnTo>
                  <a:lnTo>
                    <a:pt x="280" y="23"/>
                  </a:lnTo>
                  <a:lnTo>
                    <a:pt x="205" y="23"/>
                  </a:lnTo>
                  <a:lnTo>
                    <a:pt x="205" y="0"/>
                  </a:lnTo>
                  <a:close/>
                  <a:moveTo>
                    <a:pt x="336" y="0"/>
                  </a:moveTo>
                  <a:lnTo>
                    <a:pt x="355" y="0"/>
                  </a:lnTo>
                  <a:lnTo>
                    <a:pt x="355" y="23"/>
                  </a:lnTo>
                  <a:lnTo>
                    <a:pt x="336" y="23"/>
                  </a:lnTo>
                  <a:lnTo>
                    <a:pt x="336" y="0"/>
                  </a:lnTo>
                  <a:close/>
                  <a:moveTo>
                    <a:pt x="411" y="0"/>
                  </a:moveTo>
                  <a:lnTo>
                    <a:pt x="423" y="0"/>
                  </a:lnTo>
                  <a:lnTo>
                    <a:pt x="423" y="23"/>
                  </a:lnTo>
                  <a:lnTo>
                    <a:pt x="411" y="23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49" name="Line 60"/>
            <p:cNvSpPr>
              <a:spLocks noChangeShapeType="1"/>
            </p:cNvSpPr>
            <p:nvPr/>
          </p:nvSpPr>
          <p:spPr bwMode="auto">
            <a:xfrm>
              <a:off x="5816600" y="3973513"/>
              <a:ext cx="627062" cy="15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0" name="Line 61"/>
            <p:cNvSpPr>
              <a:spLocks noChangeShapeType="1"/>
            </p:cNvSpPr>
            <p:nvPr/>
          </p:nvSpPr>
          <p:spPr bwMode="auto">
            <a:xfrm>
              <a:off x="6488113" y="3149601"/>
              <a:ext cx="1587" cy="27670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1" name="Line 62"/>
            <p:cNvSpPr>
              <a:spLocks noChangeShapeType="1"/>
            </p:cNvSpPr>
            <p:nvPr/>
          </p:nvSpPr>
          <p:spPr bwMode="auto">
            <a:xfrm>
              <a:off x="6740525" y="2433638"/>
              <a:ext cx="1587" cy="27670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2" name="Line 63"/>
            <p:cNvSpPr>
              <a:spLocks noChangeShapeType="1"/>
            </p:cNvSpPr>
            <p:nvPr/>
          </p:nvSpPr>
          <p:spPr bwMode="auto">
            <a:xfrm flipV="1">
              <a:off x="6488113" y="2433638"/>
              <a:ext cx="252412" cy="7159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3" name="Line 64"/>
            <p:cNvSpPr>
              <a:spLocks noChangeShapeType="1"/>
            </p:cNvSpPr>
            <p:nvPr/>
          </p:nvSpPr>
          <p:spPr bwMode="auto">
            <a:xfrm flipV="1">
              <a:off x="6488113" y="5200651"/>
              <a:ext cx="252412" cy="7159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4" name="Freeform 65"/>
            <p:cNvSpPr>
              <a:spLocks/>
            </p:cNvSpPr>
            <p:nvPr/>
          </p:nvSpPr>
          <p:spPr bwMode="auto">
            <a:xfrm>
              <a:off x="6403975" y="4791076"/>
              <a:ext cx="84137" cy="104775"/>
            </a:xfrm>
            <a:custGeom>
              <a:avLst/>
              <a:gdLst>
                <a:gd name="T0" fmla="*/ 0 w 53"/>
                <a:gd name="T1" fmla="*/ 66 h 66"/>
                <a:gd name="T2" fmla="*/ 53 w 53"/>
                <a:gd name="T3" fmla="*/ 0 h 66"/>
                <a:gd name="T4" fmla="*/ 0 60000 65536"/>
                <a:gd name="T5" fmla="*/ 0 60000 65536"/>
                <a:gd name="T6" fmla="*/ 0 w 53"/>
                <a:gd name="T7" fmla="*/ 0 h 66"/>
                <a:gd name="T8" fmla="*/ 53 w 53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3" h="66">
                  <a:moveTo>
                    <a:pt x="0" y="66"/>
                  </a:moveTo>
                  <a:cubicBezTo>
                    <a:pt x="29" y="66"/>
                    <a:pt x="53" y="37"/>
                    <a:pt x="53" y="0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5" name="Freeform 66"/>
            <p:cNvSpPr>
              <a:spLocks/>
            </p:cNvSpPr>
            <p:nvPr/>
          </p:nvSpPr>
          <p:spPr bwMode="auto">
            <a:xfrm>
              <a:off x="6403975" y="3867151"/>
              <a:ext cx="84137" cy="104775"/>
            </a:xfrm>
            <a:custGeom>
              <a:avLst/>
              <a:gdLst>
                <a:gd name="T0" fmla="*/ 0 w 53"/>
                <a:gd name="T1" fmla="*/ 66 h 66"/>
                <a:gd name="T2" fmla="*/ 53 w 53"/>
                <a:gd name="T3" fmla="*/ 0 h 66"/>
                <a:gd name="T4" fmla="*/ 0 60000 65536"/>
                <a:gd name="T5" fmla="*/ 0 60000 65536"/>
                <a:gd name="T6" fmla="*/ 0 w 53"/>
                <a:gd name="T7" fmla="*/ 0 h 66"/>
                <a:gd name="T8" fmla="*/ 53 w 53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3" h="66">
                  <a:moveTo>
                    <a:pt x="0" y="66"/>
                  </a:moveTo>
                  <a:cubicBezTo>
                    <a:pt x="29" y="66"/>
                    <a:pt x="53" y="37"/>
                    <a:pt x="53" y="0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7" name="Rectangle 82"/>
            <p:cNvSpPr>
              <a:spLocks noChangeArrowheads="1"/>
            </p:cNvSpPr>
            <p:nvPr/>
          </p:nvSpPr>
          <p:spPr bwMode="auto">
            <a:xfrm>
              <a:off x="7724775" y="3108326"/>
              <a:ext cx="2644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lang="en-US" altLang="ja-JP" b="1" baseline="-25000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1600" baseline="-25000" dirty="0"/>
            </a:p>
          </p:txBody>
        </p:sp>
        <p:sp>
          <p:nvSpPr>
            <p:cNvPr id="8259" name="Rectangle 84"/>
            <p:cNvSpPr>
              <a:spLocks noChangeArrowheads="1"/>
            </p:cNvSpPr>
            <p:nvPr/>
          </p:nvSpPr>
          <p:spPr bwMode="auto">
            <a:xfrm>
              <a:off x="7808052" y="3645024"/>
              <a:ext cx="4363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 err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lang="en-US" altLang="ja-JP" b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ja-JP" b="1" baseline="-250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ja-JP" sz="1600" baseline="-25000" dirty="0"/>
            </a:p>
          </p:txBody>
        </p:sp>
        <p:sp>
          <p:nvSpPr>
            <p:cNvPr id="8261" name="Rectangle 86"/>
            <p:cNvSpPr>
              <a:spLocks noChangeArrowheads="1"/>
            </p:cNvSpPr>
            <p:nvPr/>
          </p:nvSpPr>
          <p:spPr bwMode="auto">
            <a:xfrm flipH="1">
              <a:off x="7740970" y="4420343"/>
              <a:ext cx="4314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lang="en-US" altLang="ja-JP" b="1" baseline="-2500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en-US" altLang="ja-JP" sz="1600" baseline="-25000" dirty="0"/>
            </a:p>
          </p:txBody>
        </p:sp>
        <p:sp>
          <p:nvSpPr>
            <p:cNvPr id="23" name="Line 26">
              <a:extLst>
                <a:ext uri="{FF2B5EF4-FFF2-40B4-BE49-F238E27FC236}">
                  <a16:creationId xmlns:a16="http://schemas.microsoft.com/office/drawing/2014/main" id="{68AA976F-6B55-F137-3B45-21C8BB3A8E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1593" y="4077072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Rectangle 34" descr="右下がり対角線">
              <a:extLst>
                <a:ext uri="{FF2B5EF4-FFF2-40B4-BE49-F238E27FC236}">
                  <a16:creationId xmlns:a16="http://schemas.microsoft.com/office/drawing/2014/main" id="{ABA82B70-6312-FB2E-AB4B-960A6CEE7F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64088" y="4286838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5" name="Line 35">
              <a:extLst>
                <a:ext uri="{FF2B5EF4-FFF2-40B4-BE49-F238E27FC236}">
                  <a16:creationId xmlns:a16="http://schemas.microsoft.com/office/drawing/2014/main" id="{9795703C-BCCB-5FBE-509F-E05D179A65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64088" y="4286838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Line 94">
              <a:extLst>
                <a:ext uri="{FF2B5EF4-FFF2-40B4-BE49-F238E27FC236}">
                  <a16:creationId xmlns:a16="http://schemas.microsoft.com/office/drawing/2014/main" id="{F08E2CAF-18F5-9198-FA89-7EEA1FF0C8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1458" y="4077071"/>
              <a:ext cx="2098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94">
              <a:extLst>
                <a:ext uri="{FF2B5EF4-FFF2-40B4-BE49-F238E27FC236}">
                  <a16:creationId xmlns:a16="http://schemas.microsoft.com/office/drawing/2014/main" id="{A87D3F33-6510-F2DD-5561-54D4D135BE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40352" y="4077072"/>
              <a:ext cx="194966" cy="50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26">
              <a:extLst>
                <a:ext uri="{FF2B5EF4-FFF2-40B4-BE49-F238E27FC236}">
                  <a16:creationId xmlns:a16="http://schemas.microsoft.com/office/drawing/2014/main" id="{FD06E071-FA6E-C344-1A2E-7BD069DC6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35318" y="4080029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Rectangle 34" descr="右下がり対角線">
              <a:extLst>
                <a:ext uri="{FF2B5EF4-FFF2-40B4-BE49-F238E27FC236}">
                  <a16:creationId xmlns:a16="http://schemas.microsoft.com/office/drawing/2014/main" id="{69C90A57-5E57-9FD2-3193-E0B5DEF54F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77813" y="4289795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1" name="Line 35">
              <a:extLst>
                <a:ext uri="{FF2B5EF4-FFF2-40B4-BE49-F238E27FC236}">
                  <a16:creationId xmlns:a16="http://schemas.microsoft.com/office/drawing/2014/main" id="{6C92337B-5D24-1BF6-71A1-BF785D4B80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77813" y="4289795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55CC7DF-C53E-107C-2EB3-3A7762CE0FC1}"/>
              </a:ext>
            </a:extLst>
          </p:cNvPr>
          <p:cNvGrpSpPr/>
          <p:nvPr/>
        </p:nvGrpSpPr>
        <p:grpSpPr>
          <a:xfrm>
            <a:off x="4916857" y="1268413"/>
            <a:ext cx="3630766" cy="1008062"/>
            <a:chOff x="4916857" y="1268413"/>
            <a:chExt cx="3630766" cy="1008062"/>
          </a:xfrm>
        </p:grpSpPr>
        <p:sp>
          <p:nvSpPr>
            <p:cNvPr id="8225" name="Text Box 91"/>
            <p:cNvSpPr txBox="1">
              <a:spLocks noChangeArrowheads="1"/>
            </p:cNvSpPr>
            <p:nvPr/>
          </p:nvSpPr>
          <p:spPr bwMode="auto">
            <a:xfrm>
              <a:off x="6289675" y="1971675"/>
              <a:ext cx="9064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400" b="1">
                  <a:latin typeface="Times New Roman" pitchFamily="18" charset="0"/>
                </a:rPr>
                <a:t>Oxide</a:t>
              </a:r>
            </a:p>
          </p:txBody>
        </p:sp>
        <p:sp>
          <p:nvSpPr>
            <p:cNvPr id="8222" name="Rectangle 90"/>
            <p:cNvSpPr>
              <a:spLocks noChangeArrowheads="1"/>
            </p:cNvSpPr>
            <p:nvPr/>
          </p:nvSpPr>
          <p:spPr bwMode="auto">
            <a:xfrm>
              <a:off x="6443663" y="1268413"/>
              <a:ext cx="293687" cy="6477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8223" name="Rectangle 88"/>
            <p:cNvSpPr>
              <a:spLocks noChangeArrowheads="1"/>
            </p:cNvSpPr>
            <p:nvPr/>
          </p:nvSpPr>
          <p:spPr bwMode="auto">
            <a:xfrm>
              <a:off x="6737350" y="1268413"/>
              <a:ext cx="1254125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8224" name="Rectangle 89"/>
            <p:cNvSpPr>
              <a:spLocks noChangeArrowheads="1"/>
            </p:cNvSpPr>
            <p:nvPr/>
          </p:nvSpPr>
          <p:spPr bwMode="auto">
            <a:xfrm>
              <a:off x="5503863" y="1268413"/>
              <a:ext cx="939800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8226" name="Text Box 92"/>
            <p:cNvSpPr txBox="1">
              <a:spLocks noChangeArrowheads="1"/>
            </p:cNvSpPr>
            <p:nvPr/>
          </p:nvSpPr>
          <p:spPr bwMode="auto">
            <a:xfrm>
              <a:off x="6877050" y="1412776"/>
              <a:ext cx="9747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400" b="1">
                  <a:latin typeface="Times New Roman" pitchFamily="18" charset="0"/>
                </a:rPr>
                <a:t>p-Si</a:t>
              </a:r>
            </a:p>
          </p:txBody>
        </p:sp>
        <p:sp>
          <p:nvSpPr>
            <p:cNvPr id="8227" name="Text Box 101"/>
            <p:cNvSpPr txBox="1">
              <a:spLocks noChangeArrowheads="1"/>
            </p:cNvSpPr>
            <p:nvPr/>
          </p:nvSpPr>
          <p:spPr bwMode="auto">
            <a:xfrm>
              <a:off x="5580063" y="1412875"/>
              <a:ext cx="8778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400" b="1">
                  <a:latin typeface="Times New Roman" pitchFamily="18" charset="0"/>
                </a:rPr>
                <a:t>n-Si</a:t>
              </a:r>
            </a:p>
          </p:txBody>
        </p:sp>
        <p:sp>
          <p:nvSpPr>
            <p:cNvPr id="8228" name="Line 93"/>
            <p:cNvSpPr>
              <a:spLocks noChangeShapeType="1"/>
            </p:cNvSpPr>
            <p:nvPr/>
          </p:nvSpPr>
          <p:spPr bwMode="auto">
            <a:xfrm flipH="1">
              <a:off x="5076055" y="1620834"/>
              <a:ext cx="426220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29" name="Line 94"/>
            <p:cNvSpPr>
              <a:spLocks noChangeShapeType="1"/>
            </p:cNvSpPr>
            <p:nvPr/>
          </p:nvSpPr>
          <p:spPr bwMode="auto">
            <a:xfrm flipV="1">
              <a:off x="7983538" y="1628798"/>
              <a:ext cx="418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Line 26">
              <a:extLst>
                <a:ext uri="{FF2B5EF4-FFF2-40B4-BE49-F238E27FC236}">
                  <a16:creationId xmlns:a16="http://schemas.microsoft.com/office/drawing/2014/main" id="{58459C06-3FC7-CC0D-6672-43426E347A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01913" y="1628800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34" descr="右下がり対角線">
              <a:extLst>
                <a:ext uri="{FF2B5EF4-FFF2-40B4-BE49-F238E27FC236}">
                  <a16:creationId xmlns:a16="http://schemas.microsoft.com/office/drawing/2014/main" id="{5B5098AA-74D5-1489-E61B-8BEE374DED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44408" y="1838566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5" name="Line 35">
              <a:extLst>
                <a:ext uri="{FF2B5EF4-FFF2-40B4-BE49-F238E27FC236}">
                  <a16:creationId xmlns:a16="http://schemas.microsoft.com/office/drawing/2014/main" id="{4585CF8C-CF36-949F-8CE6-4CE58EC80A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44408" y="1838566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Line 26">
              <a:extLst>
                <a:ext uri="{FF2B5EF4-FFF2-40B4-BE49-F238E27FC236}">
                  <a16:creationId xmlns:a16="http://schemas.microsoft.com/office/drawing/2014/main" id="{0C2CA2EF-DEF5-5689-7415-1FF280A3D5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74362" y="1628801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Rectangle 34" descr="右下がり対角線">
              <a:extLst>
                <a:ext uri="{FF2B5EF4-FFF2-40B4-BE49-F238E27FC236}">
                  <a16:creationId xmlns:a16="http://schemas.microsoft.com/office/drawing/2014/main" id="{93870179-112D-D454-C7FE-6B1E694443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16857" y="1838567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8" name="Line 35">
              <a:extLst>
                <a:ext uri="{FF2B5EF4-FFF2-40B4-BE49-F238E27FC236}">
                  <a16:creationId xmlns:a16="http://schemas.microsoft.com/office/drawing/2014/main" id="{546E6E48-542F-8B3E-8166-D08AA23F80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6857" y="1838567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249" grpId="0" animBg="1"/>
      <p:bldP spid="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76005" y="1083791"/>
            <a:ext cx="455612" cy="23488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lang="en-US" altLang="ja-JP" b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4428530" y="3518321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x</a:t>
            </a:r>
            <a:r>
              <a:rPr lang="en-US" altLang="ja-JP" b="1" baseline="-25000">
                <a:latin typeface="Times New Roman" pitchFamily="18" charset="0"/>
              </a:rPr>
              <a:t>p</a:t>
            </a:r>
          </a:p>
        </p:txBody>
      </p:sp>
      <p:sp>
        <p:nvSpPr>
          <p:cNvPr id="9225" name="Text Box 20"/>
          <p:cNvSpPr txBox="1">
            <a:spLocks noChangeArrowheads="1"/>
          </p:cNvSpPr>
          <p:nvPr/>
        </p:nvSpPr>
        <p:spPr bwMode="auto">
          <a:xfrm>
            <a:off x="3060105" y="3505621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 err="1">
                <a:latin typeface="Times New Roman" pitchFamily="18" charset="0"/>
              </a:rPr>
              <a:t>x</a:t>
            </a:r>
            <a:r>
              <a:rPr lang="en-US" altLang="ja-JP" b="1" baseline="-25000" dirty="0" err="1">
                <a:latin typeface="Times New Roman" pitchFamily="18" charset="0"/>
              </a:rPr>
              <a:t>n</a:t>
            </a: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9226" name="Rectangle 89"/>
          <p:cNvSpPr>
            <a:spLocks noChangeArrowheads="1"/>
          </p:cNvSpPr>
          <p:nvPr/>
        </p:nvSpPr>
        <p:spPr bwMode="auto">
          <a:xfrm>
            <a:off x="2306043" y="1071091"/>
            <a:ext cx="3635365" cy="23615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9227" name="Text Box 91"/>
          <p:cNvSpPr txBox="1">
            <a:spLocks noChangeArrowheads="1"/>
          </p:cNvSpPr>
          <p:nvPr/>
        </p:nvSpPr>
        <p:spPr bwMode="auto">
          <a:xfrm>
            <a:off x="3245843" y="764704"/>
            <a:ext cx="90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dirty="0">
                <a:latin typeface="Times New Roman" pitchFamily="18" charset="0"/>
              </a:rPr>
              <a:t>Oxide</a:t>
            </a:r>
          </a:p>
        </p:txBody>
      </p:sp>
      <p:sp>
        <p:nvSpPr>
          <p:cNvPr id="9228" name="Text Box 101"/>
          <p:cNvSpPr txBox="1">
            <a:spLocks noChangeArrowheads="1"/>
          </p:cNvSpPr>
          <p:nvPr/>
        </p:nvSpPr>
        <p:spPr bwMode="auto">
          <a:xfrm>
            <a:off x="2379064" y="788085"/>
            <a:ext cx="503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dirty="0">
                <a:latin typeface="Times New Roman" pitchFamily="18" charset="0"/>
              </a:rPr>
              <a:t>n-Si</a:t>
            </a:r>
          </a:p>
        </p:txBody>
      </p:sp>
      <p:sp>
        <p:nvSpPr>
          <p:cNvPr id="9231" name="Rectangle 90"/>
          <p:cNvSpPr>
            <a:spLocks noChangeArrowheads="1"/>
          </p:cNvSpPr>
          <p:nvPr/>
        </p:nvSpPr>
        <p:spPr bwMode="auto">
          <a:xfrm>
            <a:off x="2978912" y="1071091"/>
            <a:ext cx="335194" cy="23615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232" name="Rectangle 90"/>
          <p:cNvSpPr>
            <a:spLocks noChangeArrowheads="1"/>
          </p:cNvSpPr>
          <p:nvPr/>
        </p:nvSpPr>
        <p:spPr bwMode="auto">
          <a:xfrm>
            <a:off x="3699759" y="1071091"/>
            <a:ext cx="1889125" cy="23615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233" name="Text Box 92"/>
          <p:cNvSpPr txBox="1">
            <a:spLocks noChangeArrowheads="1"/>
          </p:cNvSpPr>
          <p:nvPr/>
        </p:nvSpPr>
        <p:spPr bwMode="auto">
          <a:xfrm>
            <a:off x="4410834" y="798295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dirty="0">
                <a:latin typeface="Times New Roman" pitchFamily="18" charset="0"/>
              </a:rPr>
              <a:t>p-Si</a:t>
            </a: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2267744" y="3964755"/>
            <a:ext cx="3887788" cy="2276475"/>
            <a:chOff x="476" y="2586"/>
            <a:chExt cx="2449" cy="1434"/>
          </a:xfrm>
        </p:grpSpPr>
        <p:sp>
          <p:nvSpPr>
            <p:cNvPr id="9346" name="Line 42"/>
            <p:cNvSpPr>
              <a:spLocks noChangeShapeType="1"/>
            </p:cNvSpPr>
            <p:nvPr/>
          </p:nvSpPr>
          <p:spPr bwMode="auto">
            <a:xfrm>
              <a:off x="476" y="3820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7" name="Line 43"/>
            <p:cNvSpPr>
              <a:spLocks noChangeShapeType="1"/>
            </p:cNvSpPr>
            <p:nvPr/>
          </p:nvSpPr>
          <p:spPr bwMode="auto">
            <a:xfrm flipV="1">
              <a:off x="1383" y="2586"/>
              <a:ext cx="0" cy="12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8" name="Line 44"/>
            <p:cNvSpPr>
              <a:spLocks noChangeShapeType="1"/>
            </p:cNvSpPr>
            <p:nvPr/>
          </p:nvSpPr>
          <p:spPr bwMode="auto">
            <a:xfrm flipV="1">
              <a:off x="930" y="3476"/>
              <a:ext cx="207" cy="344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9" name="Line 45"/>
            <p:cNvSpPr>
              <a:spLocks noChangeShapeType="1"/>
            </p:cNvSpPr>
            <p:nvPr/>
          </p:nvSpPr>
          <p:spPr bwMode="auto">
            <a:xfrm>
              <a:off x="1383" y="3521"/>
              <a:ext cx="1225" cy="299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0" name="Text Box 46"/>
            <p:cNvSpPr txBox="1">
              <a:spLocks noChangeArrowheads="1"/>
            </p:cNvSpPr>
            <p:nvPr/>
          </p:nvSpPr>
          <p:spPr bwMode="auto">
            <a:xfrm>
              <a:off x="1474" y="2660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9351" name="Text Box 47"/>
            <p:cNvSpPr txBox="1">
              <a:spLocks noChangeArrowheads="1"/>
            </p:cNvSpPr>
            <p:nvPr/>
          </p:nvSpPr>
          <p:spPr bwMode="auto">
            <a:xfrm>
              <a:off x="1338" y="382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352" name="Line 48"/>
            <p:cNvSpPr>
              <a:spLocks noChangeShapeType="1"/>
            </p:cNvSpPr>
            <p:nvPr/>
          </p:nvSpPr>
          <p:spPr bwMode="auto">
            <a:xfrm flipV="1">
              <a:off x="1137" y="2723"/>
              <a:ext cx="0" cy="78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3" name="Line 49"/>
            <p:cNvSpPr>
              <a:spLocks noChangeShapeType="1"/>
            </p:cNvSpPr>
            <p:nvPr/>
          </p:nvSpPr>
          <p:spPr bwMode="auto">
            <a:xfrm flipV="1">
              <a:off x="1383" y="2723"/>
              <a:ext cx="0" cy="79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4" name="Line 50"/>
            <p:cNvSpPr>
              <a:spLocks noChangeShapeType="1"/>
            </p:cNvSpPr>
            <p:nvPr/>
          </p:nvSpPr>
          <p:spPr bwMode="auto">
            <a:xfrm>
              <a:off x="1127" y="2723"/>
              <a:ext cx="257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5" name="Text Box 51"/>
            <p:cNvSpPr txBox="1">
              <a:spLocks noChangeArrowheads="1"/>
            </p:cNvSpPr>
            <p:nvPr/>
          </p:nvSpPr>
          <p:spPr bwMode="auto">
            <a:xfrm>
              <a:off x="2835" y="3847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9235" name="Text Box 52"/>
          <p:cNvSpPr txBox="1">
            <a:spLocks noChangeArrowheads="1"/>
          </p:cNvSpPr>
          <p:nvPr/>
        </p:nvSpPr>
        <p:spPr bwMode="auto">
          <a:xfrm>
            <a:off x="1262193" y="1744661"/>
            <a:ext cx="8651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latin typeface="Times New Roman" pitchFamily="18" charset="0"/>
              </a:rPr>
              <a:t>V</a:t>
            </a:r>
            <a:r>
              <a:rPr lang="en-US" altLang="ja-JP" b="1" baseline="-25000" dirty="0">
                <a:latin typeface="Times New Roman" pitchFamily="18" charset="0"/>
              </a:rPr>
              <a:t>G</a:t>
            </a:r>
            <a:r>
              <a:rPr lang="en-US" altLang="ja-JP" b="1" dirty="0">
                <a:latin typeface="Times New Roman" pitchFamily="18" charset="0"/>
              </a:rPr>
              <a:t> = 0 V</a:t>
            </a:r>
          </a:p>
        </p:txBody>
      </p:sp>
      <p:sp>
        <p:nvSpPr>
          <p:cNvPr id="9237" name="Text Box 69"/>
          <p:cNvSpPr txBox="1">
            <a:spLocks noChangeArrowheads="1"/>
          </p:cNvSpPr>
          <p:nvPr/>
        </p:nvSpPr>
        <p:spPr bwMode="auto">
          <a:xfrm>
            <a:off x="3387130" y="3518321"/>
            <a:ext cx="30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T</a:t>
            </a:r>
            <a:r>
              <a:rPr lang="en-US" altLang="ja-JP" b="1" baseline="-25000">
                <a:latin typeface="Times New Roman" pitchFamily="18" charset="0"/>
              </a:rPr>
              <a:t>ox</a:t>
            </a:r>
          </a:p>
        </p:txBody>
      </p:sp>
      <p:sp>
        <p:nvSpPr>
          <p:cNvPr id="9238" name="Line 70"/>
          <p:cNvSpPr>
            <a:spLocks noChangeShapeType="1"/>
          </p:cNvSpPr>
          <p:nvPr/>
        </p:nvSpPr>
        <p:spPr bwMode="auto">
          <a:xfrm>
            <a:off x="3691930" y="3504033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239" name="Line 71"/>
          <p:cNvSpPr>
            <a:spLocks noChangeShapeType="1"/>
          </p:cNvSpPr>
          <p:nvPr/>
        </p:nvSpPr>
        <p:spPr bwMode="auto">
          <a:xfrm>
            <a:off x="3331568" y="350403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240" name="Line 72"/>
          <p:cNvSpPr>
            <a:spLocks noChangeShapeType="1"/>
          </p:cNvSpPr>
          <p:nvPr/>
        </p:nvSpPr>
        <p:spPr bwMode="auto">
          <a:xfrm>
            <a:off x="2978913" y="3502446"/>
            <a:ext cx="352656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graphicFrame>
        <p:nvGraphicFramePr>
          <p:cNvPr id="395426" name="Object 16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51186158"/>
              </p:ext>
            </p:extLst>
          </p:nvPr>
        </p:nvGraphicFramePr>
        <p:xfrm>
          <a:off x="6772536" y="2522402"/>
          <a:ext cx="1034003" cy="92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57002" imgH="406224" progId="Equation.3">
                  <p:embed/>
                </p:oleObj>
              </mc:Choice>
              <mc:Fallback>
                <p:oleObj name="数式" r:id="rId2" imgW="457002" imgH="406224" progId="Equation.3">
                  <p:embed/>
                  <p:pic>
                    <p:nvPicPr>
                      <p:cNvPr id="0" name="Object 16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2536" y="2522402"/>
                        <a:ext cx="1034003" cy="920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" name="テキスト ボックス 29"/>
          <p:cNvSpPr txBox="1"/>
          <p:nvPr/>
        </p:nvSpPr>
        <p:spPr>
          <a:xfrm>
            <a:off x="3275782" y="619195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5.8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7ECCF890-0CA9-F143-A9D0-27C81777C8D7}"/>
                  </a:ext>
                </a:extLst>
              </p:cNvPr>
              <p:cNvSpPr txBox="1"/>
              <p:nvPr/>
            </p:nvSpPr>
            <p:spPr>
              <a:xfrm>
                <a:off x="6782651" y="1525685"/>
                <a:ext cx="1531777" cy="610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8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8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𝑆𝑖</m:t>
                        </m:r>
                      </m:sub>
                    </m:sSub>
                  </m:oMath>
                </a14:m>
                <a:endParaRPr kumimoji="1" lang="ja-JP" altLang="en-US" sz="280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7ECCF890-0CA9-F143-A9D0-27C81777C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651" y="1525685"/>
                <a:ext cx="1531777" cy="610552"/>
              </a:xfrm>
              <a:prstGeom prst="rect">
                <a:avLst/>
              </a:prstGeom>
              <a:blipFill>
                <a:blip r:embed="rId5"/>
                <a:stretch>
                  <a:fillRect l="-5785" t="-6250" b="-18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/>
              <p:nvPr/>
            </p:nvSpPr>
            <p:spPr>
              <a:xfrm>
                <a:off x="4043441" y="4580340"/>
                <a:ext cx="188912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kumimoji="1" lang="en-US" altLang="ja-JP" sz="2400" dirty="0"/>
                  <a:t> ≈ </a:t>
                </a:r>
                <a:r>
                  <a:rPr kumimoji="1" lang="en-US" altLang="ja-JP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𝑆𝑖</m:t>
                        </m:r>
                      </m:sub>
                    </m:sSub>
                  </m:oMath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441" y="4580340"/>
                <a:ext cx="1889124" cy="369332"/>
              </a:xfrm>
              <a:prstGeom prst="rect">
                <a:avLst/>
              </a:prstGeom>
              <a:blipFill>
                <a:blip r:embed="rId6"/>
                <a:stretch>
                  <a:fillRect l="-5333" t="-23333" b="-5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DC92F40-F959-E74A-93C6-07C54649C01C}"/>
              </a:ext>
            </a:extLst>
          </p:cNvPr>
          <p:cNvGrpSpPr/>
          <p:nvPr/>
        </p:nvGrpSpPr>
        <p:grpSpPr>
          <a:xfrm>
            <a:off x="3268308" y="1488702"/>
            <a:ext cx="1811429" cy="1721938"/>
            <a:chOff x="2188188" y="1700808"/>
            <a:chExt cx="1811429" cy="1721938"/>
          </a:xfrm>
        </p:grpSpPr>
        <p:cxnSp>
          <p:nvCxnSpPr>
            <p:cNvPr id="168" name="直線矢印コネクタ 167">
              <a:extLst>
                <a:ext uri="{FF2B5EF4-FFF2-40B4-BE49-F238E27FC236}">
                  <a16:creationId xmlns:a16="http://schemas.microsoft.com/office/drawing/2014/main" id="{5636262B-2A78-3D4C-B188-9922748FFC54}"/>
                </a:ext>
              </a:extLst>
            </p:cNvPr>
            <p:cNvCxnSpPr/>
            <p:nvPr/>
          </p:nvCxnSpPr>
          <p:spPr bwMode="auto">
            <a:xfrm>
              <a:off x="2195736" y="2053983"/>
              <a:ext cx="180388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直線矢印コネクタ 168">
              <a:extLst>
                <a:ext uri="{FF2B5EF4-FFF2-40B4-BE49-F238E27FC236}">
                  <a16:creationId xmlns:a16="http://schemas.microsoft.com/office/drawing/2014/main" id="{EBA4593C-0126-2C4F-A3B1-7819D012948A}"/>
                </a:ext>
              </a:extLst>
            </p:cNvPr>
            <p:cNvCxnSpPr/>
            <p:nvPr/>
          </p:nvCxnSpPr>
          <p:spPr bwMode="auto">
            <a:xfrm flipV="1">
              <a:off x="2188188" y="2994794"/>
              <a:ext cx="1122113" cy="4317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0" name="直線矢印コネクタ 169">
              <a:extLst>
                <a:ext uri="{FF2B5EF4-FFF2-40B4-BE49-F238E27FC236}">
                  <a16:creationId xmlns:a16="http://schemas.microsoft.com/office/drawing/2014/main" id="{7C31040A-6855-5D4F-9D17-65236D883496}"/>
                </a:ext>
              </a:extLst>
            </p:cNvPr>
            <p:cNvCxnSpPr/>
            <p:nvPr/>
          </p:nvCxnSpPr>
          <p:spPr bwMode="auto">
            <a:xfrm>
              <a:off x="2195736" y="2564904"/>
              <a:ext cx="6409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矢印コネクタ 171">
              <a:extLst>
                <a:ext uri="{FF2B5EF4-FFF2-40B4-BE49-F238E27FC236}">
                  <a16:creationId xmlns:a16="http://schemas.microsoft.com/office/drawing/2014/main" id="{4934A79E-97BB-C540-B198-B84668E66AF5}"/>
                </a:ext>
              </a:extLst>
            </p:cNvPr>
            <p:cNvCxnSpPr/>
            <p:nvPr/>
          </p:nvCxnSpPr>
          <p:spPr bwMode="auto">
            <a:xfrm flipV="1">
              <a:off x="2195871" y="3418125"/>
              <a:ext cx="1495419" cy="4621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矢印コネクタ 172">
              <a:extLst>
                <a:ext uri="{FF2B5EF4-FFF2-40B4-BE49-F238E27FC236}">
                  <a16:creationId xmlns:a16="http://schemas.microsoft.com/office/drawing/2014/main" id="{9B01CAB3-B8F1-E643-A995-34170DFCB47C}"/>
                </a:ext>
              </a:extLst>
            </p:cNvPr>
            <p:cNvCxnSpPr/>
            <p:nvPr/>
          </p:nvCxnSpPr>
          <p:spPr bwMode="auto">
            <a:xfrm>
              <a:off x="2195885" y="1700808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4" name="Text Box 10">
            <a:extLst>
              <a:ext uri="{FF2B5EF4-FFF2-40B4-BE49-F238E27FC236}">
                <a16:creationId xmlns:a16="http://schemas.microsoft.com/office/drawing/2014/main" id="{225B6CFA-355D-F44B-B899-8BCCDB9AB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566" y="1243494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93" name="Text Box 10">
            <a:extLst>
              <a:ext uri="{FF2B5EF4-FFF2-40B4-BE49-F238E27FC236}">
                <a16:creationId xmlns:a16="http://schemas.microsoft.com/office/drawing/2014/main" id="{F2532173-B1E5-4147-8D5C-24BC199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920" y="2089008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94" name="Text Box 10">
            <a:extLst>
              <a:ext uri="{FF2B5EF4-FFF2-40B4-BE49-F238E27FC236}">
                <a16:creationId xmlns:a16="http://schemas.microsoft.com/office/drawing/2014/main" id="{EDD7A19A-5A24-194E-A334-F01CE84C9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4227" y="2982435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97" name="Text Box 11">
            <a:extLst>
              <a:ext uri="{FF2B5EF4-FFF2-40B4-BE49-F238E27FC236}">
                <a16:creationId xmlns:a16="http://schemas.microsoft.com/office/drawing/2014/main" id="{EA6C7A50-5A12-F647-A45E-CB155EB4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2130102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198" name="Text Box 12">
            <a:extLst>
              <a:ext uri="{FF2B5EF4-FFF2-40B4-BE49-F238E27FC236}">
                <a16:creationId xmlns:a16="http://schemas.microsoft.com/office/drawing/2014/main" id="{DC0DE606-B3A1-4E48-A905-20A4945C2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5986" y="2994198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200" name="Text Box 7">
            <a:extLst>
              <a:ext uri="{FF2B5EF4-FFF2-40B4-BE49-F238E27FC236}">
                <a16:creationId xmlns:a16="http://schemas.microsoft.com/office/drawing/2014/main" id="{3FBFF369-541E-6049-B9E3-6D8ACAB08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509" y="162604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201" name="Text Box 12">
            <a:extLst>
              <a:ext uri="{FF2B5EF4-FFF2-40B4-BE49-F238E27FC236}">
                <a16:creationId xmlns:a16="http://schemas.microsoft.com/office/drawing/2014/main" id="{BC61E539-D297-5645-B796-C166E548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8172" y="127439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202" name="Text Box 10">
            <a:extLst>
              <a:ext uri="{FF2B5EF4-FFF2-40B4-BE49-F238E27FC236}">
                <a16:creationId xmlns:a16="http://schemas.microsoft.com/office/drawing/2014/main" id="{C2702C7F-7CF7-C74D-A0A8-D630B476F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5208" y="1625850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203" name="Text Box 10">
            <a:extLst>
              <a:ext uri="{FF2B5EF4-FFF2-40B4-BE49-F238E27FC236}">
                <a16:creationId xmlns:a16="http://schemas.microsoft.com/office/drawing/2014/main" id="{78534E50-7D1F-8148-811E-B811457B9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817" y="2564318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99" name="Text Box 13">
            <a:extLst>
              <a:ext uri="{FF2B5EF4-FFF2-40B4-BE49-F238E27FC236}">
                <a16:creationId xmlns:a16="http://schemas.microsoft.com/office/drawing/2014/main" id="{80E72C40-1CAF-4549-8BB0-1B26A7A64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6355" y="257046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23C048-EBED-C345-9192-1E6D0F1C4EDF}"/>
              </a:ext>
            </a:extLst>
          </p:cNvPr>
          <p:cNvGrpSpPr/>
          <p:nvPr/>
        </p:nvGrpSpPr>
        <p:grpSpPr>
          <a:xfrm>
            <a:off x="3301207" y="1416692"/>
            <a:ext cx="416157" cy="1873315"/>
            <a:chOff x="3301207" y="1416692"/>
            <a:chExt cx="416157" cy="1873315"/>
          </a:xfrm>
        </p:grpSpPr>
        <p:sp>
          <p:nvSpPr>
            <p:cNvPr id="9276" name="Line 134"/>
            <p:cNvSpPr>
              <a:spLocks noChangeShapeType="1"/>
            </p:cNvSpPr>
            <p:nvPr/>
          </p:nvSpPr>
          <p:spPr bwMode="auto">
            <a:xfrm flipV="1">
              <a:off x="3301207" y="1416692"/>
              <a:ext cx="408037" cy="450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2" name="Line 134">
              <a:extLst>
                <a:ext uri="{FF2B5EF4-FFF2-40B4-BE49-F238E27FC236}">
                  <a16:creationId xmlns:a16="http://schemas.microsoft.com/office/drawing/2014/main" id="{7CB35743-BFD7-9443-947C-3038637BD0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1558552"/>
              <a:ext cx="400282" cy="215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" name="Line 134">
              <a:extLst>
                <a:ext uri="{FF2B5EF4-FFF2-40B4-BE49-F238E27FC236}">
                  <a16:creationId xmlns:a16="http://schemas.microsoft.com/office/drawing/2014/main" id="{7A409406-FBA3-1448-8C1E-ED0D0DAD44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1207" y="1774369"/>
              <a:ext cx="406697" cy="236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4" name="Line 134">
              <a:extLst>
                <a:ext uri="{FF2B5EF4-FFF2-40B4-BE49-F238E27FC236}">
                  <a16:creationId xmlns:a16="http://schemas.microsoft.com/office/drawing/2014/main" id="{434F35F7-515A-564C-A7BA-FC81E3C5E7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1920750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5" name="Line 134">
              <a:extLst>
                <a:ext uri="{FF2B5EF4-FFF2-40B4-BE49-F238E27FC236}">
                  <a16:creationId xmlns:a16="http://schemas.microsoft.com/office/drawing/2014/main" id="{93AEC60B-BA8B-3841-AB4B-A119E114B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265819"/>
              <a:ext cx="390797" cy="358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6" name="Line 134">
              <a:extLst>
                <a:ext uri="{FF2B5EF4-FFF2-40B4-BE49-F238E27FC236}">
                  <a16:creationId xmlns:a16="http://schemas.microsoft.com/office/drawing/2014/main" id="{72DD8F12-6C39-1B4D-9522-76E522A269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420303"/>
              <a:ext cx="400282" cy="450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7" name="Line 134">
              <a:extLst>
                <a:ext uri="{FF2B5EF4-FFF2-40B4-BE49-F238E27FC236}">
                  <a16:creationId xmlns:a16="http://schemas.microsoft.com/office/drawing/2014/main" id="{872347C1-5BB4-5347-8C14-3BFF6D5C6A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082" y="2708920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8" name="Line 134">
              <a:extLst>
                <a:ext uri="{FF2B5EF4-FFF2-40B4-BE49-F238E27FC236}">
                  <a16:creationId xmlns:a16="http://schemas.microsoft.com/office/drawing/2014/main" id="{73ED2A98-D303-D24A-A8C2-C452ECB906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856854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9" name="Line 134">
              <a:extLst>
                <a:ext uri="{FF2B5EF4-FFF2-40B4-BE49-F238E27FC236}">
                  <a16:creationId xmlns:a16="http://schemas.microsoft.com/office/drawing/2014/main" id="{14BF031C-174F-2242-92B3-EFD808E7C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3144886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20" name="Line 134">
              <a:extLst>
                <a:ext uri="{FF2B5EF4-FFF2-40B4-BE49-F238E27FC236}">
                  <a16:creationId xmlns:a16="http://schemas.microsoft.com/office/drawing/2014/main" id="{53E19D73-89B7-4446-A36A-638D93476C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8962" y="3288902"/>
              <a:ext cx="400282" cy="110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3" name="Line 93">
            <a:extLst>
              <a:ext uri="{FF2B5EF4-FFF2-40B4-BE49-F238E27FC236}">
                <a16:creationId xmlns:a16="http://schemas.microsoft.com/office/drawing/2014/main" id="{2A46A7C4-0962-53C1-A925-7AC58183C2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3532" y="2154730"/>
            <a:ext cx="42622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" name="Line 26">
            <a:extLst>
              <a:ext uri="{FF2B5EF4-FFF2-40B4-BE49-F238E27FC236}">
                <a16:creationId xmlns:a16="http://schemas.microsoft.com/office/drawing/2014/main" id="{B9BA7768-F438-C725-2C0B-D78E11467F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1839" y="2162697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34" descr="右下がり対角線">
            <a:extLst>
              <a:ext uri="{FF2B5EF4-FFF2-40B4-BE49-F238E27FC236}">
                <a16:creationId xmlns:a16="http://schemas.microsoft.com/office/drawing/2014/main" id="{EDC79FBF-72CC-0F6A-085B-42225266FE1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754334" y="2372463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7" name="Line 35">
            <a:extLst>
              <a:ext uri="{FF2B5EF4-FFF2-40B4-BE49-F238E27FC236}">
                <a16:creationId xmlns:a16="http://schemas.microsoft.com/office/drawing/2014/main" id="{88AAA1AA-C6E4-3A55-1422-FE0776C485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4334" y="2372463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Line 94">
            <a:extLst>
              <a:ext uri="{FF2B5EF4-FFF2-40B4-BE49-F238E27FC236}">
                <a16:creationId xmlns:a16="http://schemas.microsoft.com/office/drawing/2014/main" id="{E146D0E9-F9D6-57E2-2D32-B1CC133F17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40152" y="2162695"/>
            <a:ext cx="41837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Line 26">
            <a:extLst>
              <a:ext uri="{FF2B5EF4-FFF2-40B4-BE49-F238E27FC236}">
                <a16:creationId xmlns:a16="http://schemas.microsoft.com/office/drawing/2014/main" id="{300534CD-5501-5182-A94B-582D053DFD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8527" y="2162697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34" descr="右下がり対角線">
            <a:extLst>
              <a:ext uri="{FF2B5EF4-FFF2-40B4-BE49-F238E27FC236}">
                <a16:creationId xmlns:a16="http://schemas.microsoft.com/office/drawing/2014/main" id="{C87A4133-0C14-793F-D908-55083C3F108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01022" y="2372463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12" name="Line 35">
            <a:extLst>
              <a:ext uri="{FF2B5EF4-FFF2-40B4-BE49-F238E27FC236}">
                <a16:creationId xmlns:a16="http://schemas.microsoft.com/office/drawing/2014/main" id="{EB2F149E-B617-EF1B-6D56-D6CCC65BD1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1022" y="2372463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35150" y="1197124"/>
            <a:ext cx="433388" cy="358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7963" y="4364186"/>
            <a:ext cx="2662238" cy="1800225"/>
            <a:chOff x="931" y="2704"/>
            <a:chExt cx="1677" cy="1134"/>
          </a:xfrm>
        </p:grpSpPr>
        <p:sp>
          <p:nvSpPr>
            <p:cNvPr id="9377" name="Freeform 4"/>
            <p:cNvSpPr>
              <a:spLocks/>
            </p:cNvSpPr>
            <p:nvPr/>
          </p:nvSpPr>
          <p:spPr bwMode="auto">
            <a:xfrm>
              <a:off x="931" y="2704"/>
              <a:ext cx="1677" cy="1134"/>
            </a:xfrm>
            <a:custGeom>
              <a:avLst/>
              <a:gdLst>
                <a:gd name="T0" fmla="*/ 0 w 1587"/>
                <a:gd name="T1" fmla="*/ 1134 h 1134"/>
                <a:gd name="T2" fmla="*/ 265 w 1587"/>
                <a:gd name="T3" fmla="*/ 817 h 1134"/>
                <a:gd name="T4" fmla="*/ 265 w 1587"/>
                <a:gd name="T5" fmla="*/ 0 h 1134"/>
                <a:gd name="T6" fmla="*/ 667 w 1587"/>
                <a:gd name="T7" fmla="*/ 0 h 1134"/>
                <a:gd name="T8" fmla="*/ 667 w 1587"/>
                <a:gd name="T9" fmla="*/ 817 h 1134"/>
                <a:gd name="T10" fmla="*/ 2334 w 1587"/>
                <a:gd name="T11" fmla="*/ 1134 h 1134"/>
                <a:gd name="T12" fmla="*/ 0 w 1587"/>
                <a:gd name="T13" fmla="*/ 1134 h 1134"/>
                <a:gd name="T14" fmla="*/ 0 w 1587"/>
                <a:gd name="T15" fmla="*/ 1044 h 1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87"/>
                <a:gd name="T25" fmla="*/ 0 h 1134"/>
                <a:gd name="T26" fmla="*/ 1587 w 1587"/>
                <a:gd name="T27" fmla="*/ 1134 h 1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87" h="1134">
                  <a:moveTo>
                    <a:pt x="0" y="1134"/>
                  </a:moveTo>
                  <a:lnTo>
                    <a:pt x="181" y="817"/>
                  </a:lnTo>
                  <a:lnTo>
                    <a:pt x="181" y="0"/>
                  </a:lnTo>
                  <a:lnTo>
                    <a:pt x="453" y="0"/>
                  </a:lnTo>
                  <a:lnTo>
                    <a:pt x="453" y="817"/>
                  </a:lnTo>
                  <a:lnTo>
                    <a:pt x="1587" y="1134"/>
                  </a:lnTo>
                  <a:cubicBezTo>
                    <a:pt x="1058" y="1134"/>
                    <a:pt x="529" y="1134"/>
                    <a:pt x="0" y="1134"/>
                  </a:cubicBezTo>
                  <a:lnTo>
                    <a:pt x="0" y="1044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78" name="Text Box 5"/>
            <p:cNvSpPr txBox="1">
              <a:spLocks noChangeArrowheads="1"/>
            </p:cNvSpPr>
            <p:nvPr/>
          </p:nvSpPr>
          <p:spPr bwMode="auto">
            <a:xfrm>
              <a:off x="1202" y="3385"/>
              <a:ext cx="157" cy="17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ja-JP" b="1" baseline="-25000" dirty="0" err="1">
                  <a:latin typeface="Times New Roman" pitchFamily="18" charset="0"/>
                </a:rPr>
                <a:t>bi</a:t>
              </a:r>
              <a:endParaRPr lang="en-US" altLang="ja-JP" b="1" baseline="-25000" dirty="0">
                <a:latin typeface="Times New Roman" pitchFamily="18" charset="0"/>
              </a:endParaRPr>
            </a:p>
          </p:txBody>
        </p:sp>
      </p:grp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lang="en-US" altLang="ja-JP" sz="3200" b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(2/2)</a:t>
            </a:r>
            <a:endParaRPr lang="en-US" altLang="ja-JP" b="1" dirty="0">
              <a:latin typeface="Symbol" pitchFamily="18" charset="2"/>
            </a:endParaRP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2987675" y="1641624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x</a:t>
            </a:r>
            <a:r>
              <a:rPr lang="en-US" altLang="ja-JP" b="1" baseline="-25000">
                <a:latin typeface="Times New Roman" pitchFamily="18" charset="0"/>
              </a:rPr>
              <a:t>p</a:t>
            </a:r>
          </a:p>
        </p:txBody>
      </p:sp>
      <p:sp>
        <p:nvSpPr>
          <p:cNvPr id="9225" name="Text Box 20"/>
          <p:cNvSpPr txBox="1">
            <a:spLocks noChangeArrowheads="1"/>
          </p:cNvSpPr>
          <p:nvPr/>
        </p:nvSpPr>
        <p:spPr bwMode="auto">
          <a:xfrm>
            <a:off x="1619250" y="1628924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x</a:t>
            </a:r>
            <a:r>
              <a:rPr lang="en-US" altLang="ja-JP" b="1" baseline="-25000">
                <a:latin typeface="Times New Roman" pitchFamily="18" charset="0"/>
              </a:rPr>
              <a:t>n</a:t>
            </a:r>
            <a:endParaRPr lang="en-US" altLang="ja-JP" b="1">
              <a:latin typeface="Times New Roman" pitchFamily="18" charset="0"/>
            </a:endParaRPr>
          </a:p>
        </p:txBody>
      </p:sp>
      <p:sp>
        <p:nvSpPr>
          <p:cNvPr id="9226" name="Rectangle 89"/>
          <p:cNvSpPr>
            <a:spLocks noChangeArrowheads="1"/>
          </p:cNvSpPr>
          <p:nvPr/>
        </p:nvSpPr>
        <p:spPr bwMode="auto">
          <a:xfrm>
            <a:off x="865188" y="1195536"/>
            <a:ext cx="381635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9227" name="Text Box 91"/>
          <p:cNvSpPr txBox="1">
            <a:spLocks noChangeArrowheads="1"/>
          </p:cNvSpPr>
          <p:nvPr/>
        </p:nvSpPr>
        <p:spPr bwMode="auto">
          <a:xfrm>
            <a:off x="1792288" y="908199"/>
            <a:ext cx="90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Oxide</a:t>
            </a:r>
          </a:p>
        </p:txBody>
      </p:sp>
      <p:sp>
        <p:nvSpPr>
          <p:cNvPr id="9228" name="Text Box 101"/>
          <p:cNvSpPr txBox="1">
            <a:spLocks noChangeArrowheads="1"/>
          </p:cNvSpPr>
          <p:nvPr/>
        </p:nvSpPr>
        <p:spPr bwMode="auto">
          <a:xfrm>
            <a:off x="900113" y="1197124"/>
            <a:ext cx="503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n-Si</a:t>
            </a:r>
          </a:p>
        </p:txBody>
      </p:sp>
      <p:sp>
        <p:nvSpPr>
          <p:cNvPr id="9231" name="Rectangle 90"/>
          <p:cNvSpPr>
            <a:spLocks noChangeArrowheads="1"/>
          </p:cNvSpPr>
          <p:nvPr/>
        </p:nvSpPr>
        <p:spPr bwMode="auto">
          <a:xfrm>
            <a:off x="1619250" y="1195536"/>
            <a:ext cx="254000" cy="3603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232" name="Rectangle 90"/>
          <p:cNvSpPr>
            <a:spLocks noChangeArrowheads="1"/>
          </p:cNvSpPr>
          <p:nvPr/>
        </p:nvSpPr>
        <p:spPr bwMode="auto">
          <a:xfrm>
            <a:off x="2251075" y="1195536"/>
            <a:ext cx="1889125" cy="3603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233" name="Text Box 92"/>
          <p:cNvSpPr txBox="1">
            <a:spLocks noChangeArrowheads="1"/>
          </p:cNvSpPr>
          <p:nvPr/>
        </p:nvSpPr>
        <p:spPr bwMode="auto">
          <a:xfrm>
            <a:off x="3419475" y="1195536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latin typeface="Times New Roman" pitchFamily="18" charset="0"/>
              </a:rPr>
              <a:t>p-Si</a:t>
            </a: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755650" y="4176861"/>
            <a:ext cx="3887788" cy="2276475"/>
            <a:chOff x="476" y="2586"/>
            <a:chExt cx="2449" cy="1434"/>
          </a:xfrm>
        </p:grpSpPr>
        <p:sp>
          <p:nvSpPr>
            <p:cNvPr id="9346" name="Line 42"/>
            <p:cNvSpPr>
              <a:spLocks noChangeShapeType="1"/>
            </p:cNvSpPr>
            <p:nvPr/>
          </p:nvSpPr>
          <p:spPr bwMode="auto">
            <a:xfrm>
              <a:off x="476" y="3820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7" name="Line 43"/>
            <p:cNvSpPr>
              <a:spLocks noChangeShapeType="1"/>
            </p:cNvSpPr>
            <p:nvPr/>
          </p:nvSpPr>
          <p:spPr bwMode="auto">
            <a:xfrm flipV="1">
              <a:off x="1383" y="2586"/>
              <a:ext cx="0" cy="12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8" name="Line 44"/>
            <p:cNvSpPr>
              <a:spLocks noChangeShapeType="1"/>
            </p:cNvSpPr>
            <p:nvPr/>
          </p:nvSpPr>
          <p:spPr bwMode="auto">
            <a:xfrm flipV="1">
              <a:off x="930" y="3476"/>
              <a:ext cx="207" cy="344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49" name="Line 45"/>
            <p:cNvSpPr>
              <a:spLocks noChangeShapeType="1"/>
            </p:cNvSpPr>
            <p:nvPr/>
          </p:nvSpPr>
          <p:spPr bwMode="auto">
            <a:xfrm>
              <a:off x="1383" y="3521"/>
              <a:ext cx="1225" cy="299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0" name="Text Box 46"/>
            <p:cNvSpPr txBox="1">
              <a:spLocks noChangeArrowheads="1"/>
            </p:cNvSpPr>
            <p:nvPr/>
          </p:nvSpPr>
          <p:spPr bwMode="auto">
            <a:xfrm>
              <a:off x="1474" y="2660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9351" name="Text Box 47"/>
            <p:cNvSpPr txBox="1">
              <a:spLocks noChangeArrowheads="1"/>
            </p:cNvSpPr>
            <p:nvPr/>
          </p:nvSpPr>
          <p:spPr bwMode="auto">
            <a:xfrm>
              <a:off x="1338" y="382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352" name="Line 48"/>
            <p:cNvSpPr>
              <a:spLocks noChangeShapeType="1"/>
            </p:cNvSpPr>
            <p:nvPr/>
          </p:nvSpPr>
          <p:spPr bwMode="auto">
            <a:xfrm flipV="1">
              <a:off x="1137" y="2723"/>
              <a:ext cx="0" cy="78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3" name="Line 49"/>
            <p:cNvSpPr>
              <a:spLocks noChangeShapeType="1"/>
            </p:cNvSpPr>
            <p:nvPr/>
          </p:nvSpPr>
          <p:spPr bwMode="auto">
            <a:xfrm flipV="1">
              <a:off x="1383" y="2723"/>
              <a:ext cx="0" cy="79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4" name="Line 50"/>
            <p:cNvSpPr>
              <a:spLocks noChangeShapeType="1"/>
            </p:cNvSpPr>
            <p:nvPr/>
          </p:nvSpPr>
          <p:spPr bwMode="auto">
            <a:xfrm>
              <a:off x="1127" y="2723"/>
              <a:ext cx="257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355" name="Text Box 51"/>
            <p:cNvSpPr txBox="1">
              <a:spLocks noChangeArrowheads="1"/>
            </p:cNvSpPr>
            <p:nvPr/>
          </p:nvSpPr>
          <p:spPr bwMode="auto">
            <a:xfrm>
              <a:off x="2835" y="3847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9235" name="Text Box 52"/>
          <p:cNvSpPr txBox="1">
            <a:spLocks noChangeArrowheads="1"/>
          </p:cNvSpPr>
          <p:nvPr/>
        </p:nvSpPr>
        <p:spPr bwMode="auto">
          <a:xfrm>
            <a:off x="250825" y="836761"/>
            <a:ext cx="8651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V</a:t>
            </a:r>
            <a:r>
              <a:rPr lang="en-US" altLang="ja-JP" b="1" baseline="-25000">
                <a:latin typeface="Times New Roman" pitchFamily="18" charset="0"/>
              </a:rPr>
              <a:t>G</a:t>
            </a:r>
            <a:r>
              <a:rPr lang="en-US" altLang="ja-JP" b="1">
                <a:latin typeface="Times New Roman" pitchFamily="18" charset="0"/>
              </a:rPr>
              <a:t> = 0 V</a:t>
            </a:r>
          </a:p>
        </p:txBody>
      </p:sp>
      <p:sp>
        <p:nvSpPr>
          <p:cNvPr id="9237" name="Text Box 69"/>
          <p:cNvSpPr txBox="1">
            <a:spLocks noChangeArrowheads="1"/>
          </p:cNvSpPr>
          <p:nvPr/>
        </p:nvSpPr>
        <p:spPr bwMode="auto">
          <a:xfrm>
            <a:off x="1946275" y="1641624"/>
            <a:ext cx="30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T</a:t>
            </a:r>
            <a:r>
              <a:rPr lang="en-US" altLang="ja-JP" b="1" baseline="-25000">
                <a:latin typeface="Times New Roman" pitchFamily="18" charset="0"/>
              </a:rPr>
              <a:t>ox</a:t>
            </a:r>
          </a:p>
        </p:txBody>
      </p:sp>
      <p:sp>
        <p:nvSpPr>
          <p:cNvPr id="9238" name="Line 70"/>
          <p:cNvSpPr>
            <a:spLocks noChangeShapeType="1"/>
          </p:cNvSpPr>
          <p:nvPr/>
        </p:nvSpPr>
        <p:spPr bwMode="auto">
          <a:xfrm>
            <a:off x="2251075" y="1627336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239" name="Line 71"/>
          <p:cNvSpPr>
            <a:spLocks noChangeShapeType="1"/>
          </p:cNvSpPr>
          <p:nvPr/>
        </p:nvSpPr>
        <p:spPr bwMode="auto">
          <a:xfrm>
            <a:off x="1890713" y="1627336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240" name="Line 72"/>
          <p:cNvSpPr>
            <a:spLocks noChangeShapeType="1"/>
          </p:cNvSpPr>
          <p:nvPr/>
        </p:nvSpPr>
        <p:spPr bwMode="auto">
          <a:xfrm flipV="1">
            <a:off x="1619250" y="1628924"/>
            <a:ext cx="271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5418" name="AutoShape 154"/>
          <p:cNvSpPr>
            <a:spLocks noChangeArrowheads="1"/>
          </p:cNvSpPr>
          <p:nvPr/>
        </p:nvSpPr>
        <p:spPr bwMode="auto">
          <a:xfrm>
            <a:off x="590550" y="3500586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95419" name="Text Box 155"/>
          <p:cNvSpPr txBox="1">
            <a:spLocks noChangeArrowheads="1"/>
          </p:cNvSpPr>
          <p:nvPr/>
        </p:nvSpPr>
        <p:spPr bwMode="auto">
          <a:xfrm rot="16200000">
            <a:off x="157956" y="3953818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/>
              <a:t>積分 </a:t>
            </a:r>
          </a:p>
        </p:txBody>
      </p:sp>
      <p:sp>
        <p:nvSpPr>
          <p:cNvPr id="395421" name="Text Box 157"/>
          <p:cNvSpPr txBox="1">
            <a:spLocks noChangeArrowheads="1"/>
          </p:cNvSpPr>
          <p:nvPr/>
        </p:nvSpPr>
        <p:spPr bwMode="auto">
          <a:xfrm>
            <a:off x="4211638" y="4738836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/>
              <a:t>積分 </a:t>
            </a:r>
          </a:p>
        </p:txBody>
      </p:sp>
      <p:sp>
        <p:nvSpPr>
          <p:cNvPr id="395422" name="Text Box 158"/>
          <p:cNvSpPr txBox="1">
            <a:spLocks noChangeArrowheads="1"/>
          </p:cNvSpPr>
          <p:nvPr/>
        </p:nvSpPr>
        <p:spPr bwMode="auto">
          <a:xfrm>
            <a:off x="5867400" y="3846664"/>
            <a:ext cx="19796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ja-JP" altLang="en-US" b="1" dirty="0">
                <a:latin typeface="Times New Roman" pitchFamily="18" charset="0"/>
                <a:ea typeface="ＭＳ ゴシック" pitchFamily="49" charset="-128"/>
              </a:rPr>
              <a:t>はバンド図と対応 </a:t>
            </a:r>
          </a:p>
        </p:txBody>
      </p:sp>
      <p:sp>
        <p:nvSpPr>
          <p:cNvPr id="9249" name="Oval 159"/>
          <p:cNvSpPr>
            <a:spLocks noChangeArrowheads="1"/>
          </p:cNvSpPr>
          <p:nvPr/>
        </p:nvSpPr>
        <p:spPr bwMode="auto">
          <a:xfrm rot="17601343">
            <a:off x="6862503" y="956952"/>
            <a:ext cx="792162" cy="647700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4932364" y="4221313"/>
            <a:ext cx="4243853" cy="1952473"/>
            <a:chOff x="4932364" y="4221313"/>
            <a:chExt cx="4243853" cy="1952473"/>
          </a:xfrm>
        </p:grpSpPr>
        <p:sp>
          <p:nvSpPr>
            <p:cNvPr id="9331" name="Freeform 54"/>
            <p:cNvSpPr>
              <a:spLocks/>
            </p:cNvSpPr>
            <p:nvPr/>
          </p:nvSpPr>
          <p:spPr bwMode="auto">
            <a:xfrm flipH="1">
              <a:off x="5435602" y="5157938"/>
              <a:ext cx="3025775" cy="1008063"/>
            </a:xfrm>
            <a:custGeom>
              <a:avLst/>
              <a:gdLst>
                <a:gd name="T0" fmla="*/ 0 w 408"/>
                <a:gd name="T1" fmla="*/ 1184050 h 181"/>
                <a:gd name="T2" fmla="*/ 11017969 w 408"/>
                <a:gd name="T3" fmla="*/ 889088 h 181"/>
                <a:gd name="T4" fmla="*/ 15394379 w 408"/>
                <a:gd name="T5" fmla="*/ 294496 h 181"/>
                <a:gd name="T6" fmla="*/ 19810875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9332" name="Line 55"/>
            <p:cNvSpPr>
              <a:spLocks noChangeShapeType="1"/>
            </p:cNvSpPr>
            <p:nvPr/>
          </p:nvSpPr>
          <p:spPr bwMode="auto">
            <a:xfrm flipV="1">
              <a:off x="5219702" y="4638825"/>
              <a:ext cx="577850" cy="142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9334" name="Freeform 57"/>
            <p:cNvSpPr>
              <a:spLocks/>
            </p:cNvSpPr>
            <p:nvPr/>
          </p:nvSpPr>
          <p:spPr bwMode="auto">
            <a:xfrm flipH="1">
              <a:off x="5797550" y="4637239"/>
              <a:ext cx="715959" cy="122236"/>
            </a:xfrm>
            <a:custGeom>
              <a:avLst/>
              <a:gdLst>
                <a:gd name="T0" fmla="*/ 0 w 408"/>
                <a:gd name="T1" fmla="*/ 2 h 181"/>
                <a:gd name="T2" fmla="*/ 481 w 408"/>
                <a:gd name="T3" fmla="*/ 2 h 181"/>
                <a:gd name="T4" fmla="*/ 670 w 408"/>
                <a:gd name="T5" fmla="*/ 1 h 181"/>
                <a:gd name="T6" fmla="*/ 860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9335" name="Text Box 58"/>
            <p:cNvSpPr txBox="1">
              <a:spLocks noChangeArrowheads="1"/>
            </p:cNvSpPr>
            <p:nvPr/>
          </p:nvSpPr>
          <p:spPr bwMode="auto">
            <a:xfrm>
              <a:off x="6601951" y="4288524"/>
              <a:ext cx="1778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ja-JP" b="1" dirty="0">
                  <a:latin typeface="Symbol" pitchFamily="18" charset="2"/>
                </a:rPr>
                <a:t> </a:t>
              </a:r>
            </a:p>
          </p:txBody>
        </p:sp>
        <p:grpSp>
          <p:nvGrpSpPr>
            <p:cNvPr id="9337" name="Group 60"/>
            <p:cNvGrpSpPr>
              <a:grpSpLocks/>
            </p:cNvGrpSpPr>
            <p:nvPr/>
          </p:nvGrpSpPr>
          <p:grpSpPr bwMode="auto">
            <a:xfrm>
              <a:off x="4932364" y="4221313"/>
              <a:ext cx="3671888" cy="1930400"/>
              <a:chOff x="3107" y="2568"/>
              <a:chExt cx="2313" cy="1216"/>
            </a:xfrm>
          </p:grpSpPr>
          <p:sp>
            <p:nvSpPr>
              <p:cNvPr id="9341" name="Text Box 62"/>
              <p:cNvSpPr txBox="1">
                <a:spLocks noChangeArrowheads="1"/>
              </p:cNvSpPr>
              <p:nvPr/>
            </p:nvSpPr>
            <p:spPr bwMode="auto">
              <a:xfrm>
                <a:off x="4169" y="3407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latin typeface="Times New Roman" pitchFamily="18" charset="0"/>
                  </a:rPr>
                  <a:t>0</a:t>
                </a:r>
              </a:p>
            </p:txBody>
          </p:sp>
          <p:sp>
            <p:nvSpPr>
              <p:cNvPr id="9342" name="Text Box 63"/>
              <p:cNvSpPr txBox="1">
                <a:spLocks noChangeArrowheads="1"/>
              </p:cNvSpPr>
              <p:nvPr/>
            </p:nvSpPr>
            <p:spPr bwMode="auto">
              <a:xfrm>
                <a:off x="5284" y="3393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9343" name="Rectangle 64"/>
              <p:cNvSpPr>
                <a:spLocks noChangeArrowheads="1"/>
              </p:cNvSpPr>
              <p:nvPr/>
            </p:nvSpPr>
            <p:spPr bwMode="auto">
              <a:xfrm>
                <a:off x="3107" y="3067"/>
                <a:ext cx="998" cy="5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44" name="Rectangle 65"/>
              <p:cNvSpPr>
                <a:spLocks noChangeArrowheads="1"/>
              </p:cNvSpPr>
              <p:nvPr/>
            </p:nvSpPr>
            <p:spPr bwMode="auto">
              <a:xfrm>
                <a:off x="3834" y="2840"/>
                <a:ext cx="317" cy="3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45" name="Line 66"/>
              <p:cNvSpPr>
                <a:spLocks noChangeShapeType="1"/>
              </p:cNvSpPr>
              <p:nvPr/>
            </p:nvSpPr>
            <p:spPr bwMode="auto">
              <a:xfrm flipV="1">
                <a:off x="4105" y="2568"/>
                <a:ext cx="1" cy="1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9340" name="Line 61"/>
              <p:cNvSpPr>
                <a:spLocks noChangeShapeType="1"/>
              </p:cNvSpPr>
              <p:nvPr/>
            </p:nvSpPr>
            <p:spPr bwMode="auto">
              <a:xfrm>
                <a:off x="3198" y="3384"/>
                <a:ext cx="2222" cy="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338" name="Line 67"/>
            <p:cNvSpPr>
              <a:spLocks noChangeShapeType="1"/>
            </p:cNvSpPr>
            <p:nvPr/>
          </p:nvSpPr>
          <p:spPr bwMode="auto">
            <a:xfrm>
              <a:off x="6084889" y="4726138"/>
              <a:ext cx="431800" cy="10795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9339" name="Line 68"/>
            <p:cNvSpPr>
              <a:spLocks noChangeShapeType="1"/>
            </p:cNvSpPr>
            <p:nvPr/>
          </p:nvSpPr>
          <p:spPr bwMode="auto">
            <a:xfrm flipV="1">
              <a:off x="6086477" y="4437213"/>
              <a:ext cx="0" cy="17287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95425" name="Line 161"/>
            <p:cNvSpPr>
              <a:spLocks noChangeShapeType="1"/>
            </p:cNvSpPr>
            <p:nvPr/>
          </p:nvSpPr>
          <p:spPr bwMode="auto">
            <a:xfrm flipH="1" flipV="1">
              <a:off x="5867400" y="5300811"/>
              <a:ext cx="649288" cy="5048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63" name="Text Box 153"/>
            <p:cNvSpPr txBox="1">
              <a:spLocks noChangeArrowheads="1"/>
            </p:cNvSpPr>
            <p:nvPr/>
          </p:nvSpPr>
          <p:spPr bwMode="auto">
            <a:xfrm>
              <a:off x="8793629" y="4581525"/>
              <a:ext cx="3825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ja-JP" b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bi</a:t>
              </a:r>
              <a:endParaRPr lang="en-US" altLang="ja-JP" b="1" baseline="-25000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64" name="直線矢印コネクタ 163"/>
            <p:cNvCxnSpPr/>
            <p:nvPr/>
          </p:nvCxnSpPr>
          <p:spPr>
            <a:xfrm>
              <a:off x="8733967" y="4575173"/>
              <a:ext cx="13562" cy="1598613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5424" name="Oval 160"/>
          <p:cNvSpPr>
            <a:spLocks noChangeArrowheads="1"/>
          </p:cNvSpPr>
          <p:nvPr/>
        </p:nvSpPr>
        <p:spPr bwMode="auto">
          <a:xfrm rot="4048523">
            <a:off x="5603040" y="4927114"/>
            <a:ext cx="1368425" cy="647700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95420" name="AutoShape 156"/>
          <p:cNvSpPr>
            <a:spLocks noChangeArrowheads="1"/>
          </p:cNvSpPr>
          <p:nvPr/>
        </p:nvSpPr>
        <p:spPr bwMode="auto">
          <a:xfrm rot="16200000" flipH="1">
            <a:off x="4464050" y="4545161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65" name="テキスト ボックス 29"/>
          <p:cNvSpPr txBox="1"/>
          <p:nvPr/>
        </p:nvSpPr>
        <p:spPr>
          <a:xfrm>
            <a:off x="1763688" y="640406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5.8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/>
              <p:nvPr/>
            </p:nvSpPr>
            <p:spPr>
              <a:xfrm>
                <a:off x="2351219" y="4852746"/>
                <a:ext cx="14490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kumimoji="1" lang="en-US" altLang="ja-JP" dirty="0"/>
                  <a:t> ≈ </a:t>
                </a:r>
                <a:r>
                  <a:rPr kumimoji="1" lang="en-US" altLang="ja-JP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𝑆𝑖</m:t>
                        </m:r>
                      </m:sub>
                    </m:sSub>
                  </m:oMath>
                </a14:m>
                <a:endParaRPr kumimoji="1" lang="ja-JP" altLang="en-US"/>
              </a:p>
            </p:txBody>
          </p:sp>
        </mc:Choice>
        <mc:Fallback xmlns="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219" y="4852746"/>
                <a:ext cx="1449066" cy="276999"/>
              </a:xfrm>
              <a:prstGeom prst="rect">
                <a:avLst/>
              </a:prstGeom>
              <a:blipFill>
                <a:blip r:embed="rId2"/>
                <a:stretch>
                  <a:fillRect l="-5217" t="-31818" b="-5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0A95222-0982-2648-9CF2-6E2029F6075F}"/>
              </a:ext>
            </a:extLst>
          </p:cNvPr>
          <p:cNvGrpSpPr/>
          <p:nvPr/>
        </p:nvGrpSpPr>
        <p:grpSpPr>
          <a:xfrm>
            <a:off x="785813" y="1881336"/>
            <a:ext cx="3930650" cy="2124074"/>
            <a:chOff x="785813" y="1881336"/>
            <a:chExt cx="3930650" cy="2124074"/>
          </a:xfrm>
        </p:grpSpPr>
        <p:sp>
          <p:nvSpPr>
            <p:cNvPr id="9253" name="Rectangle 136"/>
            <p:cNvSpPr>
              <a:spLocks noChangeArrowheads="1"/>
            </p:cNvSpPr>
            <p:nvPr/>
          </p:nvSpPr>
          <p:spPr bwMode="auto">
            <a:xfrm>
              <a:off x="2266951" y="3332310"/>
              <a:ext cx="1944688" cy="38576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54" name="Rectangle 137"/>
            <p:cNvSpPr>
              <a:spLocks noChangeArrowheads="1"/>
            </p:cNvSpPr>
            <p:nvPr/>
          </p:nvSpPr>
          <p:spPr bwMode="auto">
            <a:xfrm>
              <a:off x="1619251" y="2349648"/>
              <a:ext cx="246063" cy="98266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55" name="Text Box 138"/>
            <p:cNvSpPr txBox="1">
              <a:spLocks noChangeArrowheads="1"/>
            </p:cNvSpPr>
            <p:nvPr/>
          </p:nvSpPr>
          <p:spPr bwMode="auto">
            <a:xfrm>
              <a:off x="2351088" y="3365648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>
                  <a:latin typeface="Times New Roman" pitchFamily="18" charset="0"/>
                  <a:ea typeface="ＭＳ ゴシック" pitchFamily="49" charset="-128"/>
                </a:rPr>
                <a:t>B</a:t>
              </a:r>
              <a:r>
                <a:rPr lang="en-US" altLang="ja-JP" b="1" baseline="30000">
                  <a:latin typeface="Symbol" pitchFamily="18" charset="2"/>
                  <a:ea typeface="ＭＳ ゴシック" pitchFamily="49" charset="-128"/>
                </a:rPr>
                <a:t>-</a:t>
              </a:r>
            </a:p>
          </p:txBody>
        </p:sp>
        <p:sp>
          <p:nvSpPr>
            <p:cNvPr id="9256" name="Line 139"/>
            <p:cNvSpPr>
              <a:spLocks noChangeShapeType="1"/>
            </p:cNvSpPr>
            <p:nvPr/>
          </p:nvSpPr>
          <p:spPr bwMode="auto">
            <a:xfrm>
              <a:off x="785813" y="3332310"/>
              <a:ext cx="3887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257" name="Line 140"/>
            <p:cNvSpPr>
              <a:spLocks noChangeShapeType="1"/>
            </p:cNvSpPr>
            <p:nvPr/>
          </p:nvSpPr>
          <p:spPr bwMode="auto">
            <a:xfrm flipH="1" flipV="1">
              <a:off x="2268538" y="2060723"/>
              <a:ext cx="0" cy="1944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258" name="Text Box 141"/>
            <p:cNvSpPr txBox="1">
              <a:spLocks noChangeArrowheads="1"/>
            </p:cNvSpPr>
            <p:nvPr/>
          </p:nvSpPr>
          <p:spPr bwMode="auto">
            <a:xfrm>
              <a:off x="1525588" y="2705248"/>
              <a:ext cx="525463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 dirty="0">
                  <a:latin typeface="Times New Roman" pitchFamily="18" charset="0"/>
                  <a:ea typeface="ＭＳ ゴシック" pitchFamily="49" charset="-128"/>
                </a:rPr>
                <a:t>As</a:t>
              </a:r>
              <a:r>
                <a:rPr lang="en-US" altLang="ja-JP" b="1" baseline="30000" dirty="0">
                  <a:latin typeface="Times New Roman" pitchFamily="18" charset="0"/>
                  <a:ea typeface="ＭＳ ゴシック" pitchFamily="49" charset="-128"/>
                </a:rPr>
                <a:t>+</a:t>
              </a:r>
            </a:p>
          </p:txBody>
        </p:sp>
        <p:sp>
          <p:nvSpPr>
            <p:cNvPr id="9259" name="Text Box 142"/>
            <p:cNvSpPr txBox="1">
              <a:spLocks noChangeArrowheads="1"/>
            </p:cNvSpPr>
            <p:nvPr/>
          </p:nvSpPr>
          <p:spPr bwMode="auto">
            <a:xfrm>
              <a:off x="3059113" y="3364060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 dirty="0">
                  <a:latin typeface="Times New Roman" pitchFamily="18" charset="0"/>
                  <a:ea typeface="ＭＳ ゴシック" pitchFamily="49" charset="-128"/>
                </a:rPr>
                <a:t>B</a:t>
              </a:r>
              <a:r>
                <a:rPr lang="en-US" altLang="ja-JP" b="1" baseline="30000" dirty="0">
                  <a:latin typeface="Symbol" pitchFamily="18" charset="2"/>
                  <a:ea typeface="ＭＳ ゴシック" pitchFamily="49" charset="-128"/>
                </a:rPr>
                <a:t>-</a:t>
              </a:r>
            </a:p>
          </p:txBody>
        </p:sp>
        <p:sp>
          <p:nvSpPr>
            <p:cNvPr id="9260" name="Text Box 143"/>
            <p:cNvSpPr txBox="1">
              <a:spLocks noChangeArrowheads="1"/>
            </p:cNvSpPr>
            <p:nvPr/>
          </p:nvSpPr>
          <p:spPr bwMode="auto">
            <a:xfrm>
              <a:off x="3646488" y="3357710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>
                  <a:latin typeface="Times New Roman" pitchFamily="18" charset="0"/>
                  <a:ea typeface="ＭＳ ゴシック" pitchFamily="49" charset="-128"/>
                </a:rPr>
                <a:t>B</a:t>
              </a:r>
              <a:r>
                <a:rPr lang="en-US" altLang="ja-JP" b="1" baseline="30000">
                  <a:latin typeface="Symbol" pitchFamily="18" charset="2"/>
                  <a:ea typeface="ＭＳ ゴシック" pitchFamily="49" charset="-128"/>
                </a:rPr>
                <a:t>-</a:t>
              </a:r>
            </a:p>
          </p:txBody>
        </p:sp>
        <p:sp>
          <p:nvSpPr>
            <p:cNvPr id="9261" name="Text Box 144"/>
            <p:cNvSpPr txBox="1">
              <a:spLocks noChangeArrowheads="1"/>
            </p:cNvSpPr>
            <p:nvPr/>
          </p:nvSpPr>
          <p:spPr bwMode="auto">
            <a:xfrm>
              <a:off x="1525588" y="2995760"/>
              <a:ext cx="52546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>
                  <a:latin typeface="Times New Roman" pitchFamily="18" charset="0"/>
                  <a:ea typeface="ＭＳ ゴシック" pitchFamily="49" charset="-128"/>
                </a:rPr>
                <a:t>As</a:t>
              </a:r>
              <a:r>
                <a:rPr lang="en-US" altLang="ja-JP" b="1" baseline="30000">
                  <a:latin typeface="Times New Roman" pitchFamily="18" charset="0"/>
                  <a:ea typeface="ＭＳ ゴシック" pitchFamily="49" charset="-128"/>
                </a:rPr>
                <a:t>+</a:t>
              </a:r>
            </a:p>
          </p:txBody>
        </p:sp>
        <p:sp>
          <p:nvSpPr>
            <p:cNvPr id="9262" name="Text Box 145"/>
            <p:cNvSpPr txBox="1">
              <a:spLocks noChangeArrowheads="1"/>
            </p:cNvSpPr>
            <p:nvPr/>
          </p:nvSpPr>
          <p:spPr bwMode="auto">
            <a:xfrm>
              <a:off x="1525588" y="2414736"/>
              <a:ext cx="52546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r>
                <a:rPr lang="en-US" altLang="ja-JP" b="1" dirty="0">
                  <a:latin typeface="Times New Roman" pitchFamily="18" charset="0"/>
                  <a:ea typeface="ＭＳ ゴシック" pitchFamily="49" charset="-128"/>
                </a:rPr>
                <a:t>As</a:t>
              </a:r>
              <a:r>
                <a:rPr lang="en-US" altLang="ja-JP" b="1" baseline="30000" dirty="0">
                  <a:latin typeface="Times New Roman" pitchFamily="18" charset="0"/>
                  <a:ea typeface="ＭＳ ゴシック" pitchFamily="49" charset="-128"/>
                </a:rPr>
                <a:t>+</a:t>
              </a:r>
            </a:p>
          </p:txBody>
        </p:sp>
        <p:sp>
          <p:nvSpPr>
            <p:cNvPr id="9263" name="Text Box 146"/>
            <p:cNvSpPr txBox="1">
              <a:spLocks noChangeArrowheads="1"/>
            </p:cNvSpPr>
            <p:nvPr/>
          </p:nvSpPr>
          <p:spPr bwMode="auto">
            <a:xfrm>
              <a:off x="1676949" y="3564086"/>
              <a:ext cx="5334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Times New Roman" pitchFamily="18" charset="0"/>
                </a:rPr>
                <a:t>-</a:t>
              </a:r>
              <a:r>
                <a:rPr lang="en-US" altLang="ja-JP" b="1" dirty="0" err="1">
                  <a:latin typeface="Times New Roman" pitchFamily="18" charset="0"/>
                </a:rPr>
                <a:t>qN</a:t>
              </a:r>
              <a:r>
                <a:rPr lang="en-US" altLang="ja-JP" b="1" baseline="-25000" dirty="0" err="1">
                  <a:latin typeface="Times New Roman" pitchFamily="18" charset="0"/>
                </a:rPr>
                <a:t>a</a:t>
              </a:r>
              <a:r>
                <a:rPr lang="en-US" altLang="ja-JP" b="1" baseline="30000" dirty="0">
                  <a:latin typeface="Symbol" pitchFamily="18" charset="2"/>
                  <a:ea typeface="ＭＳ ゴシック" pitchFamily="49" charset="-128"/>
                </a:rPr>
                <a:t>-</a:t>
              </a:r>
            </a:p>
          </p:txBody>
        </p:sp>
        <p:sp>
          <p:nvSpPr>
            <p:cNvPr id="9264" name="Text Box 147"/>
            <p:cNvSpPr txBox="1">
              <a:spLocks noChangeArrowheads="1"/>
            </p:cNvSpPr>
            <p:nvPr/>
          </p:nvSpPr>
          <p:spPr bwMode="auto">
            <a:xfrm>
              <a:off x="2438401" y="2138511"/>
              <a:ext cx="6492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 err="1">
                  <a:latin typeface="Times New Roman" pitchFamily="18" charset="0"/>
                </a:rPr>
                <a:t>qN</a:t>
              </a:r>
              <a:r>
                <a:rPr lang="en-US" altLang="ja-JP" b="1" baseline="-25000" dirty="0" err="1">
                  <a:latin typeface="Times New Roman" pitchFamily="18" charset="0"/>
                </a:rPr>
                <a:t>d</a:t>
              </a:r>
              <a:r>
                <a:rPr lang="en-US" altLang="ja-JP" b="1" baseline="30000" dirty="0">
                  <a:latin typeface="Times New Roman" pitchFamily="18" charset="0"/>
                  <a:ea typeface="ＭＳ ゴシック" pitchFamily="49" charset="-128"/>
                </a:rPr>
                <a:t> +</a:t>
              </a:r>
              <a:endParaRPr lang="en-US" altLang="ja-JP" b="1" baseline="-25000" dirty="0">
                <a:latin typeface="Times New Roman" pitchFamily="18" charset="0"/>
              </a:endParaRPr>
            </a:p>
          </p:txBody>
        </p:sp>
        <p:sp>
          <p:nvSpPr>
            <p:cNvPr id="9265" name="Text Box 148"/>
            <p:cNvSpPr txBox="1">
              <a:spLocks noChangeArrowheads="1"/>
            </p:cNvSpPr>
            <p:nvPr/>
          </p:nvSpPr>
          <p:spPr bwMode="auto">
            <a:xfrm>
              <a:off x="2346326" y="1881336"/>
              <a:ext cx="125413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Symbol" pitchFamily="18" charset="2"/>
                </a:rPr>
                <a:t>r</a:t>
              </a:r>
              <a:endParaRPr lang="en-US" altLang="ja-JP" b="1" baseline="-25000" dirty="0">
                <a:latin typeface="Symbol" pitchFamily="18" charset="2"/>
              </a:endParaRPr>
            </a:p>
          </p:txBody>
        </p:sp>
        <p:sp>
          <p:nvSpPr>
            <p:cNvPr id="9266" name="Text Box 149"/>
            <p:cNvSpPr txBox="1">
              <a:spLocks noChangeArrowheads="1"/>
            </p:cNvSpPr>
            <p:nvPr/>
          </p:nvSpPr>
          <p:spPr bwMode="auto">
            <a:xfrm>
              <a:off x="4602163" y="3397398"/>
              <a:ext cx="1143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9267" name="Text Box 150"/>
            <p:cNvSpPr txBox="1">
              <a:spLocks noChangeArrowheads="1"/>
            </p:cNvSpPr>
            <p:nvPr/>
          </p:nvSpPr>
          <p:spPr bwMode="auto">
            <a:xfrm>
              <a:off x="2081213" y="3325960"/>
              <a:ext cx="1143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268" name="Line 151"/>
            <p:cNvSpPr>
              <a:spLocks noChangeShapeType="1"/>
            </p:cNvSpPr>
            <p:nvPr/>
          </p:nvSpPr>
          <p:spPr bwMode="auto">
            <a:xfrm>
              <a:off x="2268538" y="2492523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269" name="Line 152"/>
            <p:cNvSpPr>
              <a:spLocks noChangeShapeType="1"/>
            </p:cNvSpPr>
            <p:nvPr/>
          </p:nvSpPr>
          <p:spPr bwMode="auto">
            <a:xfrm>
              <a:off x="2268538" y="2779861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9270" name="Line 153"/>
            <p:cNvSpPr>
              <a:spLocks noChangeShapeType="1"/>
            </p:cNvSpPr>
            <p:nvPr/>
          </p:nvSpPr>
          <p:spPr bwMode="auto">
            <a:xfrm>
              <a:off x="2268538" y="3068785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DA0711C-1E21-644D-A91B-875862421DF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6951" y="2328769"/>
              <a:ext cx="144462" cy="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Line 93">
            <a:extLst>
              <a:ext uri="{FF2B5EF4-FFF2-40B4-BE49-F238E27FC236}">
                <a16:creationId xmlns:a16="http://schemas.microsoft.com/office/drawing/2014/main" id="{0082E626-1569-0114-ADC8-5D1F49CCA3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0718" y="1362642"/>
            <a:ext cx="42622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Line 26">
            <a:extLst>
              <a:ext uri="{FF2B5EF4-FFF2-40B4-BE49-F238E27FC236}">
                <a16:creationId xmlns:a16="http://schemas.microsoft.com/office/drawing/2014/main" id="{B614247C-4C78-D455-EABE-8DEE2A2503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9025" y="1370609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34" descr="右下がり対角線">
            <a:extLst>
              <a:ext uri="{FF2B5EF4-FFF2-40B4-BE49-F238E27FC236}">
                <a16:creationId xmlns:a16="http://schemas.microsoft.com/office/drawing/2014/main" id="{B7780D4A-C6E8-19C3-3609-F310BF7BB11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51520" y="1580375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16" name="Line 35">
            <a:extLst>
              <a:ext uri="{FF2B5EF4-FFF2-40B4-BE49-F238E27FC236}">
                <a16:creationId xmlns:a16="http://schemas.microsoft.com/office/drawing/2014/main" id="{DF5CF7BF-A884-2A8A-D2D1-24839725F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520" y="1580375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Line 94">
            <a:extLst>
              <a:ext uri="{FF2B5EF4-FFF2-40B4-BE49-F238E27FC236}">
                <a16:creationId xmlns:a16="http://schemas.microsoft.com/office/drawing/2014/main" id="{19B842FA-4EAF-2D77-D55E-E47AD034F5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4008" y="1412776"/>
            <a:ext cx="41837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Line 26">
            <a:extLst>
              <a:ext uri="{FF2B5EF4-FFF2-40B4-BE49-F238E27FC236}">
                <a16:creationId xmlns:a16="http://schemas.microsoft.com/office/drawing/2014/main" id="{FA6F24A4-E297-312D-FD57-D9F4C2C5C7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2383" y="1412778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Rectangle 34" descr="右下がり対角線">
            <a:extLst>
              <a:ext uri="{FF2B5EF4-FFF2-40B4-BE49-F238E27FC236}">
                <a16:creationId xmlns:a16="http://schemas.microsoft.com/office/drawing/2014/main" id="{9CEAFC46-2676-075E-E6C9-02807FC2FA1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904878" y="1622544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20" name="Line 35">
            <a:extLst>
              <a:ext uri="{FF2B5EF4-FFF2-40B4-BE49-F238E27FC236}">
                <a16:creationId xmlns:a16="http://schemas.microsoft.com/office/drawing/2014/main" id="{2CE39AAE-DABB-1C94-1193-94F6AA3473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04878" y="1622544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85F5D77E-44BE-07B2-3DCD-5D105A053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039" y="994298"/>
            <a:ext cx="2102936" cy="247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3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9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5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418" grpId="0" animBg="1"/>
      <p:bldP spid="395419" grpId="0"/>
      <p:bldP spid="395421" grpId="0"/>
      <p:bldP spid="395422" grpId="0"/>
      <p:bldP spid="395424" grpId="0" animBg="1"/>
      <p:bldP spid="395420" grpId="0" animBg="1"/>
      <p:bldP spid="1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図 224">
            <a:extLst>
              <a:ext uri="{FF2B5EF4-FFF2-40B4-BE49-F238E27FC236}">
                <a16:creationId xmlns:a16="http://schemas.microsoft.com/office/drawing/2014/main" id="{F8A7BEF3-A3EB-4430-D3EC-27D58A6E0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724" y="3585596"/>
            <a:ext cx="2293770" cy="2703721"/>
          </a:xfrm>
          <a:prstGeom prst="rect">
            <a:avLst/>
          </a:prstGeom>
        </p:spPr>
      </p:pic>
      <p:sp>
        <p:nvSpPr>
          <p:cNvPr id="10246" name="Text Box 55"/>
          <p:cNvSpPr txBox="1">
            <a:spLocks noChangeArrowheads="1"/>
          </p:cNvSpPr>
          <p:nvPr/>
        </p:nvSpPr>
        <p:spPr bwMode="auto">
          <a:xfrm>
            <a:off x="468313" y="188913"/>
            <a:ext cx="43910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200" b="1">
                <a:latin typeface="Times New Roman" pitchFamily="18" charset="0"/>
              </a:rPr>
              <a:t>MOS</a:t>
            </a:r>
            <a:r>
              <a:rPr lang="ja-JP" altLang="en-US" sz="3200" b="1">
                <a:latin typeface="Times New Roman" pitchFamily="18" charset="0"/>
              </a:rPr>
              <a:t>構造：　バンド図</a:t>
            </a:r>
          </a:p>
        </p:txBody>
      </p:sp>
      <p:grpSp>
        <p:nvGrpSpPr>
          <p:cNvPr id="11" name="Group 212"/>
          <p:cNvGrpSpPr>
            <a:grpSpLocks/>
          </p:cNvGrpSpPr>
          <p:nvPr/>
        </p:nvGrpSpPr>
        <p:grpSpPr bwMode="auto">
          <a:xfrm>
            <a:off x="2268538" y="4092009"/>
            <a:ext cx="504825" cy="719137"/>
            <a:chOff x="1519" y="2523"/>
            <a:chExt cx="318" cy="453"/>
          </a:xfrm>
        </p:grpSpPr>
        <p:grpSp>
          <p:nvGrpSpPr>
            <p:cNvPr id="10408" name="Group 203"/>
            <p:cNvGrpSpPr>
              <a:grpSpLocks/>
            </p:cNvGrpSpPr>
            <p:nvPr/>
          </p:nvGrpSpPr>
          <p:grpSpPr bwMode="auto">
            <a:xfrm>
              <a:off x="1565" y="2750"/>
              <a:ext cx="181" cy="226"/>
              <a:chOff x="204" y="2614"/>
              <a:chExt cx="181" cy="408"/>
            </a:xfrm>
          </p:grpSpPr>
          <p:sp>
            <p:nvSpPr>
              <p:cNvPr id="10410" name="Line 204"/>
              <p:cNvSpPr>
                <a:spLocks noChangeShapeType="1"/>
              </p:cNvSpPr>
              <p:nvPr/>
            </p:nvSpPr>
            <p:spPr bwMode="auto">
              <a:xfrm flipV="1">
                <a:off x="295" y="2614"/>
                <a:ext cx="0" cy="408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411" name="Line 205"/>
              <p:cNvSpPr>
                <a:spLocks noChangeShapeType="1"/>
              </p:cNvSpPr>
              <p:nvPr/>
            </p:nvSpPr>
            <p:spPr bwMode="auto">
              <a:xfrm>
                <a:off x="204" y="3022"/>
                <a:ext cx="181" cy="0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409" name="Text Box 206"/>
            <p:cNvSpPr txBox="1">
              <a:spLocks noChangeArrowheads="1"/>
            </p:cNvSpPr>
            <p:nvPr/>
          </p:nvSpPr>
          <p:spPr bwMode="auto">
            <a:xfrm>
              <a:off x="1519" y="2523"/>
              <a:ext cx="31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600" b="1" dirty="0" err="1">
                  <a:latin typeface="Times New Roman" pitchFamily="18" charset="0"/>
                </a:rPr>
                <a:t>qV</a:t>
              </a:r>
              <a:r>
                <a:rPr lang="en-US" altLang="ja-JP" sz="1600" b="1" baseline="-25000" dirty="0" err="1">
                  <a:latin typeface="Times New Roman" pitchFamily="18" charset="0"/>
                </a:rPr>
                <a:t>FB</a:t>
              </a:r>
              <a:endParaRPr lang="en-US" altLang="ja-JP" sz="1600" b="1" baseline="-25000" dirty="0">
                <a:latin typeface="Times New Roman" pitchFamily="18" charset="0"/>
              </a:endParaRPr>
            </a:p>
          </p:txBody>
        </p:sp>
      </p:grpSp>
      <p:sp>
        <p:nvSpPr>
          <p:cNvPr id="10252" name="Text Box 54"/>
          <p:cNvSpPr txBox="1">
            <a:spLocks noChangeArrowheads="1"/>
          </p:cNvSpPr>
          <p:nvPr/>
        </p:nvSpPr>
        <p:spPr bwMode="auto">
          <a:xfrm>
            <a:off x="5508104" y="5356448"/>
            <a:ext cx="908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/>
              <a:t>空乏層</a:t>
            </a:r>
            <a:endParaRPr lang="ja-JP" altLang="en-US" sz="1400" b="1" baseline="-20000"/>
          </a:p>
        </p:txBody>
      </p:sp>
      <p:sp>
        <p:nvSpPr>
          <p:cNvPr id="10253" name="Line 201"/>
          <p:cNvSpPr>
            <a:spLocks noChangeShapeType="1"/>
          </p:cNvSpPr>
          <p:nvPr/>
        </p:nvSpPr>
        <p:spPr bwMode="auto">
          <a:xfrm flipV="1">
            <a:off x="5508104" y="5296008"/>
            <a:ext cx="361107" cy="5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42" name="テキスト ボックス 29"/>
          <p:cNvSpPr txBox="1"/>
          <p:nvPr/>
        </p:nvSpPr>
        <p:spPr>
          <a:xfrm>
            <a:off x="4170146" y="619724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5.9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73781" name="Text Box 3">
            <a:extLst>
              <a:ext uri="{FF2B5EF4-FFF2-40B4-BE49-F238E27FC236}">
                <a16:creationId xmlns:a16="http://schemas.microsoft.com/office/drawing/2014/main" id="{1958DFA2-8673-4871-A577-FAD62056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① V</a:t>
            </a:r>
            <a:r>
              <a:rPr lang="en-US" altLang="ja-JP" sz="1400" b="1" baseline="-25000">
                <a:latin typeface="Times New Roman" pitchFamily="18" charset="0"/>
              </a:rPr>
              <a:t>G </a:t>
            </a:r>
            <a:r>
              <a:rPr lang="en-US" altLang="ja-JP" sz="1400" b="1">
                <a:latin typeface="Times New Roman" pitchFamily="18" charset="0"/>
              </a:rPr>
              <a:t>&lt;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蓄積</a:t>
            </a:r>
          </a:p>
        </p:txBody>
      </p:sp>
      <p:sp>
        <p:nvSpPr>
          <p:cNvPr id="373782" name="Text Box 34">
            <a:extLst>
              <a:ext uri="{FF2B5EF4-FFF2-40B4-BE49-F238E27FC236}">
                <a16:creationId xmlns:a16="http://schemas.microsoft.com/office/drawing/2014/main" id="{84EAE478-BD07-A6DF-50BC-BE37AB60D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836613"/>
            <a:ext cx="1687513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③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&lt; V</a:t>
            </a:r>
            <a:r>
              <a:rPr lang="en-US" altLang="ja-JP" sz="1400" b="1" baseline="-25000">
                <a:latin typeface="Times New Roman" pitchFamily="18" charset="0"/>
              </a:rPr>
              <a:t>G</a:t>
            </a:r>
            <a:r>
              <a:rPr lang="en-US" altLang="ja-JP" sz="1400" b="1">
                <a:latin typeface="Times New Roman" pitchFamily="18" charset="0"/>
              </a:rPr>
              <a:t> &lt; V</a:t>
            </a:r>
            <a:r>
              <a:rPr lang="en-US" altLang="ja-JP" sz="1400" b="1" baseline="-25000">
                <a:latin typeface="Times New Roman" pitchFamily="18" charset="0"/>
              </a:rPr>
              <a:t>th</a:t>
            </a:r>
            <a:r>
              <a:rPr lang="en-US" altLang="ja-JP" sz="1400" b="1">
                <a:latin typeface="Times New Roman" pitchFamily="18" charset="0"/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空乏</a:t>
            </a:r>
          </a:p>
        </p:txBody>
      </p:sp>
      <p:sp>
        <p:nvSpPr>
          <p:cNvPr id="373783" name="Text Box 58">
            <a:extLst>
              <a:ext uri="{FF2B5EF4-FFF2-40B4-BE49-F238E27FC236}">
                <a16:creationId xmlns:a16="http://schemas.microsoft.com/office/drawing/2014/main" id="{C255AA10-443B-2995-DB11-7307098B3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④ V</a:t>
            </a:r>
            <a:r>
              <a:rPr lang="en-US" altLang="ja-JP" sz="1400" b="1" baseline="-25000">
                <a:latin typeface="Times New Roman" pitchFamily="18" charset="0"/>
              </a:rPr>
              <a:t>G</a:t>
            </a:r>
            <a:r>
              <a:rPr lang="en-US" altLang="ja-JP" sz="1400" b="1">
                <a:latin typeface="Times New Roman" pitchFamily="18" charset="0"/>
              </a:rPr>
              <a:t> &gt; V</a:t>
            </a:r>
            <a:r>
              <a:rPr lang="en-US" altLang="ja-JP" sz="1400" b="1" baseline="-25000">
                <a:latin typeface="Times New Roman" pitchFamily="18" charset="0"/>
              </a:rPr>
              <a:t>th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反転</a:t>
            </a:r>
          </a:p>
        </p:txBody>
      </p:sp>
      <p:sp>
        <p:nvSpPr>
          <p:cNvPr id="373784" name="Text Box 318">
            <a:extLst>
              <a:ext uri="{FF2B5EF4-FFF2-40B4-BE49-F238E27FC236}">
                <a16:creationId xmlns:a16="http://schemas.microsoft.com/office/drawing/2014/main" id="{461C9DF4-BFB4-89E1-0908-9E0499632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836613"/>
            <a:ext cx="1628775" cy="623887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400" b="1">
                <a:latin typeface="Times New Roman" pitchFamily="18" charset="0"/>
              </a:rPr>
              <a:t>② V</a:t>
            </a:r>
            <a:r>
              <a:rPr lang="en-US" altLang="ja-JP" sz="1400" b="1" baseline="-25000">
                <a:latin typeface="Times New Roman" pitchFamily="18" charset="0"/>
              </a:rPr>
              <a:t>G </a:t>
            </a:r>
            <a:r>
              <a:rPr lang="en-US" altLang="ja-JP" sz="1400" b="1">
                <a:latin typeface="Times New Roman" pitchFamily="18" charset="0"/>
              </a:rPr>
              <a:t>= V</a:t>
            </a:r>
            <a:r>
              <a:rPr lang="en-US" altLang="ja-JP" sz="1400" b="1" baseline="-25000">
                <a:latin typeface="Times New Roman" pitchFamily="18" charset="0"/>
              </a:rPr>
              <a:t>FB</a:t>
            </a:r>
            <a:r>
              <a:rPr lang="en-US" altLang="ja-JP" sz="1400" b="1">
                <a:latin typeface="Times New Roman" pitchFamily="18" charset="0"/>
              </a:rPr>
              <a:t>  </a:t>
            </a:r>
          </a:p>
          <a:p>
            <a:pPr algn="ctr">
              <a:spcBef>
                <a:spcPct val="50000"/>
              </a:spcBef>
              <a:defRPr/>
            </a:pPr>
            <a:r>
              <a:rPr lang="ja-JP" altLang="en-US" sz="1400" b="1">
                <a:latin typeface="Times New Roman" pitchFamily="18" charset="0"/>
              </a:rPr>
              <a:t>フラットバンド</a:t>
            </a:r>
            <a:r>
              <a:rPr lang="en-US" altLang="ja-JP" sz="1400" b="1">
                <a:latin typeface="Times New Roman" pitchFamily="18" charset="0"/>
              </a:rPr>
              <a:t>(FB)</a:t>
            </a:r>
          </a:p>
        </p:txBody>
      </p:sp>
      <p:grpSp>
        <p:nvGrpSpPr>
          <p:cNvPr id="373786" name="グループ化 373785">
            <a:extLst>
              <a:ext uri="{FF2B5EF4-FFF2-40B4-BE49-F238E27FC236}">
                <a16:creationId xmlns:a16="http://schemas.microsoft.com/office/drawing/2014/main" id="{1B82901E-A200-7005-6999-3B44DF3CBF59}"/>
              </a:ext>
            </a:extLst>
          </p:cNvPr>
          <p:cNvGrpSpPr/>
          <p:nvPr/>
        </p:nvGrpSpPr>
        <p:grpSpPr>
          <a:xfrm>
            <a:off x="419100" y="1557338"/>
            <a:ext cx="1604963" cy="1869983"/>
            <a:chOff x="419100" y="1557338"/>
            <a:chExt cx="1604963" cy="1869983"/>
          </a:xfrm>
        </p:grpSpPr>
        <p:sp>
          <p:nvSpPr>
            <p:cNvPr id="373787" name="Rectangle 6">
              <a:extLst>
                <a:ext uri="{FF2B5EF4-FFF2-40B4-BE49-F238E27FC236}">
                  <a16:creationId xmlns:a16="http://schemas.microsoft.com/office/drawing/2014/main" id="{E3825D7D-94D6-B1E5-FAFA-7C758F580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788" name="Rectangle 7" descr="10%">
              <a:extLst>
                <a:ext uri="{FF2B5EF4-FFF2-40B4-BE49-F238E27FC236}">
                  <a16:creationId xmlns:a16="http://schemas.microsoft.com/office/drawing/2014/main" id="{EEF19E4C-2159-D8D3-900A-FDD8A8D80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789" name="Rectangle 8" descr="右上がり対角線 (反転)">
              <a:extLst>
                <a:ext uri="{FF2B5EF4-FFF2-40B4-BE49-F238E27FC236}">
                  <a16:creationId xmlns:a16="http://schemas.microsoft.com/office/drawing/2014/main" id="{58392217-3D47-6235-A4D1-977616354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790" name="Oval 14">
              <a:extLst>
                <a:ext uri="{FF2B5EF4-FFF2-40B4-BE49-F238E27FC236}">
                  <a16:creationId xmlns:a16="http://schemas.microsoft.com/office/drawing/2014/main" id="{43FFCC95-A3E6-40F3-5296-142FC5BB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575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791" name="Line 15">
              <a:extLst>
                <a:ext uri="{FF2B5EF4-FFF2-40B4-BE49-F238E27FC236}">
                  <a16:creationId xmlns:a16="http://schemas.microsoft.com/office/drawing/2014/main" id="{76B5B5B3-C3F2-DB37-4532-0D502DBA1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9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793" name="Rectangle 16">
              <a:extLst>
                <a:ext uri="{FF2B5EF4-FFF2-40B4-BE49-F238E27FC236}">
                  <a16:creationId xmlns:a16="http://schemas.microsoft.com/office/drawing/2014/main" id="{270CE8A0-343C-4FCB-FE04-CBA79CF8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" y="2338388"/>
              <a:ext cx="1557338" cy="207963"/>
            </a:xfrm>
            <a:prstGeom prst="rect">
              <a:avLst/>
            </a:prstGeom>
            <a:gradFill rotWithShape="1">
              <a:gsLst>
                <a:gs pos="0">
                  <a:srgbClr val="185E5E"/>
                </a:gs>
                <a:gs pos="100000">
                  <a:srgbClr val="33CCCC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794" name="Text Box 25">
              <a:extLst>
                <a:ext uri="{FF2B5EF4-FFF2-40B4-BE49-F238E27FC236}">
                  <a16:creationId xmlns:a16="http://schemas.microsoft.com/office/drawing/2014/main" id="{0A2F503B-6909-4689-6FD3-51A4C6A89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635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795" name="Text Box 28">
              <a:extLst>
                <a:ext uri="{FF2B5EF4-FFF2-40B4-BE49-F238E27FC236}">
                  <a16:creationId xmlns:a16="http://schemas.microsoft.com/office/drawing/2014/main" id="{2B0CC47A-3E73-6DC8-AC7F-9D6990A5B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5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796" name="Text Box 29">
              <a:extLst>
                <a:ext uri="{FF2B5EF4-FFF2-40B4-BE49-F238E27FC236}">
                  <a16:creationId xmlns:a16="http://schemas.microsoft.com/office/drawing/2014/main" id="{AE5E02D9-C52F-D031-D6F5-35EF9E0ED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2259013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797" name="Text Box 30">
              <a:extLst>
                <a:ext uri="{FF2B5EF4-FFF2-40B4-BE49-F238E27FC236}">
                  <a16:creationId xmlns:a16="http://schemas.microsoft.com/office/drawing/2014/main" id="{479D6485-EBEE-141F-639A-93A16E5E3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1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798" name="Text Box 32">
              <a:extLst>
                <a:ext uri="{FF2B5EF4-FFF2-40B4-BE49-F238E27FC236}">
                  <a16:creationId xmlns:a16="http://schemas.microsoft.com/office/drawing/2014/main" id="{D801B666-E9F8-0A77-A23E-8537C3C8D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650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799" name="Text Box 168">
              <a:extLst>
                <a:ext uri="{FF2B5EF4-FFF2-40B4-BE49-F238E27FC236}">
                  <a16:creationId xmlns:a16="http://schemas.microsoft.com/office/drawing/2014/main" id="{DAEED244-201D-F6A0-4B59-4E1A5B7E49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08025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00" name="Text Box 169">
              <a:extLst>
                <a:ext uri="{FF2B5EF4-FFF2-40B4-BE49-F238E27FC236}">
                  <a16:creationId xmlns:a16="http://schemas.microsoft.com/office/drawing/2014/main" id="{2C4FC13B-22AB-3D88-C5D9-D27C889D4A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211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01" name="Text Box 170">
              <a:extLst>
                <a:ext uri="{FF2B5EF4-FFF2-40B4-BE49-F238E27FC236}">
                  <a16:creationId xmlns:a16="http://schemas.microsoft.com/office/drawing/2014/main" id="{F8E72576-4996-9EFD-C8AB-4707913256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355725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02" name="Text Box 171">
              <a:extLst>
                <a:ext uri="{FF2B5EF4-FFF2-40B4-BE49-F238E27FC236}">
                  <a16:creationId xmlns:a16="http://schemas.microsoft.com/office/drawing/2014/main" id="{1A13D5E4-9C21-83D8-6DD1-A60099E04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794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03" name="Text Box 172">
              <a:extLst>
                <a:ext uri="{FF2B5EF4-FFF2-40B4-BE49-F238E27FC236}">
                  <a16:creationId xmlns:a16="http://schemas.microsoft.com/office/drawing/2014/main" id="{AD568514-2D93-A4A5-C2CA-A2D3C73C5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355725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04" name="Text Box 194">
              <a:extLst>
                <a:ext uri="{FF2B5EF4-FFF2-40B4-BE49-F238E27FC236}">
                  <a16:creationId xmlns:a16="http://schemas.microsoft.com/office/drawing/2014/main" id="{DE4C326F-07A2-99A9-C2D4-5EB5E3CAB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83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805" name="Text Box 195">
              <a:extLst>
                <a:ext uri="{FF2B5EF4-FFF2-40B4-BE49-F238E27FC236}">
                  <a16:creationId xmlns:a16="http://schemas.microsoft.com/office/drawing/2014/main" id="{0FB68354-9817-F435-FA06-4EF1731AF9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806" name="Text Box 196">
              <a:extLst>
                <a:ext uri="{FF2B5EF4-FFF2-40B4-BE49-F238E27FC236}">
                  <a16:creationId xmlns:a16="http://schemas.microsoft.com/office/drawing/2014/main" id="{D1A9981F-29F5-5D64-8BC4-189741C80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807" name="Text Box 199">
              <a:extLst>
                <a:ext uri="{FF2B5EF4-FFF2-40B4-BE49-F238E27FC236}">
                  <a16:creationId xmlns:a16="http://schemas.microsoft.com/office/drawing/2014/main" id="{4FF8A33F-D73A-A2F7-39F0-390E219AC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60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373808" name="図 373807">
              <a:extLst>
                <a:ext uri="{FF2B5EF4-FFF2-40B4-BE49-F238E27FC236}">
                  <a16:creationId xmlns:a16="http://schemas.microsoft.com/office/drawing/2014/main" id="{9A31C9E5-1D83-F719-E276-25BA76744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9398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373809" name="グループ化 373808">
            <a:extLst>
              <a:ext uri="{FF2B5EF4-FFF2-40B4-BE49-F238E27FC236}">
                <a16:creationId xmlns:a16="http://schemas.microsoft.com/office/drawing/2014/main" id="{C5136300-A27E-045F-81A2-E1D23676AF28}"/>
              </a:ext>
            </a:extLst>
          </p:cNvPr>
          <p:cNvGrpSpPr/>
          <p:nvPr/>
        </p:nvGrpSpPr>
        <p:grpSpPr>
          <a:xfrm>
            <a:off x="2611438" y="1557338"/>
            <a:ext cx="1584325" cy="1869983"/>
            <a:chOff x="2611438" y="1557338"/>
            <a:chExt cx="1584325" cy="1869983"/>
          </a:xfrm>
        </p:grpSpPr>
        <p:sp>
          <p:nvSpPr>
            <p:cNvPr id="373810" name="Rectangle 320">
              <a:extLst>
                <a:ext uri="{FF2B5EF4-FFF2-40B4-BE49-F238E27FC236}">
                  <a16:creationId xmlns:a16="http://schemas.microsoft.com/office/drawing/2014/main" id="{DB924542-192D-BBC1-6C89-BBF3B146E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6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811" name="Rectangle 321" descr="10%">
              <a:extLst>
                <a:ext uri="{FF2B5EF4-FFF2-40B4-BE49-F238E27FC236}">
                  <a16:creationId xmlns:a16="http://schemas.microsoft.com/office/drawing/2014/main" id="{5BBCC04F-580A-0473-C111-0A6FE0D49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4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812" name="Rectangle 322" descr="右上がり対角線 (反転)">
              <a:extLst>
                <a:ext uri="{FF2B5EF4-FFF2-40B4-BE49-F238E27FC236}">
                  <a16:creationId xmlns:a16="http://schemas.microsoft.com/office/drawing/2014/main" id="{A58F8D5A-C01F-D5A6-227B-959C645E4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4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813" name="Oval 328">
              <a:extLst>
                <a:ext uri="{FF2B5EF4-FFF2-40B4-BE49-F238E27FC236}">
                  <a16:creationId xmlns:a16="http://schemas.microsoft.com/office/drawing/2014/main" id="{CCC62EA8-CD91-8A0F-4137-BD2CC43BE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3276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373814" name="Line 329">
              <a:extLst>
                <a:ext uri="{FF2B5EF4-FFF2-40B4-BE49-F238E27FC236}">
                  <a16:creationId xmlns:a16="http://schemas.microsoft.com/office/drawing/2014/main" id="{7C445442-9086-1D4B-A8E2-C11171774B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56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815" name="Text Box 331">
              <a:extLst>
                <a:ext uri="{FF2B5EF4-FFF2-40B4-BE49-F238E27FC236}">
                  <a16:creationId xmlns:a16="http://schemas.microsoft.com/office/drawing/2014/main" id="{90997611-809C-0A4B-C3E4-2A422E3E42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35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16" name="Text Box 332">
              <a:extLst>
                <a:ext uri="{FF2B5EF4-FFF2-40B4-BE49-F238E27FC236}">
                  <a16:creationId xmlns:a16="http://schemas.microsoft.com/office/drawing/2014/main" id="{A539F235-F389-7A87-B566-00D56947F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817" name="Text Box 334">
              <a:extLst>
                <a:ext uri="{FF2B5EF4-FFF2-40B4-BE49-F238E27FC236}">
                  <a16:creationId xmlns:a16="http://schemas.microsoft.com/office/drawing/2014/main" id="{0632DDAD-BC29-9429-6AA9-6DC988EB1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29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373818" name="Text Box 336">
              <a:extLst>
                <a:ext uri="{FF2B5EF4-FFF2-40B4-BE49-F238E27FC236}">
                  <a16:creationId xmlns:a16="http://schemas.microsoft.com/office/drawing/2014/main" id="{3B0076F7-3546-2BC7-F960-01D224BAA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879726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19" name="Text Box 337">
              <a:extLst>
                <a:ext uri="{FF2B5EF4-FFF2-40B4-BE49-F238E27FC236}">
                  <a16:creationId xmlns:a16="http://schemas.microsoft.com/office/drawing/2014/main" id="{4F8BF8A9-A4B2-6A89-2FCE-C9986AAA0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3829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20" name="Text Box 338">
              <a:extLst>
                <a:ext uri="{FF2B5EF4-FFF2-40B4-BE49-F238E27FC236}">
                  <a16:creationId xmlns:a16="http://schemas.microsoft.com/office/drawing/2014/main" id="{2C3E8261-BD4D-1714-AA83-B0EFE15202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527426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21" name="Text Box 339">
              <a:extLst>
                <a:ext uri="{FF2B5EF4-FFF2-40B4-BE49-F238E27FC236}">
                  <a16:creationId xmlns:a16="http://schemas.microsoft.com/office/drawing/2014/main" id="{6B364920-2DC9-EF59-2EE0-BD4F7CB15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9511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22" name="Text Box 340">
              <a:extLst>
                <a:ext uri="{FF2B5EF4-FFF2-40B4-BE49-F238E27FC236}">
                  <a16:creationId xmlns:a16="http://schemas.microsoft.com/office/drawing/2014/main" id="{EF04DBE4-2021-7961-4F92-8B945AD43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527426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373823" name="Text Box 341">
              <a:extLst>
                <a:ext uri="{FF2B5EF4-FFF2-40B4-BE49-F238E27FC236}">
                  <a16:creationId xmlns:a16="http://schemas.microsoft.com/office/drawing/2014/main" id="{51110F7F-353E-AFB6-B046-3382A6B87D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00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0482" name="Text Box 342">
              <a:extLst>
                <a:ext uri="{FF2B5EF4-FFF2-40B4-BE49-F238E27FC236}">
                  <a16:creationId xmlns:a16="http://schemas.microsoft.com/office/drawing/2014/main" id="{9F81964C-BE15-7F82-C6B9-FF9119AD4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5626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0483" name="Text Box 343">
              <a:extLst>
                <a:ext uri="{FF2B5EF4-FFF2-40B4-BE49-F238E27FC236}">
                  <a16:creationId xmlns:a16="http://schemas.microsoft.com/office/drawing/2014/main" id="{69499936-C630-577D-D2DD-078E87DF0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18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0484" name="Text Box 344">
              <a:extLst>
                <a:ext uri="{FF2B5EF4-FFF2-40B4-BE49-F238E27FC236}">
                  <a16:creationId xmlns:a16="http://schemas.microsoft.com/office/drawing/2014/main" id="{D60BBC5A-F38E-8505-79E6-0993064AB5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77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10485" name="図 10484">
              <a:extLst>
                <a:ext uri="{FF2B5EF4-FFF2-40B4-BE49-F238E27FC236}">
                  <a16:creationId xmlns:a16="http://schemas.microsoft.com/office/drawing/2014/main" id="{8430C9A9-584B-C7D3-B811-C05F7C04B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5856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0486" name="グループ化 10485">
            <a:extLst>
              <a:ext uri="{FF2B5EF4-FFF2-40B4-BE49-F238E27FC236}">
                <a16:creationId xmlns:a16="http://schemas.microsoft.com/office/drawing/2014/main" id="{BAE770B7-6C51-4D1E-05A2-DFF90FECA3E5}"/>
              </a:ext>
            </a:extLst>
          </p:cNvPr>
          <p:cNvGrpSpPr/>
          <p:nvPr/>
        </p:nvGrpSpPr>
        <p:grpSpPr>
          <a:xfrm>
            <a:off x="4859338" y="1557338"/>
            <a:ext cx="1557337" cy="1871662"/>
            <a:chOff x="4859338" y="1557338"/>
            <a:chExt cx="1557337" cy="1871662"/>
          </a:xfrm>
        </p:grpSpPr>
        <p:sp>
          <p:nvSpPr>
            <p:cNvPr id="10487" name="Rectangle 431">
              <a:extLst>
                <a:ext uri="{FF2B5EF4-FFF2-40B4-BE49-F238E27FC236}">
                  <a16:creationId xmlns:a16="http://schemas.microsoft.com/office/drawing/2014/main" id="{3F066B95-E4F0-74D8-3AFD-34662053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2276476"/>
              <a:ext cx="1557337" cy="360363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488" name="Rectangle 37">
              <a:extLst>
                <a:ext uri="{FF2B5EF4-FFF2-40B4-BE49-F238E27FC236}">
                  <a16:creationId xmlns:a16="http://schemas.microsoft.com/office/drawing/2014/main" id="{9A999A55-2DD5-6423-30CE-712D56F7D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101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489" name="Rectangle 38" descr="10%">
              <a:extLst>
                <a:ext uri="{FF2B5EF4-FFF2-40B4-BE49-F238E27FC236}">
                  <a16:creationId xmlns:a16="http://schemas.microsoft.com/office/drawing/2014/main" id="{EC6630BD-C882-342C-EF95-08B6BA434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2513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490" name="Rectangle 39" descr="右上がり対角線 (反転)">
              <a:extLst>
                <a:ext uri="{FF2B5EF4-FFF2-40B4-BE49-F238E27FC236}">
                  <a16:creationId xmlns:a16="http://schemas.microsoft.com/office/drawing/2014/main" id="{558695B6-721A-F96B-1123-81B96CF4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2513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491" name="Oval 45">
              <a:extLst>
                <a:ext uri="{FF2B5EF4-FFF2-40B4-BE49-F238E27FC236}">
                  <a16:creationId xmlns:a16="http://schemas.microsoft.com/office/drawing/2014/main" id="{C59069E2-C8F2-34F8-1564-5373C7587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4351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492" name="Line 46">
              <a:extLst>
                <a:ext uri="{FF2B5EF4-FFF2-40B4-BE49-F238E27FC236}">
                  <a16:creationId xmlns:a16="http://schemas.microsoft.com/office/drawing/2014/main" id="{A0A70D88-88E1-B105-B591-5FEE10328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6738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93" name="Text Box 178">
              <a:extLst>
                <a:ext uri="{FF2B5EF4-FFF2-40B4-BE49-F238E27FC236}">
                  <a16:creationId xmlns:a16="http://schemas.microsoft.com/office/drawing/2014/main" id="{869350BD-15BA-74FA-81DD-BA2900A18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075238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0494" name="Text Box 182">
              <a:extLst>
                <a:ext uri="{FF2B5EF4-FFF2-40B4-BE49-F238E27FC236}">
                  <a16:creationId xmlns:a16="http://schemas.microsoft.com/office/drawing/2014/main" id="{EE729C57-C376-B7FF-4BF8-0041E8DAC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651500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0495" name="Text Box 218">
              <a:extLst>
                <a:ext uri="{FF2B5EF4-FFF2-40B4-BE49-F238E27FC236}">
                  <a16:creationId xmlns:a16="http://schemas.microsoft.com/office/drawing/2014/main" id="{60C01B2A-B0A3-AFFD-37DE-79AE4EE2D9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9117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92" name="Text Box 219">
              <a:extLst>
                <a:ext uri="{FF2B5EF4-FFF2-40B4-BE49-F238E27FC236}">
                  <a16:creationId xmlns:a16="http://schemas.microsoft.com/office/drawing/2014/main" id="{0B801932-A622-E631-280D-483CA46EA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5594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93" name="Text Box 220">
              <a:extLst>
                <a:ext uri="{FF2B5EF4-FFF2-40B4-BE49-F238E27FC236}">
                  <a16:creationId xmlns:a16="http://schemas.microsoft.com/office/drawing/2014/main" id="{7B97F12B-9918-FFEF-7102-74B7E33223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703888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94" name="Text Box 221">
              <a:extLst>
                <a:ext uri="{FF2B5EF4-FFF2-40B4-BE49-F238E27FC236}">
                  <a16:creationId xmlns:a16="http://schemas.microsoft.com/office/drawing/2014/main" id="{988FC0E3-9C41-F46A-2098-3E2FED0441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127625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195" name="Text Box 222">
              <a:extLst>
                <a:ext uri="{FF2B5EF4-FFF2-40B4-BE49-F238E27FC236}">
                  <a16:creationId xmlns:a16="http://schemas.microsoft.com/office/drawing/2014/main" id="{E4EFE1F6-86BA-0FAD-0346-84A36A8F3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6550" y="2771776"/>
              <a:ext cx="30638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96" name="Text Box 223">
              <a:extLst>
                <a:ext uri="{FF2B5EF4-FFF2-40B4-BE49-F238E27FC236}">
                  <a16:creationId xmlns:a16="http://schemas.microsoft.com/office/drawing/2014/main" id="{E8FC5546-796C-64D5-454C-F3305F395A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8350" y="26273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97" name="Text Box 224">
              <a:extLst>
                <a:ext uri="{FF2B5EF4-FFF2-40B4-BE49-F238E27FC236}">
                  <a16:creationId xmlns:a16="http://schemas.microsoft.com/office/drawing/2014/main" id="{48AFCC10-0512-9FAA-7277-DBE57E119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4250" y="27717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198" name="Text Box 232">
              <a:extLst>
                <a:ext uri="{FF2B5EF4-FFF2-40B4-BE49-F238E27FC236}">
                  <a16:creationId xmlns:a16="http://schemas.microsoft.com/office/drawing/2014/main" id="{BB0A1C66-CD6B-78E3-0B30-6092765BC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72088" y="25558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199" name="図 198">
              <a:extLst>
                <a:ext uri="{FF2B5EF4-FFF2-40B4-BE49-F238E27FC236}">
                  <a16:creationId xmlns:a16="http://schemas.microsoft.com/office/drawing/2014/main" id="{BFC18B19-DE0C-5B21-E076-FABFCB65C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8104" y="3142647"/>
              <a:ext cx="304250" cy="286353"/>
            </a:xfrm>
            <a:prstGeom prst="rect">
              <a:avLst/>
            </a:prstGeom>
          </p:spPr>
        </p:pic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48F56970-2491-68E6-D4A9-4F767461E9B7}"/>
              </a:ext>
            </a:extLst>
          </p:cNvPr>
          <p:cNvGrpSpPr/>
          <p:nvPr/>
        </p:nvGrpSpPr>
        <p:grpSpPr>
          <a:xfrm>
            <a:off x="7092950" y="1557338"/>
            <a:ext cx="1538288" cy="1869983"/>
            <a:chOff x="7092950" y="1557338"/>
            <a:chExt cx="1538288" cy="1869983"/>
          </a:xfrm>
        </p:grpSpPr>
        <p:sp>
          <p:nvSpPr>
            <p:cNvPr id="201" name="Rectangle 431">
              <a:extLst>
                <a:ext uri="{FF2B5EF4-FFF2-40B4-BE49-F238E27FC236}">
                  <a16:creationId xmlns:a16="http://schemas.microsoft.com/office/drawing/2014/main" id="{0A6CE3FB-CE24-6E08-7EE8-C82C65A2B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2349501"/>
              <a:ext cx="1511300" cy="503238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02" name="Rectangle 61">
              <a:extLst>
                <a:ext uri="{FF2B5EF4-FFF2-40B4-BE49-F238E27FC236}">
                  <a16:creationId xmlns:a16="http://schemas.microsoft.com/office/drawing/2014/main" id="{B2F9BA55-D695-44A6-0693-64F0A4FEE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538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03" name="Rectangle 62" descr="10%">
              <a:extLst>
                <a:ext uri="{FF2B5EF4-FFF2-40B4-BE49-F238E27FC236}">
                  <a16:creationId xmlns:a16="http://schemas.microsoft.com/office/drawing/2014/main" id="{7894C95C-FF7F-536B-F68D-51256EC83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04" name="Rectangle 63" descr="右上がり対角線 (反転)">
              <a:extLst>
                <a:ext uri="{FF2B5EF4-FFF2-40B4-BE49-F238E27FC236}">
                  <a16:creationId xmlns:a16="http://schemas.microsoft.com/office/drawing/2014/main" id="{F23E7403-4081-8767-CE79-4856FAB1E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05" name="Oval 69">
              <a:extLst>
                <a:ext uri="{FF2B5EF4-FFF2-40B4-BE49-F238E27FC236}">
                  <a16:creationId xmlns:a16="http://schemas.microsoft.com/office/drawing/2014/main" id="{C6A139F5-7614-9560-6FF1-93DE952F1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4788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206" name="Line 70">
              <a:extLst>
                <a:ext uri="{FF2B5EF4-FFF2-40B4-BE49-F238E27FC236}">
                  <a16:creationId xmlns:a16="http://schemas.microsoft.com/office/drawing/2014/main" id="{9543777F-3657-AA29-EB71-D02171504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Rectangle 71">
              <a:extLst>
                <a:ext uri="{FF2B5EF4-FFF2-40B4-BE49-F238E27FC236}">
                  <a16:creationId xmlns:a16="http://schemas.microsoft.com/office/drawing/2014/main" id="{956B4F2D-9C9E-CA43-A9AB-875AFC144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4063" y="2336801"/>
              <a:ext cx="1522413" cy="157163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endParaRPr lang="ja-JP" altLang="ja-JP" b="1">
                <a:solidFill>
                  <a:schemeClr val="accent1"/>
                </a:solidFill>
              </a:endParaRPr>
            </a:p>
          </p:txBody>
        </p:sp>
        <p:sp>
          <p:nvSpPr>
            <p:cNvPr id="208" name="Text Box 184">
              <a:extLst>
                <a:ext uri="{FF2B5EF4-FFF2-40B4-BE49-F238E27FC236}">
                  <a16:creationId xmlns:a16="http://schemas.microsoft.com/office/drawing/2014/main" id="{B5EB13CA-3B4C-1307-FFB4-DC77BA2D7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1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209" name="Text Box 185">
              <a:extLst>
                <a:ext uri="{FF2B5EF4-FFF2-40B4-BE49-F238E27FC236}">
                  <a16:creationId xmlns:a16="http://schemas.microsoft.com/office/drawing/2014/main" id="{8CEA1949-0E6B-1CD5-7099-3CB67C0C4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2538" y="22288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210" name="Text Box 186">
              <a:extLst>
                <a:ext uri="{FF2B5EF4-FFF2-40B4-BE49-F238E27FC236}">
                  <a16:creationId xmlns:a16="http://schemas.microsoft.com/office/drawing/2014/main" id="{A0D247E6-1BF5-3F95-8E72-E6FA5DFCA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98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211" name="Text Box 187">
              <a:extLst>
                <a:ext uri="{FF2B5EF4-FFF2-40B4-BE49-F238E27FC236}">
                  <a16:creationId xmlns:a16="http://schemas.microsoft.com/office/drawing/2014/main" id="{136298FA-887F-2751-A87D-9EA6DCE8D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3263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chemeClr val="accent1"/>
                  </a:solidFill>
                  <a:latin typeface="Times New Roman" pitchFamily="18" charset="0"/>
                  <a:ea typeface="HGPｺﾞｼｯｸE" pitchFamily="50" charset="-128"/>
                </a:rPr>
                <a:t>e</a:t>
              </a:r>
            </a:p>
          </p:txBody>
        </p:sp>
        <p:sp>
          <p:nvSpPr>
            <p:cNvPr id="212" name="Text Box 188">
              <a:extLst>
                <a:ext uri="{FF2B5EF4-FFF2-40B4-BE49-F238E27FC236}">
                  <a16:creationId xmlns:a16="http://schemas.microsoft.com/office/drawing/2014/main" id="{B3AF1730-58AE-449B-1E8B-68131E894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308850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3" name="Text Box 192">
              <a:extLst>
                <a:ext uri="{FF2B5EF4-FFF2-40B4-BE49-F238E27FC236}">
                  <a16:creationId xmlns:a16="http://schemas.microsoft.com/office/drawing/2014/main" id="{2F7810A2-A5E9-D384-EA82-15F3EB4AA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027988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4" name="Text Box 225">
              <a:extLst>
                <a:ext uri="{FF2B5EF4-FFF2-40B4-BE49-F238E27FC236}">
                  <a16:creationId xmlns:a16="http://schemas.microsoft.com/office/drawing/2014/main" id="{DA992868-3F87-7BB6-2371-6F1689037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164388" y="2565401"/>
              <a:ext cx="431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5" name="Text Box 226">
              <a:extLst>
                <a:ext uri="{FF2B5EF4-FFF2-40B4-BE49-F238E27FC236}">
                  <a16:creationId xmlns:a16="http://schemas.microsoft.com/office/drawing/2014/main" id="{377A4231-9E43-096E-908E-331DE87BE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818438" y="25987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6" name="Text Box 227">
              <a:extLst>
                <a:ext uri="{FF2B5EF4-FFF2-40B4-BE49-F238E27FC236}">
                  <a16:creationId xmlns:a16="http://schemas.microsoft.com/office/drawing/2014/main" id="{3CA218B7-3136-91DB-15D3-974914232A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962900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7" name="Text Box 228">
              <a:extLst>
                <a:ext uri="{FF2B5EF4-FFF2-40B4-BE49-F238E27FC236}">
                  <a16:creationId xmlns:a16="http://schemas.microsoft.com/office/drawing/2014/main" id="{3D45EEDD-D450-00F6-45C7-4978403ED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386638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latin typeface="Times New Roman" pitchFamily="18" charset="0"/>
                  <a:ea typeface="HGPｺﾞｼｯｸE" pitchFamily="50" charset="-128"/>
                </a:rPr>
                <a:t>B</a:t>
              </a:r>
              <a:r>
                <a:rPr lang="ja-JP" altLang="en-US" sz="1600" b="1" baseline="30000">
                  <a:latin typeface="Times New Roman" pitchFamily="18" charset="0"/>
                  <a:ea typeface="HGPｺﾞｼｯｸE" pitchFamily="50" charset="-128"/>
                </a:rPr>
                <a:t>ｰ</a:t>
              </a:r>
            </a:p>
          </p:txBody>
        </p:sp>
        <p:sp>
          <p:nvSpPr>
            <p:cNvPr id="218" name="Text Box 229">
              <a:extLst>
                <a:ext uri="{FF2B5EF4-FFF2-40B4-BE49-F238E27FC236}">
                  <a16:creationId xmlns:a16="http://schemas.microsoft.com/office/drawing/2014/main" id="{5FD31390-3D10-8086-A896-F764E60FD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5563" y="274320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sp>
          <p:nvSpPr>
            <p:cNvPr id="219" name="Text Box 231">
              <a:extLst>
                <a:ext uri="{FF2B5EF4-FFF2-40B4-BE49-F238E27FC236}">
                  <a16:creationId xmlns:a16="http://schemas.microsoft.com/office/drawing/2014/main" id="{5F736280-2013-E730-8EE1-A04F1DD37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6913" y="270986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HGPｺﾞｼｯｸE" pitchFamily="50" charset="-128"/>
                </a:rPr>
                <a:t>h</a:t>
              </a:r>
            </a:p>
          </p:txBody>
        </p:sp>
        <p:pic>
          <p:nvPicPr>
            <p:cNvPr id="220" name="図 219">
              <a:extLst>
                <a:ext uri="{FF2B5EF4-FFF2-40B4-BE49-F238E27FC236}">
                  <a16:creationId xmlns:a16="http://schemas.microsoft.com/office/drawing/2014/main" id="{25A3F037-641D-7529-7325-2D0FE36C8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40352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2C92AD0-4B5A-21F1-C9BA-029983C05256}"/>
              </a:ext>
            </a:extLst>
          </p:cNvPr>
          <p:cNvGrpSpPr/>
          <p:nvPr/>
        </p:nvGrpSpPr>
        <p:grpSpPr>
          <a:xfrm>
            <a:off x="323850" y="3585596"/>
            <a:ext cx="1914751" cy="2449513"/>
            <a:chOff x="323850" y="3585596"/>
            <a:chExt cx="1914751" cy="2449513"/>
          </a:xfrm>
        </p:grpSpPr>
        <p:sp>
          <p:nvSpPr>
            <p:cNvPr id="10457" name="Line 45"/>
            <p:cNvSpPr>
              <a:spLocks noChangeShapeType="1"/>
            </p:cNvSpPr>
            <p:nvPr/>
          </p:nvSpPr>
          <p:spPr bwMode="auto">
            <a:xfrm>
              <a:off x="1262063" y="4809559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58" name="Arc 46"/>
            <p:cNvSpPr>
              <a:spLocks/>
            </p:cNvSpPr>
            <p:nvPr/>
          </p:nvSpPr>
          <p:spPr bwMode="auto">
            <a:xfrm flipH="1" flipV="1">
              <a:off x="1120775" y="4277746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9" name="Text Box 56"/>
            <p:cNvSpPr txBox="1">
              <a:spLocks noChangeArrowheads="1"/>
            </p:cNvSpPr>
            <p:nvPr/>
          </p:nvSpPr>
          <p:spPr bwMode="auto">
            <a:xfrm>
              <a:off x="1189038" y="5039746"/>
              <a:ext cx="1936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rgbClr val="0000FF"/>
                  </a:solidFill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10460" name="Line 116"/>
            <p:cNvSpPr>
              <a:spLocks noChangeShapeType="1"/>
            </p:cNvSpPr>
            <p:nvPr/>
          </p:nvSpPr>
          <p:spPr bwMode="auto">
            <a:xfrm>
              <a:off x="1260475" y="5025459"/>
              <a:ext cx="612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61" name="Line 119"/>
            <p:cNvSpPr>
              <a:spLocks noChangeShapeType="1"/>
            </p:cNvSpPr>
            <p:nvPr/>
          </p:nvSpPr>
          <p:spPr bwMode="auto">
            <a:xfrm>
              <a:off x="1304925" y="4653984"/>
              <a:ext cx="6048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62" name="Line 120"/>
            <p:cNvSpPr>
              <a:spLocks noChangeShapeType="1"/>
            </p:cNvSpPr>
            <p:nvPr/>
          </p:nvSpPr>
          <p:spPr bwMode="auto">
            <a:xfrm flipV="1">
              <a:off x="1262063" y="4377759"/>
              <a:ext cx="6477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63" name="Arc 122"/>
            <p:cNvSpPr>
              <a:spLocks/>
            </p:cNvSpPr>
            <p:nvPr/>
          </p:nvSpPr>
          <p:spPr bwMode="auto">
            <a:xfrm flipH="1" flipV="1">
              <a:off x="1116013" y="4566671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4" name="Arc 123"/>
            <p:cNvSpPr>
              <a:spLocks/>
            </p:cNvSpPr>
            <p:nvPr/>
          </p:nvSpPr>
          <p:spPr bwMode="auto">
            <a:xfrm flipH="1" flipV="1">
              <a:off x="1116013" y="4925446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5" name="Line 124"/>
            <p:cNvSpPr>
              <a:spLocks noChangeShapeType="1"/>
            </p:cNvSpPr>
            <p:nvPr/>
          </p:nvSpPr>
          <p:spPr bwMode="auto">
            <a:xfrm>
              <a:off x="900113" y="3585596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66" name="Line 125"/>
            <p:cNvSpPr>
              <a:spLocks noChangeShapeType="1"/>
            </p:cNvSpPr>
            <p:nvPr/>
          </p:nvSpPr>
          <p:spPr bwMode="auto">
            <a:xfrm>
              <a:off x="1116013" y="40904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67" name="Line 126"/>
            <p:cNvSpPr>
              <a:spLocks noChangeShapeType="1"/>
            </p:cNvSpPr>
            <p:nvPr/>
          </p:nvSpPr>
          <p:spPr bwMode="auto">
            <a:xfrm flipH="1" flipV="1">
              <a:off x="901700" y="3585596"/>
              <a:ext cx="215900" cy="50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68" name="Line 127"/>
            <p:cNvSpPr>
              <a:spLocks noChangeShapeType="1"/>
            </p:cNvSpPr>
            <p:nvPr/>
          </p:nvSpPr>
          <p:spPr bwMode="auto">
            <a:xfrm flipH="1" flipV="1">
              <a:off x="900113" y="5531871"/>
              <a:ext cx="215900" cy="50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69" name="Line 128"/>
            <p:cNvSpPr>
              <a:spLocks noChangeShapeType="1"/>
            </p:cNvSpPr>
            <p:nvPr/>
          </p:nvSpPr>
          <p:spPr bwMode="auto">
            <a:xfrm flipV="1">
              <a:off x="323850" y="4742884"/>
              <a:ext cx="5048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70" name="Line 129"/>
            <p:cNvSpPr>
              <a:spLocks noChangeShapeType="1"/>
            </p:cNvSpPr>
            <p:nvPr/>
          </p:nvSpPr>
          <p:spPr bwMode="auto">
            <a:xfrm>
              <a:off x="323850" y="4455546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71" name="Line 130"/>
            <p:cNvSpPr>
              <a:spLocks noChangeShapeType="1"/>
            </p:cNvSpPr>
            <p:nvPr/>
          </p:nvSpPr>
          <p:spPr bwMode="auto">
            <a:xfrm>
              <a:off x="325438" y="4093596"/>
              <a:ext cx="5381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72" name="Line 131"/>
            <p:cNvSpPr>
              <a:spLocks noChangeShapeType="1"/>
            </p:cNvSpPr>
            <p:nvPr/>
          </p:nvSpPr>
          <p:spPr bwMode="auto">
            <a:xfrm>
              <a:off x="325438" y="4165034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73" name="Arc 132"/>
            <p:cNvSpPr>
              <a:spLocks/>
            </p:cNvSpPr>
            <p:nvPr/>
          </p:nvSpPr>
          <p:spPr bwMode="auto">
            <a:xfrm>
              <a:off x="827088" y="4739709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4" name="Arc 133"/>
            <p:cNvSpPr>
              <a:spLocks/>
            </p:cNvSpPr>
            <p:nvPr/>
          </p:nvSpPr>
          <p:spPr bwMode="auto">
            <a:xfrm>
              <a:off x="828675" y="4088834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227" name="図 226">
              <a:extLst>
                <a:ext uri="{FF2B5EF4-FFF2-40B4-BE49-F238E27FC236}">
                  <a16:creationId xmlns:a16="http://schemas.microsoft.com/office/drawing/2014/main" id="{39B00C6A-5D4C-6FC8-299C-66CFFC3E6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1709" y="4801592"/>
              <a:ext cx="296892" cy="296892"/>
            </a:xfrm>
            <a:prstGeom prst="rect">
              <a:avLst/>
            </a:prstGeom>
          </p:spPr>
        </p:pic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04105A65-69F8-8055-C4B1-BB9E1948748A}"/>
              </a:ext>
            </a:extLst>
          </p:cNvPr>
          <p:cNvGrpSpPr/>
          <p:nvPr/>
        </p:nvGrpSpPr>
        <p:grpSpPr>
          <a:xfrm>
            <a:off x="6946900" y="3874521"/>
            <a:ext cx="2138362" cy="2593976"/>
            <a:chOff x="6946900" y="3874521"/>
            <a:chExt cx="2138362" cy="2593976"/>
          </a:xfrm>
        </p:grpSpPr>
        <p:sp>
          <p:nvSpPr>
            <p:cNvPr id="10412" name="Text Box 74"/>
            <p:cNvSpPr txBox="1">
              <a:spLocks noChangeArrowheads="1"/>
            </p:cNvSpPr>
            <p:nvPr/>
          </p:nvSpPr>
          <p:spPr bwMode="auto">
            <a:xfrm>
              <a:off x="7794625" y="4233296"/>
              <a:ext cx="20002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chemeClr val="accent1"/>
                  </a:solidFill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10413" name="Line 91"/>
            <p:cNvSpPr>
              <a:spLocks noChangeShapeType="1"/>
            </p:cNvSpPr>
            <p:nvPr/>
          </p:nvSpPr>
          <p:spPr bwMode="auto">
            <a:xfrm flipV="1">
              <a:off x="8170863" y="5025459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14" name="Line 92"/>
            <p:cNvSpPr>
              <a:spLocks noChangeShapeType="1"/>
            </p:cNvSpPr>
            <p:nvPr/>
          </p:nvSpPr>
          <p:spPr bwMode="auto">
            <a:xfrm flipV="1">
              <a:off x="8026400" y="4809559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15" name="Line 93"/>
            <p:cNvSpPr>
              <a:spLocks noChangeShapeType="1"/>
            </p:cNvSpPr>
            <p:nvPr/>
          </p:nvSpPr>
          <p:spPr bwMode="auto">
            <a:xfrm flipV="1">
              <a:off x="8207375" y="4665096"/>
              <a:ext cx="53975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16" name="Line 94"/>
            <p:cNvSpPr>
              <a:spLocks noChangeShapeType="1"/>
            </p:cNvSpPr>
            <p:nvPr/>
          </p:nvSpPr>
          <p:spPr bwMode="auto">
            <a:xfrm>
              <a:off x="8221663" y="4377759"/>
              <a:ext cx="5254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17" name="Arc 95"/>
            <p:cNvSpPr>
              <a:spLocks/>
            </p:cNvSpPr>
            <p:nvPr/>
          </p:nvSpPr>
          <p:spPr bwMode="auto">
            <a:xfrm flipH="1">
              <a:off x="7739063" y="5022284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8" name="Line 96"/>
            <p:cNvSpPr>
              <a:spLocks noChangeShapeType="1"/>
            </p:cNvSpPr>
            <p:nvPr/>
          </p:nvSpPr>
          <p:spPr bwMode="auto">
            <a:xfrm flipV="1">
              <a:off x="6946900" y="5746184"/>
              <a:ext cx="5048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19" name="Line 97"/>
            <p:cNvSpPr>
              <a:spLocks noChangeShapeType="1"/>
            </p:cNvSpPr>
            <p:nvPr/>
          </p:nvSpPr>
          <p:spPr bwMode="auto">
            <a:xfrm>
              <a:off x="6946900" y="5458846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20" name="Line 98"/>
            <p:cNvSpPr>
              <a:spLocks noChangeShapeType="1"/>
            </p:cNvSpPr>
            <p:nvPr/>
          </p:nvSpPr>
          <p:spPr bwMode="auto">
            <a:xfrm>
              <a:off x="6946900" y="5098484"/>
              <a:ext cx="5381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21" name="Line 99"/>
            <p:cNvSpPr>
              <a:spLocks noChangeShapeType="1"/>
            </p:cNvSpPr>
            <p:nvPr/>
          </p:nvSpPr>
          <p:spPr bwMode="auto">
            <a:xfrm>
              <a:off x="6946900" y="5169921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22" name="Line 100"/>
            <p:cNvSpPr>
              <a:spLocks noChangeShapeType="1"/>
            </p:cNvSpPr>
            <p:nvPr/>
          </p:nvSpPr>
          <p:spPr bwMode="auto">
            <a:xfrm>
              <a:off x="7523163" y="45222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23" name="Line 101"/>
            <p:cNvSpPr>
              <a:spLocks noChangeShapeType="1"/>
            </p:cNvSpPr>
            <p:nvPr/>
          </p:nvSpPr>
          <p:spPr bwMode="auto">
            <a:xfrm>
              <a:off x="7739063" y="38745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24" name="Line 102"/>
            <p:cNvSpPr>
              <a:spLocks noChangeShapeType="1"/>
            </p:cNvSpPr>
            <p:nvPr/>
          </p:nvSpPr>
          <p:spPr bwMode="auto">
            <a:xfrm flipV="1">
              <a:off x="7524750" y="3874521"/>
              <a:ext cx="214313" cy="649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25" name="Arc 103"/>
            <p:cNvSpPr>
              <a:spLocks/>
            </p:cNvSpPr>
            <p:nvPr/>
          </p:nvSpPr>
          <p:spPr bwMode="auto">
            <a:xfrm flipV="1">
              <a:off x="7450138" y="5673159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6" name="Arc 104"/>
            <p:cNvSpPr>
              <a:spLocks/>
            </p:cNvSpPr>
            <p:nvPr/>
          </p:nvSpPr>
          <p:spPr bwMode="auto">
            <a:xfrm flipV="1">
              <a:off x="7450138" y="5023871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7" name="Arc 105"/>
            <p:cNvSpPr>
              <a:spLocks/>
            </p:cNvSpPr>
            <p:nvPr/>
          </p:nvSpPr>
          <p:spPr bwMode="auto">
            <a:xfrm flipH="1">
              <a:off x="7739063" y="4666684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8" name="Arc 106"/>
            <p:cNvSpPr>
              <a:spLocks/>
            </p:cNvSpPr>
            <p:nvPr/>
          </p:nvSpPr>
          <p:spPr bwMode="auto">
            <a:xfrm flipH="1">
              <a:off x="7739063" y="4377759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0" name="Line 156"/>
            <p:cNvSpPr>
              <a:spLocks noChangeShapeType="1"/>
            </p:cNvSpPr>
            <p:nvPr/>
          </p:nvSpPr>
          <p:spPr bwMode="auto">
            <a:xfrm flipV="1">
              <a:off x="7524750" y="5819209"/>
              <a:ext cx="214313" cy="649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31" name="Text Box 202"/>
            <p:cNvSpPr txBox="1">
              <a:spLocks noChangeArrowheads="1"/>
            </p:cNvSpPr>
            <p:nvPr/>
          </p:nvSpPr>
          <p:spPr bwMode="auto">
            <a:xfrm>
              <a:off x="7740650" y="3876109"/>
              <a:ext cx="908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ja-JP" altLang="en-US" sz="1400" b="1"/>
                <a:t>反転層</a:t>
              </a:r>
              <a:endParaRPr lang="ja-JP" altLang="en-US" sz="1400" b="1" baseline="-20000"/>
            </a:p>
          </p:txBody>
        </p:sp>
        <p:pic>
          <p:nvPicPr>
            <p:cNvPr id="228" name="図 227">
              <a:extLst>
                <a:ext uri="{FF2B5EF4-FFF2-40B4-BE49-F238E27FC236}">
                  <a16:creationId xmlns:a16="http://schemas.microsoft.com/office/drawing/2014/main" id="{2C444C97-522C-0211-FA7B-C3FC02DEA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8370" y="4809559"/>
              <a:ext cx="296892" cy="296892"/>
            </a:xfrm>
            <a:prstGeom prst="rect">
              <a:avLst/>
            </a:prstGeom>
          </p:spPr>
        </p:pic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831C6F74-C1D7-D493-B36E-BA7734A5491F}"/>
              </a:ext>
            </a:extLst>
          </p:cNvPr>
          <p:cNvGrpSpPr/>
          <p:nvPr/>
        </p:nvGrpSpPr>
        <p:grpSpPr>
          <a:xfrm>
            <a:off x="2643188" y="3587184"/>
            <a:ext cx="1890707" cy="2233612"/>
            <a:chOff x="2643188" y="3587184"/>
            <a:chExt cx="1890707" cy="2233612"/>
          </a:xfrm>
        </p:grpSpPr>
        <p:sp>
          <p:nvSpPr>
            <p:cNvPr id="10438" name="Line 182"/>
            <p:cNvSpPr>
              <a:spLocks noChangeShapeType="1"/>
            </p:cNvSpPr>
            <p:nvPr/>
          </p:nvSpPr>
          <p:spPr bwMode="auto">
            <a:xfrm>
              <a:off x="3581401" y="4811146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39" name="Line 183"/>
            <p:cNvSpPr>
              <a:spLocks noChangeShapeType="1"/>
            </p:cNvSpPr>
            <p:nvPr/>
          </p:nvSpPr>
          <p:spPr bwMode="auto">
            <a:xfrm>
              <a:off x="3419476" y="5027046"/>
              <a:ext cx="7731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0" name="Line 184"/>
            <p:cNvSpPr>
              <a:spLocks noChangeShapeType="1"/>
            </p:cNvSpPr>
            <p:nvPr/>
          </p:nvSpPr>
          <p:spPr bwMode="auto">
            <a:xfrm flipV="1">
              <a:off x="3492501" y="4668271"/>
              <a:ext cx="736600" cy="127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1" name="Line 185"/>
            <p:cNvSpPr>
              <a:spLocks noChangeShapeType="1"/>
            </p:cNvSpPr>
            <p:nvPr/>
          </p:nvSpPr>
          <p:spPr bwMode="auto">
            <a:xfrm flipV="1">
              <a:off x="3419476" y="4379346"/>
              <a:ext cx="8096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2" name="Line 186"/>
            <p:cNvSpPr>
              <a:spLocks noChangeShapeType="1"/>
            </p:cNvSpPr>
            <p:nvPr/>
          </p:nvSpPr>
          <p:spPr bwMode="auto">
            <a:xfrm>
              <a:off x="3419476" y="3587184"/>
              <a:ext cx="1588" cy="22336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43" name="Line 187"/>
            <p:cNvSpPr>
              <a:spLocks noChangeShapeType="1"/>
            </p:cNvSpPr>
            <p:nvPr/>
          </p:nvSpPr>
          <p:spPr bwMode="auto">
            <a:xfrm flipH="1" flipV="1">
              <a:off x="3205163" y="3587184"/>
              <a:ext cx="1984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44" name="Line 188"/>
            <p:cNvSpPr>
              <a:spLocks noChangeShapeType="1"/>
            </p:cNvSpPr>
            <p:nvPr/>
          </p:nvSpPr>
          <p:spPr bwMode="auto">
            <a:xfrm flipV="1">
              <a:off x="2643188" y="5022284"/>
              <a:ext cx="560388" cy="47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5" name="Line 189"/>
            <p:cNvSpPr>
              <a:spLocks noChangeShapeType="1"/>
            </p:cNvSpPr>
            <p:nvPr/>
          </p:nvSpPr>
          <p:spPr bwMode="auto">
            <a:xfrm>
              <a:off x="2643188" y="4668271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6" name="Line 190"/>
            <p:cNvSpPr>
              <a:spLocks noChangeShapeType="1"/>
            </p:cNvSpPr>
            <p:nvPr/>
          </p:nvSpPr>
          <p:spPr bwMode="auto">
            <a:xfrm flipV="1">
              <a:off x="2644776" y="4374584"/>
              <a:ext cx="558800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7" name="Line 191"/>
            <p:cNvSpPr>
              <a:spLocks noChangeShapeType="1"/>
            </p:cNvSpPr>
            <p:nvPr/>
          </p:nvSpPr>
          <p:spPr bwMode="auto">
            <a:xfrm>
              <a:off x="2644776" y="4449196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49" name="Line 199"/>
            <p:cNvSpPr>
              <a:spLocks noChangeShapeType="1"/>
            </p:cNvSpPr>
            <p:nvPr/>
          </p:nvSpPr>
          <p:spPr bwMode="auto">
            <a:xfrm>
              <a:off x="3203576" y="3587184"/>
              <a:ext cx="1588" cy="22336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0450" name="Line 200"/>
            <p:cNvSpPr>
              <a:spLocks noChangeShapeType="1"/>
            </p:cNvSpPr>
            <p:nvPr/>
          </p:nvSpPr>
          <p:spPr bwMode="auto">
            <a:xfrm flipH="1" flipV="1">
              <a:off x="3203576" y="5820796"/>
              <a:ext cx="2174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pic>
          <p:nvPicPr>
            <p:cNvPr id="229" name="図 228">
              <a:extLst>
                <a:ext uri="{FF2B5EF4-FFF2-40B4-BE49-F238E27FC236}">
                  <a16:creationId xmlns:a16="http://schemas.microsoft.com/office/drawing/2014/main" id="{A75C70DD-8369-FF2A-EA9A-2BFF8C31A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7003" y="4801592"/>
              <a:ext cx="296892" cy="29689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2913</TotalTime>
  <Words>585</Words>
  <Application>Microsoft Macintosh PowerPoint</Application>
  <PresentationFormat>画面に合わせる (4:3)</PresentationFormat>
  <Paragraphs>316</Paragraphs>
  <Slides>14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3" baseType="lpstr">
      <vt:lpstr>HGP創英角ｺﾞｼｯｸUB</vt:lpstr>
      <vt:lpstr>ＭＳ Ｐゴシック</vt:lpstr>
      <vt:lpstr>Arial</vt:lpstr>
      <vt:lpstr>Cambria Math</vt:lpstr>
      <vt:lpstr>Helvetica</vt:lpstr>
      <vt:lpstr>Symbol</vt:lpstr>
      <vt:lpstr>Times New Roman</vt:lpstr>
      <vt:lpstr>Toshiba PowerPoint</vt:lpstr>
      <vt:lpstr>数式</vt:lpstr>
      <vt:lpstr>5. MOSキャパシタ</vt:lpstr>
      <vt:lpstr>MOSキャパシタの構造</vt:lpstr>
      <vt:lpstr>MOSキャパシタ： C-V特性</vt:lpstr>
      <vt:lpstr>PowerPoint プレゼンテーション</vt:lpstr>
      <vt:lpstr>5. MOSキャパシタ</vt:lpstr>
      <vt:lpstr>PowerPoint プレゼンテーション</vt:lpstr>
      <vt:lpstr>電荷密度r，電界E，電位f (1/2)</vt:lpstr>
      <vt:lpstr>電荷密度r，電界E，電位f (2/2)</vt:lpstr>
      <vt:lpstr>PowerPoint プレゼンテーション</vt:lpstr>
      <vt:lpstr>電荷密度r</vt:lpstr>
      <vt:lpstr>演習</vt:lpstr>
      <vt:lpstr>5. MOSキャパシタ</vt:lpstr>
      <vt:lpstr>C-V特性の周波数依存性 (1/2)</vt:lpstr>
      <vt:lpstr>C-V特性の周波数依存性 (2/2)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481</cp:revision>
  <dcterms:created xsi:type="dcterms:W3CDTF">2009-05-13T02:43:30Z</dcterms:created>
  <dcterms:modified xsi:type="dcterms:W3CDTF">2025-06-20T01:31:44Z</dcterms:modified>
</cp:coreProperties>
</file>