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822" r:id="rId2"/>
    <p:sldId id="829" r:id="rId3"/>
    <p:sldId id="823" r:id="rId4"/>
    <p:sldId id="824" r:id="rId5"/>
    <p:sldId id="825" r:id="rId6"/>
    <p:sldId id="826" r:id="rId7"/>
    <p:sldId id="827" r:id="rId8"/>
    <p:sldId id="828" r:id="rId9"/>
  </p:sldIdLst>
  <p:sldSz cx="9144000" cy="6858000" type="screen4x3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ＭＳ ゴシック" panose="020B0609070205080204" pitchFamily="49" charset="-128"/>
        <a:ea typeface="ＭＳ ゴシック" panose="020B0609070205080204" pitchFamily="49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ＭＳ ゴシック" panose="020B0609070205080204" pitchFamily="49" charset="-128"/>
        <a:ea typeface="ＭＳ ゴシック" panose="020B0609070205080204" pitchFamily="49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ＭＳ ゴシック" panose="020B0609070205080204" pitchFamily="49" charset="-128"/>
        <a:ea typeface="ＭＳ ゴシック" panose="020B0609070205080204" pitchFamily="49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ＭＳ ゴシック" panose="020B0609070205080204" pitchFamily="49" charset="-128"/>
        <a:ea typeface="ＭＳ ゴシック" panose="020B0609070205080204" pitchFamily="49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ＭＳ ゴシック" panose="020B0609070205080204" pitchFamily="49" charset="-128"/>
        <a:ea typeface="ＭＳ ゴシック" panose="020B0609070205080204" pitchFamily="49" charset="-128"/>
        <a:cs typeface="+mn-cs"/>
      </a:defRPr>
    </a:lvl5pPr>
    <a:lvl6pPr marL="2286000" algn="l" defTabSz="914400" rtl="0" eaLnBrk="1" latinLnBrk="0" hangingPunct="1">
      <a:defRPr kumimoji="1" sz="3600" kern="1200">
        <a:solidFill>
          <a:schemeClr val="tx1"/>
        </a:solidFill>
        <a:latin typeface="ＭＳ ゴシック" panose="020B0609070205080204" pitchFamily="49" charset="-128"/>
        <a:ea typeface="ＭＳ ゴシック" panose="020B0609070205080204" pitchFamily="49" charset="-128"/>
        <a:cs typeface="+mn-cs"/>
      </a:defRPr>
    </a:lvl6pPr>
    <a:lvl7pPr marL="2743200" algn="l" defTabSz="914400" rtl="0" eaLnBrk="1" latinLnBrk="0" hangingPunct="1">
      <a:defRPr kumimoji="1" sz="3600" kern="1200">
        <a:solidFill>
          <a:schemeClr val="tx1"/>
        </a:solidFill>
        <a:latin typeface="ＭＳ ゴシック" panose="020B0609070205080204" pitchFamily="49" charset="-128"/>
        <a:ea typeface="ＭＳ ゴシック" panose="020B0609070205080204" pitchFamily="49" charset="-128"/>
        <a:cs typeface="+mn-cs"/>
      </a:defRPr>
    </a:lvl7pPr>
    <a:lvl8pPr marL="3200400" algn="l" defTabSz="914400" rtl="0" eaLnBrk="1" latinLnBrk="0" hangingPunct="1">
      <a:defRPr kumimoji="1" sz="3600" kern="1200">
        <a:solidFill>
          <a:schemeClr val="tx1"/>
        </a:solidFill>
        <a:latin typeface="ＭＳ ゴシック" panose="020B0609070205080204" pitchFamily="49" charset="-128"/>
        <a:ea typeface="ＭＳ ゴシック" panose="020B0609070205080204" pitchFamily="49" charset="-128"/>
        <a:cs typeface="+mn-cs"/>
      </a:defRPr>
    </a:lvl8pPr>
    <a:lvl9pPr marL="3657600" algn="l" defTabSz="914400" rtl="0" eaLnBrk="1" latinLnBrk="0" hangingPunct="1">
      <a:defRPr kumimoji="1" sz="3600" kern="1200">
        <a:solidFill>
          <a:schemeClr val="tx1"/>
        </a:solidFill>
        <a:latin typeface="ＭＳ ゴシック" panose="020B0609070205080204" pitchFamily="49" charset="-128"/>
        <a:ea typeface="ＭＳ ゴシック" panose="020B0609070205080204" pitchFamily="4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9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3399"/>
    <a:srgbClr val="FF0066"/>
    <a:srgbClr val="DD98E4"/>
    <a:srgbClr val="C0FEF9"/>
    <a:srgbClr val="FFA27C"/>
    <a:srgbClr val="FCD1C1"/>
    <a:srgbClr val="00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8949"/>
    <p:restoredTop sz="94660"/>
  </p:normalViewPr>
  <p:slideViewPr>
    <p:cSldViewPr>
      <p:cViewPr varScale="1">
        <p:scale>
          <a:sx n="39" d="100"/>
          <a:sy n="39" d="100"/>
        </p:scale>
        <p:origin x="160" y="1024"/>
      </p:cViewPr>
      <p:guideLst>
        <p:guide orient="horz" pos="379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926" y="-90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249" tIns="0" rIns="19249" bIns="0" numCol="1" anchor="t" anchorCtr="0" compatLnSpc="1">
            <a:prstTxWarp prst="textNoShape">
              <a:avLst/>
            </a:prstTxWarp>
          </a:bodyPr>
          <a:lstStyle>
            <a:lvl1pPr defTabSz="923925">
              <a:spcBef>
                <a:spcPct val="0"/>
              </a:spcBef>
              <a:defRPr sz="1000" 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0" y="0"/>
            <a:ext cx="29194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249" tIns="0" rIns="19249" bIns="0" numCol="1" anchor="t" anchorCtr="0" compatLnSpc="1">
            <a:prstTxWarp prst="textNoShape">
              <a:avLst/>
            </a:prstTxWarp>
          </a:bodyPr>
          <a:lstStyle>
            <a:lvl1pPr algn="r" defTabSz="923925">
              <a:spcBef>
                <a:spcPct val="0"/>
              </a:spcBef>
              <a:defRPr sz="1000" 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194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249" tIns="0" rIns="19249" bIns="0" numCol="1" anchor="b" anchorCtr="0" compatLnSpc="1">
            <a:prstTxWarp prst="textNoShape">
              <a:avLst/>
            </a:prstTxWarp>
          </a:bodyPr>
          <a:lstStyle>
            <a:lvl1pPr defTabSz="923925">
              <a:spcBef>
                <a:spcPct val="0"/>
              </a:spcBef>
              <a:defRPr sz="1000" 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50" y="9374188"/>
            <a:ext cx="29194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249" tIns="0" rIns="19249" bIns="0" numCol="1" anchor="b" anchorCtr="0" compatLnSpc="1">
            <a:prstTxWarp prst="textNoShape">
              <a:avLst/>
            </a:prstTxWarp>
          </a:bodyPr>
          <a:lstStyle>
            <a:lvl1pPr algn="r" defTabSz="923925">
              <a:spcBef>
                <a:spcPct val="0"/>
              </a:spcBef>
              <a:defRPr sz="1000" i="1"/>
            </a:lvl1pPr>
          </a:lstStyle>
          <a:p>
            <a:pPr>
              <a:defRPr/>
            </a:pPr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711532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249" tIns="0" rIns="19249" bIns="0" numCol="1" anchor="t" anchorCtr="0" compatLnSpc="1">
            <a:prstTxWarp prst="textNoShape">
              <a:avLst/>
            </a:prstTxWarp>
          </a:bodyPr>
          <a:lstStyle>
            <a:lvl1pPr defTabSz="771525" eaLnBrk="1" hangingPunct="1">
              <a:spcBef>
                <a:spcPct val="0"/>
              </a:spcBef>
              <a:defRPr sz="1000" i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350" y="0"/>
            <a:ext cx="29194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249" tIns="0" rIns="19249" bIns="0" numCol="1" anchor="t" anchorCtr="0" compatLnSpc="1">
            <a:prstTxWarp prst="textNoShape">
              <a:avLst/>
            </a:prstTxWarp>
          </a:bodyPr>
          <a:lstStyle>
            <a:lvl1pPr algn="r" defTabSz="771525" eaLnBrk="1" hangingPunct="1">
              <a:spcBef>
                <a:spcPct val="0"/>
              </a:spcBef>
              <a:defRPr sz="1000" i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194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249" tIns="0" rIns="19249" bIns="0" numCol="1" anchor="b" anchorCtr="0" compatLnSpc="1">
            <a:prstTxWarp prst="textNoShape">
              <a:avLst/>
            </a:prstTxWarp>
          </a:bodyPr>
          <a:lstStyle>
            <a:lvl1pPr defTabSz="771525" eaLnBrk="1" hangingPunct="1">
              <a:spcBef>
                <a:spcPct val="0"/>
              </a:spcBef>
              <a:defRPr sz="1000" i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350" y="9374188"/>
            <a:ext cx="29194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249" tIns="0" rIns="19249" bIns="0" numCol="1" anchor="b" anchorCtr="0" compatLnSpc="1">
            <a:prstTxWarp prst="textNoShape">
              <a:avLst/>
            </a:prstTxWarp>
          </a:bodyPr>
          <a:lstStyle>
            <a:lvl1pPr algn="r" defTabSz="771525" eaLnBrk="1" hangingPunct="1">
              <a:spcBef>
                <a:spcPct val="0"/>
              </a:spcBef>
              <a:defRPr sz="1000" i="1" smtClean="0"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4BC20532-6C4D-4C63-875E-D0B768944D9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3078" name="Rectangle 6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75" y="744538"/>
            <a:ext cx="4926013" cy="36941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5" name="Rectangle 7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6938" y="4699000"/>
            <a:ext cx="4941887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マスターテキストの書式設定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99899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5C63A-8F96-42CC-86D6-3C1B18667CF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25218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EE874A-75F3-4010-B63D-A69233BA20D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44332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24650" y="0"/>
            <a:ext cx="2038350" cy="64770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9600" y="0"/>
            <a:ext cx="5962650" cy="64770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B6A36-6984-48BD-8DBD-B269EA2DCAB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31022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8096E-8101-43DA-8E97-4196DFF07CA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69644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C2AFA-BE2E-4C53-88FF-2BDCEAFFBDB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3350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9600" y="1143000"/>
            <a:ext cx="40005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62500" y="1143000"/>
            <a:ext cx="40005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003E28-D3CF-49CE-BFCD-5375FDC9A68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3202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A6D87-38C3-482B-A631-5EFB28E1495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07618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19472"/>
            <a:ext cx="7772400" cy="9906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xfrm>
            <a:off x="6214222" y="-99392"/>
            <a:ext cx="28956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B7365-A4E5-4E2D-8398-08AE23107C1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67904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xfrm>
            <a:off x="6156176" y="0"/>
            <a:ext cx="2895600" cy="26064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 dirty="0"/>
              <a:t>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B8E38D-0361-417E-8EFB-008033FF591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86452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432D5-9B5D-478E-9AC3-409DB9160EE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58800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5EC5C-CF30-40AB-B21C-A4B1D75ED9E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20318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4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8488" y="62372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 smtClean="0"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21F96555-7B64-4F67-979A-84F6BD6AD68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11113" y="91440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ja-JP" altLang="en-US"/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0"/>
            <a:ext cx="7772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マスタータイトルの書式設定</a:t>
            </a:r>
          </a:p>
        </p:txBody>
      </p:sp>
      <p:sp>
        <p:nvSpPr>
          <p:cNvPr id="1030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43000"/>
            <a:ext cx="8153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5pPr>
      <a:lvl6pPr marL="457200" algn="ctr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6pPr>
      <a:lvl7pPr marL="914400" algn="ctr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7pPr>
      <a:lvl8pPr marL="1371600" algn="ctr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8pPr>
      <a:lvl9pPr marL="1828800" algn="ctr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Font typeface="Book Antiqua" panose="02040602050305030304" pitchFamily="18" charset="0"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anose="02040602050305030304" pitchFamily="18" charset="0"/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anose="02040602050305030304" pitchFamily="18" charset="0"/>
        <a:buChar char="»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anose="02040602050305030304" pitchFamily="18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anose="02040602050305030304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hyperlink" Target="http://www.sanosemi.com/history_of_Kirby01.htm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2224" y="260647"/>
            <a:ext cx="7639000" cy="779839"/>
          </a:xfrm>
        </p:spPr>
        <p:txBody>
          <a:bodyPr/>
          <a:lstStyle/>
          <a:p>
            <a:pPr algn="l" eaLnBrk="1" hangingPunct="1"/>
            <a:r>
              <a:rPr lang="en-US" altLang="ja-JP" sz="3600" b="1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1. </a:t>
            </a:r>
            <a:r>
              <a:rPr lang="ja-JP" altLang="en-US" sz="3600" b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半導体と</a:t>
            </a:r>
            <a:r>
              <a:rPr lang="en-US" altLang="ja-JP" sz="3600" b="1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MOS</a:t>
            </a:r>
            <a:r>
              <a:rPr lang="ja-JP" altLang="en-US" sz="3600" b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トランジスタの概説</a:t>
            </a:r>
            <a:endParaRPr lang="ja-JP" altLang="en-US" sz="3600" b="1" dirty="0">
              <a:latin typeface="Times New Roman" pitchFamily="18" charset="0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86810290-05E2-7F41-B6F7-D6BD5BE3C2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8B8E38D-0361-417E-8EFB-008033FF5919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04FDB7F-D3AE-AB0F-63A3-D4C1CD32D61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 dirty="0"/>
              <a:t>』</a:t>
            </a:r>
          </a:p>
        </p:txBody>
      </p:sp>
      <p:sp>
        <p:nvSpPr>
          <p:cNvPr id="5" name="Rectangle 21">
            <a:extLst>
              <a:ext uri="{FF2B5EF4-FFF2-40B4-BE49-F238E27FC236}">
                <a16:creationId xmlns:a16="http://schemas.microsoft.com/office/drawing/2014/main" id="{AE0AE710-2A59-8B35-8D1B-CE580D9E46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336" y="1368748"/>
            <a:ext cx="6644952" cy="374441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spcBef>
                <a:spcPct val="50000"/>
              </a:spcBef>
              <a:buClr>
                <a:schemeClr val="tx1"/>
              </a:buClr>
              <a:buFont typeface="Book Antiqua" panose="02040602050305030304" pitchFamily="18" charset="0"/>
              <a:buChar char="•"/>
              <a:defRPr kumimoji="1" sz="3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15000"/>
              </a:spcBef>
              <a:buClr>
                <a:schemeClr val="tx1"/>
              </a:buClr>
              <a:buFont typeface="Book Antiqua" panose="02040602050305030304" pitchFamily="18" charset="0"/>
              <a:buChar char="–"/>
              <a:defRPr kumimoji="1" sz="28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15000"/>
              </a:spcBef>
              <a:buClr>
                <a:schemeClr val="tx1"/>
              </a:buClr>
              <a:buFont typeface="Book Antiqua" panose="02040602050305030304" pitchFamily="18" charset="0"/>
              <a:buChar char="»"/>
              <a:defRPr kumimoji="1" sz="24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15000"/>
              </a:spcBef>
              <a:buClr>
                <a:schemeClr val="tx1"/>
              </a:buClr>
              <a:buFont typeface="Book Antiqua" panose="02040602050305030304" pitchFamily="18" charset="0"/>
              <a:buChar char="•"/>
              <a:defRPr kumimoji="1" sz="20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15000"/>
              </a:spcBef>
              <a:buClr>
                <a:schemeClr val="tx1"/>
              </a:buClr>
              <a:buFont typeface="Book Antiqua" panose="02040602050305030304" pitchFamily="18" charset="0"/>
              <a:buChar char="–"/>
              <a:defRPr kumimoji="1" sz="20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anose="02040602050305030304" pitchFamily="18" charset="0"/>
              <a:buChar char="–"/>
              <a:defRPr kumimoji="1" sz="20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anose="02040602050305030304" pitchFamily="18" charset="0"/>
              <a:buChar char="–"/>
              <a:defRPr kumimoji="1" sz="20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anose="02040602050305030304" pitchFamily="18" charset="0"/>
              <a:buChar char="–"/>
              <a:defRPr kumimoji="1" sz="20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anose="02040602050305030304" pitchFamily="18" charset="0"/>
              <a:buChar char="–"/>
              <a:defRPr kumimoji="1" sz="20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9pPr>
          </a:lstStyle>
          <a:p>
            <a:pPr>
              <a:spcBef>
                <a:spcPct val="0"/>
              </a:spcBef>
              <a:buClrTx/>
              <a:buNone/>
            </a:pPr>
            <a:r>
              <a:rPr lang="en-US" altLang="ja-JP" b="1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1.1 </a:t>
            </a:r>
            <a:r>
              <a:rPr lang="ja-JP" altLang="en-US" b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半導体</a:t>
            </a:r>
            <a:endParaRPr lang="en-US" altLang="ja-JP" b="1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None/>
            </a:pPr>
            <a:r>
              <a:rPr lang="en-US" altLang="ja-JP" b="1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1.2 </a:t>
            </a:r>
            <a:r>
              <a:rPr lang="ja-JP" altLang="en-US" b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半導体</a:t>
            </a:r>
            <a:r>
              <a:rPr lang="ja-JP" altLang="en-US" b="1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の歴史</a:t>
            </a:r>
            <a:endParaRPr lang="en-US" altLang="ja-JP" b="1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None/>
            </a:pPr>
            <a:r>
              <a:rPr lang="en-US" altLang="ja-JP" b="1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1.3 MOS</a:t>
            </a:r>
            <a:r>
              <a:rPr lang="ja-JP" altLang="en-US" b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トランジスタ</a:t>
            </a:r>
            <a:endParaRPr lang="en-US" altLang="ja-JP" b="1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6" name="Text Box 90">
            <a:extLst>
              <a:ext uri="{FF2B5EF4-FFF2-40B4-BE49-F238E27FC236}">
                <a16:creationId xmlns:a16="http://schemas.microsoft.com/office/drawing/2014/main" id="{9E4C5F5C-2995-BA56-0736-76F607D8DD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600" y="3429000"/>
            <a:ext cx="74888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2000" b="1" dirty="0">
                <a:solidFill>
                  <a:srgbClr val="000000"/>
                </a:solidFill>
                <a:latin typeface="Times New Roman" pitchFamily="18" charset="0"/>
              </a:rPr>
              <a:t>MOS</a:t>
            </a:r>
            <a:r>
              <a:rPr lang="ja-JP" altLang="en-US" sz="2000" b="1" dirty="0">
                <a:solidFill>
                  <a:srgbClr val="000000"/>
                </a:solidFill>
                <a:latin typeface="Times New Roman" pitchFamily="18" charset="0"/>
              </a:rPr>
              <a:t>： </a:t>
            </a:r>
            <a:r>
              <a:rPr lang="en-US" altLang="ja-JP" sz="2000" b="1" dirty="0">
                <a:solidFill>
                  <a:srgbClr val="000000"/>
                </a:solidFill>
                <a:latin typeface="Times New Roman" pitchFamily="18" charset="0"/>
              </a:rPr>
              <a:t>Metal</a:t>
            </a:r>
            <a:r>
              <a:rPr lang="ja-JP" altLang="en-US" sz="2000" b="1" dirty="0">
                <a:solidFill>
                  <a:srgbClr val="000000"/>
                </a:solidFill>
                <a:latin typeface="Times New Roman" pitchFamily="18" charset="0"/>
              </a:rPr>
              <a:t>（金属）－</a:t>
            </a:r>
            <a:r>
              <a:rPr lang="en-US" altLang="ja-JP" sz="2000" b="1" dirty="0">
                <a:solidFill>
                  <a:srgbClr val="000000"/>
                </a:solidFill>
                <a:latin typeface="Times New Roman" pitchFamily="18" charset="0"/>
              </a:rPr>
              <a:t> Oxide </a:t>
            </a:r>
            <a:r>
              <a:rPr lang="ja-JP" altLang="en-US" sz="2000" b="1" dirty="0">
                <a:solidFill>
                  <a:srgbClr val="000000"/>
                </a:solidFill>
                <a:latin typeface="Times New Roman" pitchFamily="18" charset="0"/>
              </a:rPr>
              <a:t>（酸化膜）－</a:t>
            </a:r>
            <a:r>
              <a:rPr lang="en-US" altLang="ja-JP" sz="2000" b="1" dirty="0">
                <a:solidFill>
                  <a:srgbClr val="000000"/>
                </a:solidFill>
                <a:latin typeface="Times New Roman" pitchFamily="18" charset="0"/>
              </a:rPr>
              <a:t> Semiconductor</a:t>
            </a:r>
            <a:r>
              <a:rPr lang="ja-JP" altLang="en-US" sz="2000" b="1" dirty="0">
                <a:solidFill>
                  <a:srgbClr val="000000"/>
                </a:solidFill>
                <a:latin typeface="Times New Roman" pitchFamily="18" charset="0"/>
              </a:rPr>
              <a:t>（半導体）</a:t>
            </a:r>
          </a:p>
        </p:txBody>
      </p:sp>
    </p:spTree>
    <p:extLst>
      <p:ext uri="{BB962C8B-B14F-4D97-AF65-F5344CB8AC3E}">
        <p14:creationId xmlns:p14="http://schemas.microsoft.com/office/powerpoint/2010/main" val="339867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2224" y="49887"/>
            <a:ext cx="7639000" cy="990600"/>
          </a:xfrm>
        </p:spPr>
        <p:txBody>
          <a:bodyPr/>
          <a:lstStyle/>
          <a:p>
            <a:pPr algn="l" eaLnBrk="1" hangingPunct="1"/>
            <a:r>
              <a:rPr lang="ja-JP" altLang="en-US" sz="3600" b="1">
                <a:latin typeface="Times New Roman" pitchFamily="18" charset="0"/>
              </a:rPr>
              <a:t>半導体</a:t>
            </a:r>
            <a:r>
              <a:rPr lang="ja-JP" altLang="en-US" sz="3600" b="1" dirty="0">
                <a:latin typeface="Times New Roman" pitchFamily="18" charset="0"/>
              </a:rPr>
              <a:t>の代表</a:t>
            </a:r>
            <a:r>
              <a:rPr lang="en-US" altLang="ja-JP" sz="3600" b="1" dirty="0">
                <a:latin typeface="Times New Roman" pitchFamily="18" charset="0"/>
              </a:rPr>
              <a:t>: </a:t>
            </a:r>
            <a:r>
              <a:rPr lang="ja-JP" altLang="en-US" sz="3600" b="1" dirty="0">
                <a:latin typeface="Times New Roman" pitchFamily="18" charset="0"/>
              </a:rPr>
              <a:t>シリコン </a:t>
            </a:r>
            <a:r>
              <a:rPr lang="en-US" altLang="ja-JP" sz="3600" b="1" dirty="0">
                <a:latin typeface="Times New Roman" pitchFamily="18" charset="0"/>
              </a:rPr>
              <a:t>Si</a:t>
            </a:r>
            <a:endParaRPr lang="ja-JP" altLang="en-US" sz="3600" b="1" dirty="0">
              <a:latin typeface="Times New Roman" pitchFamily="18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395536" y="1124744"/>
            <a:ext cx="8388424" cy="1941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en-US" altLang="ja-JP" sz="2400" b="1" dirty="0">
                <a:solidFill>
                  <a:schemeClr val="tx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Si</a:t>
            </a:r>
            <a:r>
              <a:rPr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（ケイ素） は地球の岩石や土などに多く存在．</a:t>
            </a:r>
            <a:br>
              <a:rPr lang="en-US" altLang="ja-JP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質量比率で酸素の約</a:t>
            </a:r>
            <a:r>
              <a:rPr lang="en-US" altLang="ja-JP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50</a:t>
            </a:r>
            <a:r>
              <a:rPr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％に次いで，</a:t>
            </a:r>
            <a:r>
              <a:rPr lang="en-US" altLang="ja-JP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en-US" altLang="ja-JP" sz="24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Si</a:t>
            </a:r>
            <a:r>
              <a:rPr lang="ja-JP" altLang="en-US" sz="24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は約</a:t>
            </a:r>
            <a:r>
              <a:rPr lang="en-US" altLang="ja-JP" sz="24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25</a:t>
            </a:r>
            <a:r>
              <a:rPr lang="ja-JP" altLang="en-US" sz="24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％</a:t>
            </a:r>
            <a:r>
              <a:rPr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．</a:t>
            </a:r>
            <a:br>
              <a:rPr lang="en-US" altLang="ja-JP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endParaRPr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Si</a:t>
            </a:r>
            <a:r>
              <a:rPr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は酸素と強く結びついた</a:t>
            </a:r>
            <a:r>
              <a:rPr lang="ja-JP" altLang="en-US" sz="2400" b="1" dirty="0">
                <a:solidFill>
                  <a:schemeClr val="tx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石英</a:t>
            </a:r>
            <a:r>
              <a:rPr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（二酸化ケイ素</a:t>
            </a:r>
            <a:r>
              <a:rPr lang="en-US" altLang="ja-JP" sz="2400" b="1" dirty="0">
                <a:solidFill>
                  <a:schemeClr val="tx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SiO</a:t>
            </a:r>
            <a:r>
              <a:rPr lang="en-US" altLang="ja-JP" sz="2400" b="1" baseline="-25000" dirty="0">
                <a:solidFill>
                  <a:schemeClr val="tx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）などとして存在．特に無色透明なものは</a:t>
            </a:r>
            <a:r>
              <a:rPr lang="ja-JP" altLang="en-US" sz="2400" b="1" dirty="0">
                <a:solidFill>
                  <a:schemeClr val="tx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水晶</a:t>
            </a:r>
            <a:r>
              <a:rPr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．</a:t>
            </a:r>
            <a:endParaRPr lang="ja-JP" altLang="en-US" sz="20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86810290-05E2-7F41-B6F7-D6BD5BE3C2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8B8E38D-0361-417E-8EFB-008033FF5919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04FDB7F-D3AE-AB0F-63A3-D4C1CD32D61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  <a:endParaRPr lang="en-US" altLang="ja-JP" dirty="0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0A07A37-B6F8-6715-F479-E5C5F7497D45}"/>
              </a:ext>
            </a:extLst>
          </p:cNvPr>
          <p:cNvGrpSpPr/>
          <p:nvPr/>
        </p:nvGrpSpPr>
        <p:grpSpPr>
          <a:xfrm>
            <a:off x="1872315" y="3573016"/>
            <a:ext cx="5356558" cy="2773079"/>
            <a:chOff x="2013490" y="3534741"/>
            <a:chExt cx="5356558" cy="2773079"/>
          </a:xfrm>
        </p:grpSpPr>
        <p:sp>
          <p:nvSpPr>
            <p:cNvPr id="28" name="テキスト ボックス 27"/>
            <p:cNvSpPr txBox="1"/>
            <p:nvPr/>
          </p:nvSpPr>
          <p:spPr>
            <a:xfrm>
              <a:off x="2013490" y="3584538"/>
              <a:ext cx="186781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400" b="1" dirty="0"/>
                <a:t>地殻</a:t>
              </a:r>
              <a:endParaRPr kumimoji="1" lang="en-US" altLang="ja-JP" sz="2400" b="1" dirty="0"/>
            </a:p>
            <a:p>
              <a:pPr algn="ctr"/>
              <a:r>
                <a:rPr kumimoji="1" lang="ja-JP" altLang="en-US" sz="2000" b="1" dirty="0"/>
                <a:t>（</a:t>
              </a:r>
              <a:r>
                <a:rPr kumimoji="1" lang="en-US" altLang="ja-JP" sz="2000" b="1" dirty="0"/>
                <a:t>30</a:t>
              </a:r>
              <a:r>
                <a:rPr kumimoji="1" lang="ja-JP" altLang="en-US" sz="2000" b="1" dirty="0"/>
                <a:t>～</a:t>
              </a:r>
              <a:r>
                <a:rPr kumimoji="1" lang="en-US" altLang="ja-JP" sz="2000" b="1" dirty="0"/>
                <a:t>60 km</a:t>
              </a:r>
              <a:r>
                <a:rPr kumimoji="1" lang="ja-JP" altLang="en-US" sz="2000" b="1" dirty="0"/>
                <a:t>）</a:t>
              </a: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6569829" y="5846155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b="1" dirty="0"/>
                <a:t>地球</a:t>
              </a:r>
            </a:p>
          </p:txBody>
        </p:sp>
        <p:sp>
          <p:nvSpPr>
            <p:cNvPr id="5" name="円/楕円 4">
              <a:extLst>
                <a:ext uri="{FF2B5EF4-FFF2-40B4-BE49-F238E27FC236}">
                  <a16:creationId xmlns:a16="http://schemas.microsoft.com/office/drawing/2014/main" id="{65886AFA-C851-3F5D-879E-58B1BB1AFA78}"/>
                </a:ext>
              </a:extLst>
            </p:cNvPr>
            <p:cNvSpPr/>
            <p:nvPr/>
          </p:nvSpPr>
          <p:spPr bwMode="auto">
            <a:xfrm>
              <a:off x="3797206" y="3534741"/>
              <a:ext cx="2664296" cy="249191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</a:endParaRPr>
            </a:p>
          </p:txBody>
        </p:sp>
        <p:sp>
          <p:nvSpPr>
            <p:cNvPr id="6" name="円/楕円 5">
              <a:extLst>
                <a:ext uri="{FF2B5EF4-FFF2-40B4-BE49-F238E27FC236}">
                  <a16:creationId xmlns:a16="http://schemas.microsoft.com/office/drawing/2014/main" id="{619440A1-63C8-15D0-8299-65A38090FD78}"/>
                </a:ext>
              </a:extLst>
            </p:cNvPr>
            <p:cNvSpPr/>
            <p:nvPr/>
          </p:nvSpPr>
          <p:spPr bwMode="auto">
            <a:xfrm>
              <a:off x="4067944" y="3789040"/>
              <a:ext cx="2095626" cy="1974107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</a:endParaRPr>
            </a:p>
          </p:txBody>
        </p:sp>
        <p:cxnSp>
          <p:nvCxnSpPr>
            <p:cNvPr id="30" name="直線矢印コネクタ 29"/>
            <p:cNvCxnSpPr>
              <a:cxnSpLocks/>
            </p:cNvCxnSpPr>
            <p:nvPr/>
          </p:nvCxnSpPr>
          <p:spPr bwMode="auto">
            <a:xfrm>
              <a:off x="3450913" y="3865645"/>
              <a:ext cx="686198" cy="349105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cxnSp>
          <p:nvCxnSpPr>
            <p:cNvPr id="40" name="直線矢印コネクタ 39"/>
            <p:cNvCxnSpPr>
              <a:cxnSpLocks/>
            </p:cNvCxnSpPr>
            <p:nvPr/>
          </p:nvCxnSpPr>
          <p:spPr bwMode="auto">
            <a:xfrm>
              <a:off x="6081327" y="5709298"/>
              <a:ext cx="488502" cy="273715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43335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円/楕円 8"/>
          <p:cNvSpPr/>
          <p:nvPr/>
        </p:nvSpPr>
        <p:spPr>
          <a:xfrm>
            <a:off x="3898050" y="4383851"/>
            <a:ext cx="360040" cy="36004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8588" y="66046"/>
            <a:ext cx="7772400" cy="990600"/>
          </a:xfrm>
        </p:spPr>
        <p:txBody>
          <a:bodyPr/>
          <a:lstStyle/>
          <a:p>
            <a:pPr algn="l" eaLnBrk="1" hangingPunct="1"/>
            <a:r>
              <a:rPr lang="ja-JP" altLang="en-US" sz="3600" b="1" dirty="0">
                <a:latin typeface="Times New Roman" pitchFamily="18" charset="0"/>
              </a:rPr>
              <a:t>半導体の歴史 </a:t>
            </a:r>
            <a:r>
              <a:rPr lang="en-US" altLang="ja-JP" sz="3600" b="1" dirty="0">
                <a:latin typeface="Times New Roman" pitchFamily="18" charset="0"/>
              </a:rPr>
              <a:t>(1/2)</a:t>
            </a:r>
            <a:endParaRPr lang="ja-JP" altLang="en-US" sz="3600" b="1" dirty="0">
              <a:latin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409825" y="24114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6115719"/>
              </p:ext>
            </p:extLst>
          </p:nvPr>
        </p:nvGraphicFramePr>
        <p:xfrm>
          <a:off x="179513" y="1218230"/>
          <a:ext cx="8595974" cy="18507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00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40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71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41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Year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Name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Contents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43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1787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ja-JP" alt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ラボアジェ</a:t>
                      </a:r>
                      <a:endParaRPr lang="ja-JP" sz="1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石英が未発見の物質の酸化物であることを指摘（</a:t>
                      </a:r>
                      <a:r>
                        <a:rPr kumimoji="1" lang="en-US" altLang="ja-JP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SiO</a:t>
                      </a:r>
                      <a:r>
                        <a:rPr kumimoji="1" lang="en-US" altLang="ja-JP" sz="1800" b="1" kern="1200" baseline="-250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ja-JP" alt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）</a:t>
                      </a:r>
                      <a:endParaRPr lang="ja-JP" altLang="ja-JP" sz="1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6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1823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8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ベルツェリウス</a:t>
                      </a:r>
                      <a:endParaRPr lang="ja-JP" sz="1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8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石英から</a:t>
                      </a:r>
                      <a:r>
                        <a:rPr lang="en-US" altLang="ja-JP" sz="1800" b="1" kern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Si</a:t>
                      </a:r>
                      <a:r>
                        <a:rPr lang="ja-JP" altLang="en-US" sz="18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を単体元素として初めて分離</a:t>
                      </a:r>
                      <a:endParaRPr lang="ja-JP" sz="1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55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1874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ja-JP" alt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ブラウン</a:t>
                      </a:r>
                      <a:endParaRPr lang="ja-JP" sz="1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1" lang="ja-JP" altLang="en-US" sz="18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整流特性</a:t>
                      </a:r>
                      <a:r>
                        <a:rPr kumimoji="1" lang="ja-JP" alt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を発見</a:t>
                      </a:r>
                      <a:endParaRPr lang="ja-JP" sz="1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6" name="図 1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436670"/>
            <a:ext cx="2833740" cy="2016224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テキスト ボックス 19"/>
          <p:cNvSpPr txBox="1"/>
          <p:nvPr/>
        </p:nvSpPr>
        <p:spPr>
          <a:xfrm>
            <a:off x="2940870" y="5897662"/>
            <a:ext cx="6175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ダイオード </a:t>
            </a:r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(diode) </a:t>
            </a:r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←</a:t>
            </a:r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+ electrode</a:t>
            </a:r>
            <a:endParaRPr lang="ja-JP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066622" y="3297131"/>
            <a:ext cx="147508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ダイオード</a:t>
            </a:r>
          </a:p>
        </p:txBody>
      </p:sp>
      <p:grpSp>
        <p:nvGrpSpPr>
          <p:cNvPr id="10" name="グループ化 9"/>
          <p:cNvGrpSpPr/>
          <p:nvPr/>
        </p:nvGrpSpPr>
        <p:grpSpPr>
          <a:xfrm>
            <a:off x="5340378" y="3276622"/>
            <a:ext cx="2735934" cy="2150687"/>
            <a:chOff x="5340378" y="3276622"/>
            <a:chExt cx="2735934" cy="2150687"/>
          </a:xfrm>
        </p:grpSpPr>
        <p:sp>
          <p:nvSpPr>
            <p:cNvPr id="22" name="円/楕円 21"/>
            <p:cNvSpPr/>
            <p:nvPr/>
          </p:nvSpPr>
          <p:spPr>
            <a:xfrm>
              <a:off x="7697222" y="4375224"/>
              <a:ext cx="360040" cy="36004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7" name="図 16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7228" y="3436670"/>
              <a:ext cx="2609084" cy="199063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" name="テキスト ボックス 18"/>
            <p:cNvSpPr txBox="1"/>
            <p:nvPr/>
          </p:nvSpPr>
          <p:spPr>
            <a:xfrm>
              <a:off x="5868144" y="3276622"/>
              <a:ext cx="1475084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ja-JP" alt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ダイオード</a:t>
              </a:r>
            </a:p>
          </p:txBody>
        </p:sp>
        <p:sp>
          <p:nvSpPr>
            <p:cNvPr id="2" name="円/楕円 1"/>
            <p:cNvSpPr/>
            <p:nvPr/>
          </p:nvSpPr>
          <p:spPr bwMode="auto">
            <a:xfrm>
              <a:off x="5340378" y="4316903"/>
              <a:ext cx="856530" cy="493936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</a:endParaRPr>
            </a:p>
          </p:txBody>
        </p:sp>
        <p:cxnSp>
          <p:nvCxnSpPr>
            <p:cNvPr id="4" name="直線コネクタ 3"/>
            <p:cNvCxnSpPr/>
            <p:nvPr/>
          </p:nvCxnSpPr>
          <p:spPr bwMode="auto">
            <a:xfrm flipH="1">
              <a:off x="6788989" y="4509120"/>
              <a:ext cx="15259" cy="11122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" name="正方形/長方形 6"/>
            <p:cNvSpPr/>
            <p:nvPr/>
          </p:nvSpPr>
          <p:spPr bwMode="auto">
            <a:xfrm>
              <a:off x="6444208" y="4375224"/>
              <a:ext cx="648072" cy="368667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</a:endParaRPr>
            </a:p>
          </p:txBody>
        </p:sp>
      </p:grpSp>
      <p:sp>
        <p:nvSpPr>
          <p:cNvPr id="8" name="テキスト ボックス 7"/>
          <p:cNvSpPr txBox="1"/>
          <p:nvPr/>
        </p:nvSpPr>
        <p:spPr>
          <a:xfrm>
            <a:off x="6365142" y="4343781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= 0</a:t>
            </a:r>
            <a:endParaRPr kumimoji="1" lang="ja-JP" altLang="en-US" sz="2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テキスト ボックス 29"/>
          <p:cNvSpPr txBox="1"/>
          <p:nvPr/>
        </p:nvSpPr>
        <p:spPr>
          <a:xfrm>
            <a:off x="4499992" y="5497552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1.1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7F9CC42-7C5A-574F-AF71-D2150751D8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8B8E38D-0361-417E-8EFB-008033FF5919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11" name="フッター プレースホルダー 10">
            <a:extLst>
              <a:ext uri="{FF2B5EF4-FFF2-40B4-BE49-F238E27FC236}">
                <a16:creationId xmlns:a16="http://schemas.microsoft.com/office/drawing/2014/main" id="{AB9A009C-CB10-2A11-6846-D69AAE0D4B9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97647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3447" y="46472"/>
            <a:ext cx="7772400" cy="990600"/>
          </a:xfrm>
        </p:spPr>
        <p:txBody>
          <a:bodyPr/>
          <a:lstStyle/>
          <a:p>
            <a:pPr algn="l" eaLnBrk="1" hangingPunct="1"/>
            <a:r>
              <a:rPr lang="ja-JP" altLang="en-US" sz="3600" b="1" dirty="0">
                <a:latin typeface="Times New Roman" pitchFamily="18" charset="0"/>
              </a:rPr>
              <a:t>半導体の歴史</a:t>
            </a:r>
            <a:r>
              <a:rPr lang="en-US" altLang="ja-JP" sz="3600" b="1" dirty="0">
                <a:latin typeface="Times New Roman" pitchFamily="18" charset="0"/>
              </a:rPr>
              <a:t> (2/2)</a:t>
            </a:r>
            <a:endParaRPr lang="ja-JP" altLang="en-US" sz="3600" b="1" dirty="0">
              <a:latin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409825" y="24114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593667"/>
              </p:ext>
            </p:extLst>
          </p:nvPr>
        </p:nvGraphicFramePr>
        <p:xfrm>
          <a:off x="107504" y="1131168"/>
          <a:ext cx="8928992" cy="3810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908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en-US" altLang="ja-JP" sz="1600" b="1" kern="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Year</a:t>
                      </a:r>
                      <a:endParaRPr kumimoji="1" lang="ja-JP" sz="1600" b="1" kern="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en-US" altLang="ja-JP" sz="1600" b="1" kern="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Name</a:t>
                      </a:r>
                      <a:endParaRPr kumimoji="1" lang="ja-JP" sz="1600" b="1" kern="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en-US" altLang="ja-JP" sz="1600" b="1" kern="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Contents</a:t>
                      </a:r>
                      <a:endParaRPr kumimoji="1" lang="ja-JP" sz="1600" b="1" kern="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6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1938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800" b="1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リリエンフェルト</a:t>
                      </a:r>
                      <a:endParaRPr lang="en-US" altLang="ja-JP" sz="1800" b="1" kern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1" lang="en-US" altLang="ja-JP" sz="18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MOS</a:t>
                      </a:r>
                      <a:r>
                        <a:rPr kumimoji="1" lang="ja-JP" altLang="en-US" sz="18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トランジスタ </a:t>
                      </a:r>
                      <a:r>
                        <a:rPr kumimoji="1" lang="ja-JP" alt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の基本特許を取得</a:t>
                      </a:r>
                      <a:endParaRPr lang="ja-JP" sz="18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1942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8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ベル研究所</a:t>
                      </a:r>
                      <a:endParaRPr lang="ja-JP" sz="1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8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固体物理の基礎研究グループを発足</a:t>
                      </a:r>
                      <a:endParaRPr kumimoji="1" lang="ja-JP" sz="1800" b="1" kern="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14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1948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1800" b="1" ker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バーディ</a:t>
                      </a:r>
                      <a:r>
                        <a:rPr lang="ja-JP" altLang="en-US" sz="1800" b="1" ker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ー</a:t>
                      </a:r>
                      <a:r>
                        <a:rPr kumimoji="1" lang="ja-JP" altLang="en-US" sz="1800" b="1" ker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ン</a:t>
                      </a:r>
                      <a:r>
                        <a:rPr kumimoji="1" lang="ja-JP" altLang="en-US" sz="1800" b="1" kern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とブラッテン</a:t>
                      </a:r>
                      <a:endParaRPr kumimoji="1" lang="ja-JP" sz="1800" b="1" kern="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点接触</a:t>
                      </a:r>
                      <a:r>
                        <a:rPr kumimoji="1" lang="ja-JP" altLang="en-US" sz="18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バイポーラトランジスタ</a:t>
                      </a:r>
                      <a:r>
                        <a:rPr kumimoji="1" lang="ja-JP" alt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を発明</a:t>
                      </a:r>
                      <a:endParaRPr kumimoji="1" lang="ja-JP" sz="1800" b="1" kern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1949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8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ショックレー</a:t>
                      </a:r>
                      <a:endParaRPr lang="en-US" altLang="ja-JP" sz="1800" b="1" kern="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面接触</a:t>
                      </a:r>
                      <a:r>
                        <a:rPr kumimoji="1" lang="en-US" altLang="ja-JP" sz="1800" b="1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pn</a:t>
                      </a:r>
                      <a:r>
                        <a:rPr kumimoji="1" lang="ja-JP" alt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接合型バイポーラトランジスタを発明</a:t>
                      </a:r>
                      <a:endParaRPr kumimoji="1" lang="ja-JP" altLang="ja-JP" sz="1800" b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1955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Texas Instruments</a:t>
                      </a:r>
                      <a:endParaRPr lang="ja-JP" sz="1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8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バイポーラトランジスタを応用して初の</a:t>
                      </a:r>
                      <a:r>
                        <a:rPr lang="ja-JP" altLang="en-US" sz="1800" b="1" kern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ラジオ</a:t>
                      </a:r>
                      <a:r>
                        <a:rPr lang="ja-JP" altLang="en-US" sz="18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を開発</a:t>
                      </a:r>
                      <a:endParaRPr lang="ja-JP" sz="1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1956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ja-JP" alt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ソニー</a:t>
                      </a:r>
                      <a:endParaRPr lang="ja-JP" sz="1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トランジスタ・ラジオの販売を開始</a:t>
                      </a:r>
                      <a:endParaRPr lang="ja-JP" altLang="ja-JP" sz="1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1958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ja-JP" altLang="en-US" sz="18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ショックレー</a:t>
                      </a:r>
                      <a:r>
                        <a:rPr lang="ja-JP" altLang="en-US" sz="1800" b="1" ker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，バーディーン</a:t>
                      </a:r>
                      <a:r>
                        <a:rPr lang="ja-JP" altLang="en-US" sz="18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，ブラッテン</a:t>
                      </a:r>
                      <a:endParaRPr kumimoji="1" lang="ja-JP" altLang="ja-JP" sz="1800" b="1" kern="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1" lang="ja-JP" altLang="en-US" sz="1800" b="1" kern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ノーベル賞を受賞</a:t>
                      </a:r>
                      <a:endParaRPr kumimoji="1" lang="ja-JP" sz="1800" b="1" kern="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1960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ja-JP" alt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キルビー</a:t>
                      </a:r>
                      <a:endParaRPr lang="ja-JP" sz="1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ja-JP" sz="1800" b="1" kern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集積回路</a:t>
                      </a:r>
                      <a:r>
                        <a:rPr kumimoji="1" lang="en-US" altLang="ja-JP" sz="18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kumimoji="1" lang="en-US" altLang="ja-JP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/>
                        </a:rPr>
                        <a:t>Invention of integrated circuits </a:t>
                      </a:r>
                      <a:r>
                        <a:rPr lang="en-US" altLang="ja-JP" sz="1800" b="1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ja-JP" sz="18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1963</a:t>
                      </a:r>
                      <a:endParaRPr lang="ja-JP" sz="1600" b="1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8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ベル研究所</a:t>
                      </a:r>
                      <a:endParaRPr lang="ja-JP" altLang="ja-JP" sz="1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MOS</a:t>
                      </a:r>
                      <a:r>
                        <a:rPr lang="ja-JP" altLang="en-US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トランジスタを実用化</a:t>
                      </a:r>
                      <a:endParaRPr lang="ja-JP" altLang="ja-JP" sz="18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en-US" sz="1600" b="1" kern="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2000</a:t>
                      </a:r>
                      <a:endParaRPr kumimoji="1" lang="ja-JP" sz="1600" b="1" kern="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ja-JP" alt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キルビー</a:t>
                      </a:r>
                      <a:endParaRPr lang="ja-JP" sz="1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1" lang="ja-JP" alt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ノーベル賞を受賞</a:t>
                      </a:r>
                      <a:endParaRPr lang="ja-JP" sz="1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3091140" y="5417348"/>
            <a:ext cx="572464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トランジスタ </a:t>
            </a:r>
            <a:r>
              <a:rPr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(transistor)</a:t>
            </a:r>
            <a:r>
              <a:rPr lang="ja-JP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ja-JP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ja-JP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←</a:t>
            </a:r>
            <a:r>
              <a:rPr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transfer + resistor</a:t>
            </a:r>
          </a:p>
          <a:p>
            <a:r>
              <a:rPr lang="ja-JP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入力信号を伝達（</a:t>
            </a:r>
            <a:r>
              <a:rPr lang="en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transfer</a:t>
            </a:r>
            <a:r>
              <a:rPr lang="ja-JP" altLang="en" sz="180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ja-JP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して抵抗（</a:t>
            </a:r>
            <a:r>
              <a:rPr lang="en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resistor</a:t>
            </a:r>
            <a:r>
              <a:rPr lang="ja-JP" altLang="en" sz="180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ja-JP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を変化</a:t>
            </a:r>
            <a:endParaRPr lang="en-US" altLang="ja-JP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 Box 90"/>
          <p:cNvSpPr txBox="1">
            <a:spLocks noChangeArrowheads="1"/>
          </p:cNvSpPr>
          <p:nvPr/>
        </p:nvSpPr>
        <p:spPr bwMode="auto">
          <a:xfrm>
            <a:off x="2420909" y="5003884"/>
            <a:ext cx="67357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800" b="1" dirty="0">
                <a:solidFill>
                  <a:srgbClr val="000000"/>
                </a:solidFill>
                <a:latin typeface="Times New Roman" pitchFamily="18" charset="0"/>
              </a:rPr>
              <a:t>MOS</a:t>
            </a:r>
            <a:r>
              <a:rPr lang="ja-JP" altLang="en-US" sz="1800" b="1" dirty="0">
                <a:solidFill>
                  <a:srgbClr val="000000"/>
                </a:solidFill>
                <a:latin typeface="Times New Roman" pitchFamily="18" charset="0"/>
              </a:rPr>
              <a:t>： </a:t>
            </a:r>
            <a:r>
              <a:rPr lang="en-US" altLang="ja-JP" sz="1800" b="1" dirty="0">
                <a:solidFill>
                  <a:srgbClr val="000000"/>
                </a:solidFill>
                <a:latin typeface="Times New Roman" pitchFamily="18" charset="0"/>
              </a:rPr>
              <a:t>Metal</a:t>
            </a:r>
            <a:r>
              <a:rPr lang="ja-JP" altLang="en-US" sz="1800" b="1" dirty="0">
                <a:solidFill>
                  <a:srgbClr val="000000"/>
                </a:solidFill>
                <a:latin typeface="Times New Roman" pitchFamily="18" charset="0"/>
              </a:rPr>
              <a:t>（金属）－</a:t>
            </a:r>
            <a:r>
              <a:rPr lang="en-US" altLang="ja-JP" sz="1800" b="1" dirty="0">
                <a:solidFill>
                  <a:srgbClr val="000000"/>
                </a:solidFill>
                <a:latin typeface="Times New Roman" pitchFamily="18" charset="0"/>
              </a:rPr>
              <a:t> Oxide </a:t>
            </a:r>
            <a:r>
              <a:rPr lang="ja-JP" altLang="en-US" sz="1800" b="1" dirty="0">
                <a:solidFill>
                  <a:srgbClr val="000000"/>
                </a:solidFill>
                <a:latin typeface="Times New Roman" pitchFamily="18" charset="0"/>
              </a:rPr>
              <a:t>（酸化膜）－</a:t>
            </a:r>
            <a:r>
              <a:rPr lang="en-US" altLang="ja-JP" sz="1800" b="1" dirty="0">
                <a:solidFill>
                  <a:srgbClr val="000000"/>
                </a:solidFill>
                <a:latin typeface="Times New Roman" pitchFamily="18" charset="0"/>
              </a:rPr>
              <a:t> Semiconductor</a:t>
            </a:r>
            <a:r>
              <a:rPr lang="ja-JP" altLang="en-US" sz="1800" b="1" dirty="0">
                <a:solidFill>
                  <a:srgbClr val="000000"/>
                </a:solidFill>
                <a:latin typeface="Times New Roman" pitchFamily="18" charset="0"/>
              </a:rPr>
              <a:t>（半導体）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340" y="4965105"/>
            <a:ext cx="2699792" cy="1729383"/>
          </a:xfrm>
          <a:prstGeom prst="rect">
            <a:avLst/>
          </a:prstGeom>
        </p:spPr>
      </p:pic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E56F1EA-D7A2-C34A-960B-F65E08D5C17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8B8E38D-0361-417E-8EFB-008033FF5919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B6C8B2C-F963-245E-E34A-6DB6335F311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15110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321" y="1913519"/>
            <a:ext cx="4906407" cy="4193887"/>
          </a:xfrm>
          <a:prstGeom prst="rect">
            <a:avLst/>
          </a:prstGeom>
        </p:spPr>
      </p:pic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58385" y="244348"/>
            <a:ext cx="8424614" cy="592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200" b="1" dirty="0">
                <a:solidFill>
                  <a:srgbClr val="000000"/>
                </a:solidFill>
                <a:latin typeface="Times New Roman" pitchFamily="18" charset="0"/>
              </a:rPr>
              <a:t>MOS</a:t>
            </a:r>
            <a:r>
              <a:rPr lang="ja-JP" altLang="en-US" sz="3200" b="1" dirty="0">
                <a:solidFill>
                  <a:srgbClr val="000000"/>
                </a:solidFill>
                <a:latin typeface="Times New Roman" pitchFamily="18" charset="0"/>
              </a:rPr>
              <a:t>トランジスタ</a:t>
            </a:r>
            <a:r>
              <a:rPr lang="en-US" altLang="ja-JP" sz="3200" b="1" dirty="0">
                <a:solidFill>
                  <a:srgbClr val="000000"/>
                </a:solidFill>
                <a:latin typeface="Times New Roman" pitchFamily="18" charset="0"/>
              </a:rPr>
              <a:t>:</a:t>
            </a:r>
            <a:r>
              <a:rPr lang="ja-JP" altLang="en-US" sz="3200" b="1" dirty="0">
                <a:solidFill>
                  <a:srgbClr val="000000"/>
                </a:solidFill>
                <a:latin typeface="Times New Roman" pitchFamily="18" charset="0"/>
              </a:rPr>
              <a:t>　構造とスイッチ機能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4027327" y="2202309"/>
            <a:ext cx="1219200" cy="710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ja-JP" altLang="en-US" sz="2000" b="1" dirty="0">
                <a:solidFill>
                  <a:srgbClr val="0000FF"/>
                </a:solidFill>
                <a:latin typeface="Times New Roman" pitchFamily="18" charset="0"/>
              </a:rPr>
              <a:t>ドレイン</a:t>
            </a:r>
            <a:r>
              <a:rPr lang="en-US" altLang="ja-JP" sz="2000" b="1" dirty="0">
                <a:latin typeface="Times New Roman" pitchFamily="18" charset="0"/>
              </a:rPr>
              <a:t>(Drain)</a:t>
            </a:r>
            <a:r>
              <a:rPr lang="ja-JP" altLang="en-US" sz="2000" b="1" baseline="-25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860822" y="2498319"/>
            <a:ext cx="1143000" cy="710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ja-JP" altLang="en-US" sz="2000" b="1" dirty="0">
                <a:solidFill>
                  <a:srgbClr val="0000FF"/>
                </a:solidFill>
                <a:latin typeface="Times New Roman" pitchFamily="18" charset="0"/>
              </a:rPr>
              <a:t>ソース</a:t>
            </a:r>
            <a:r>
              <a:rPr lang="en-US" altLang="ja-JP" sz="2000" b="1" dirty="0">
                <a:latin typeface="Times New Roman" pitchFamily="18" charset="0"/>
              </a:rPr>
              <a:t>(Source) </a:t>
            </a:r>
            <a:r>
              <a:rPr lang="ja-JP" altLang="en-US" sz="2000" b="1" dirty="0">
                <a:solidFill>
                  <a:srgbClr val="0000FF"/>
                </a:solidFill>
                <a:latin typeface="Times New Roman" pitchFamily="18" charset="0"/>
              </a:rPr>
              <a:t>　</a:t>
            </a:r>
            <a:endParaRPr lang="ja-JP" altLang="en-US" sz="2000" b="1" baseline="-25000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39" name="Text Box 26"/>
          <p:cNvSpPr txBox="1">
            <a:spLocks noChangeArrowheads="1"/>
          </p:cNvSpPr>
          <p:nvPr/>
        </p:nvSpPr>
        <p:spPr bwMode="auto">
          <a:xfrm>
            <a:off x="3262049" y="1364667"/>
            <a:ext cx="4413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ja-JP" sz="3600" b="1" dirty="0">
                <a:solidFill>
                  <a:srgbClr val="FF0000"/>
                </a:solidFill>
                <a:latin typeface="Times New Roman" pitchFamily="18" charset="0"/>
              </a:rPr>
              <a:t>+</a:t>
            </a:r>
            <a:endParaRPr lang="en-US" altLang="ja-JP" sz="3600" b="1" baseline="-250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47" name="Group 34"/>
          <p:cNvGrpSpPr>
            <a:grpSpLocks/>
          </p:cNvGrpSpPr>
          <p:nvPr/>
        </p:nvGrpSpPr>
        <p:grpSpPr bwMode="auto">
          <a:xfrm>
            <a:off x="5867400" y="2149699"/>
            <a:ext cx="3444875" cy="1812926"/>
            <a:chOff x="3696" y="1507"/>
            <a:chExt cx="2170" cy="1142"/>
          </a:xfrm>
        </p:grpSpPr>
        <p:sp>
          <p:nvSpPr>
            <p:cNvPr id="48" name="Line 35"/>
            <p:cNvSpPr>
              <a:spLocks noChangeShapeType="1"/>
            </p:cNvSpPr>
            <p:nvPr/>
          </p:nvSpPr>
          <p:spPr bwMode="auto">
            <a:xfrm>
              <a:off x="4213" y="2601"/>
              <a:ext cx="31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49" name="Oval 36"/>
            <p:cNvSpPr>
              <a:spLocks noChangeArrowheads="1"/>
            </p:cNvSpPr>
            <p:nvPr/>
          </p:nvSpPr>
          <p:spPr bwMode="auto">
            <a:xfrm>
              <a:off x="4523" y="2553"/>
              <a:ext cx="155" cy="9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50" name="Line 37"/>
            <p:cNvSpPr>
              <a:spLocks noChangeShapeType="1"/>
            </p:cNvSpPr>
            <p:nvPr/>
          </p:nvSpPr>
          <p:spPr bwMode="auto">
            <a:xfrm>
              <a:off x="5091" y="2601"/>
              <a:ext cx="31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51" name="Oval 38"/>
            <p:cNvSpPr>
              <a:spLocks noChangeArrowheads="1"/>
            </p:cNvSpPr>
            <p:nvPr/>
          </p:nvSpPr>
          <p:spPr bwMode="auto">
            <a:xfrm>
              <a:off x="4936" y="2553"/>
              <a:ext cx="155" cy="9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52" name="Line 39"/>
            <p:cNvSpPr>
              <a:spLocks noChangeShapeType="1"/>
            </p:cNvSpPr>
            <p:nvPr/>
          </p:nvSpPr>
          <p:spPr bwMode="auto">
            <a:xfrm flipV="1">
              <a:off x="4604" y="2387"/>
              <a:ext cx="363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53" name="Text Box 40"/>
            <p:cNvSpPr txBox="1">
              <a:spLocks noChangeArrowheads="1"/>
            </p:cNvSpPr>
            <p:nvPr/>
          </p:nvSpPr>
          <p:spPr bwMode="auto">
            <a:xfrm>
              <a:off x="3696" y="2311"/>
              <a:ext cx="775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ja-JP" altLang="en-US" sz="2000" b="1" dirty="0">
                  <a:solidFill>
                    <a:srgbClr val="0000FF"/>
                  </a:solidFill>
                  <a:latin typeface="Times New Roman" pitchFamily="18" charset="0"/>
                </a:rPr>
                <a:t>ソース　</a:t>
              </a:r>
              <a:endParaRPr lang="ja-JP" altLang="en-US" sz="2000" b="1" baseline="-25000" dirty="0">
                <a:solidFill>
                  <a:srgbClr val="0000FF"/>
                </a:solidFill>
                <a:latin typeface="Times New Roman" pitchFamily="18" charset="0"/>
              </a:endParaRPr>
            </a:p>
          </p:txBody>
        </p:sp>
        <p:sp>
          <p:nvSpPr>
            <p:cNvPr id="54" name="Text Box 41"/>
            <p:cNvSpPr txBox="1">
              <a:spLocks noChangeArrowheads="1"/>
            </p:cNvSpPr>
            <p:nvPr/>
          </p:nvSpPr>
          <p:spPr bwMode="auto">
            <a:xfrm>
              <a:off x="5039" y="2311"/>
              <a:ext cx="827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ja-JP" altLang="en-US" sz="2000" b="1" dirty="0">
                  <a:solidFill>
                    <a:srgbClr val="0000FF"/>
                  </a:solidFill>
                  <a:latin typeface="Times New Roman" pitchFamily="18" charset="0"/>
                </a:rPr>
                <a:t>ドレイン</a:t>
              </a:r>
              <a:r>
                <a:rPr lang="ja-JP" altLang="en-US" sz="2000" b="1" baseline="-25000" dirty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55" name="Text Box 42"/>
            <p:cNvSpPr txBox="1">
              <a:spLocks noChangeArrowheads="1"/>
            </p:cNvSpPr>
            <p:nvPr/>
          </p:nvSpPr>
          <p:spPr bwMode="auto">
            <a:xfrm>
              <a:off x="4316" y="2071"/>
              <a:ext cx="827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ja-JP" altLang="en-US" sz="2000" b="1" dirty="0">
                  <a:solidFill>
                    <a:srgbClr val="0000FF"/>
                  </a:solidFill>
                  <a:latin typeface="Times New Roman" pitchFamily="18" charset="0"/>
                </a:rPr>
                <a:t>ゲート　</a:t>
              </a:r>
              <a:endParaRPr lang="ja-JP" altLang="en-US" sz="2000" b="1" baseline="-25000" dirty="0">
                <a:solidFill>
                  <a:srgbClr val="0000FF"/>
                </a:solidFill>
                <a:latin typeface="Times New Roman" pitchFamily="18" charset="0"/>
              </a:endParaRPr>
            </a:p>
          </p:txBody>
        </p:sp>
        <p:sp>
          <p:nvSpPr>
            <p:cNvPr id="56" name="Text Box 43"/>
            <p:cNvSpPr txBox="1">
              <a:spLocks noChangeArrowheads="1"/>
            </p:cNvSpPr>
            <p:nvPr/>
          </p:nvSpPr>
          <p:spPr bwMode="auto">
            <a:xfrm>
              <a:off x="4037" y="1507"/>
              <a:ext cx="1364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ja-JP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ＭＳ ゴシック" pitchFamily="49" charset="-128"/>
                  <a:cs typeface="Times New Roman" panose="02020603050405020304" pitchFamily="18" charset="0"/>
                </a:rPr>
                <a:t>Digital switch</a:t>
              </a:r>
              <a:endParaRPr lang="ja-JP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60" name="Text Box 47"/>
          <p:cNvSpPr txBox="1">
            <a:spLocks noChangeArrowheads="1"/>
          </p:cNvSpPr>
          <p:nvPr/>
        </p:nvSpPr>
        <p:spPr bwMode="auto">
          <a:xfrm>
            <a:off x="2273602" y="1233590"/>
            <a:ext cx="1219200" cy="710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ja-JP" altLang="en-US" sz="2000" b="1" dirty="0">
                <a:solidFill>
                  <a:srgbClr val="0000FF"/>
                </a:solidFill>
                <a:latin typeface="Times New Roman" pitchFamily="18" charset="0"/>
              </a:rPr>
              <a:t>ゲート</a:t>
            </a:r>
            <a:r>
              <a:rPr lang="en-US" altLang="ja-JP" sz="2000" b="1" dirty="0">
                <a:latin typeface="Times New Roman" pitchFamily="18" charset="0"/>
              </a:rPr>
              <a:t>(Gate)</a:t>
            </a:r>
            <a:r>
              <a:rPr lang="ja-JP" altLang="en-US" sz="2000" b="1" dirty="0">
                <a:solidFill>
                  <a:srgbClr val="000000"/>
                </a:solidFill>
                <a:latin typeface="Times New Roman" pitchFamily="18" charset="0"/>
              </a:rPr>
              <a:t>　</a:t>
            </a:r>
            <a:endParaRPr lang="ja-JP" altLang="en-US" sz="2000" b="1" baseline="300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7" name="Text Box 90"/>
          <p:cNvSpPr txBox="1">
            <a:spLocks noChangeArrowheads="1"/>
          </p:cNvSpPr>
          <p:nvPr/>
        </p:nvSpPr>
        <p:spPr bwMode="auto">
          <a:xfrm>
            <a:off x="3592588" y="6338741"/>
            <a:ext cx="55852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400" b="1" dirty="0">
                <a:solidFill>
                  <a:srgbClr val="000000"/>
                </a:solidFill>
                <a:latin typeface="Times New Roman" pitchFamily="18" charset="0"/>
              </a:rPr>
              <a:t>MOS</a:t>
            </a:r>
            <a:r>
              <a:rPr lang="ja-JP" altLang="en-US" sz="1400" b="1" dirty="0">
                <a:solidFill>
                  <a:srgbClr val="000000"/>
                </a:solidFill>
                <a:latin typeface="Times New Roman" pitchFamily="18" charset="0"/>
              </a:rPr>
              <a:t>： </a:t>
            </a:r>
            <a:r>
              <a:rPr lang="en-US" altLang="ja-JP" sz="1400" b="1" dirty="0">
                <a:solidFill>
                  <a:srgbClr val="000000"/>
                </a:solidFill>
                <a:latin typeface="Times New Roman" pitchFamily="18" charset="0"/>
              </a:rPr>
              <a:t>Metal</a:t>
            </a:r>
            <a:r>
              <a:rPr lang="ja-JP" altLang="en-US" sz="1400" b="1" dirty="0">
                <a:solidFill>
                  <a:srgbClr val="000000"/>
                </a:solidFill>
                <a:latin typeface="Times New Roman" pitchFamily="18" charset="0"/>
              </a:rPr>
              <a:t>（金属）－</a:t>
            </a:r>
            <a:r>
              <a:rPr lang="en-US" altLang="ja-JP" sz="1400" b="1" dirty="0">
                <a:solidFill>
                  <a:srgbClr val="000000"/>
                </a:solidFill>
                <a:latin typeface="Times New Roman" pitchFamily="18" charset="0"/>
              </a:rPr>
              <a:t> Oxide </a:t>
            </a:r>
            <a:r>
              <a:rPr lang="ja-JP" altLang="en-US" sz="1400" b="1" dirty="0">
                <a:solidFill>
                  <a:srgbClr val="000000"/>
                </a:solidFill>
                <a:latin typeface="Times New Roman" pitchFamily="18" charset="0"/>
              </a:rPr>
              <a:t>（酸化膜）－</a:t>
            </a:r>
            <a:r>
              <a:rPr lang="en-US" altLang="ja-JP" sz="1400" b="1" dirty="0">
                <a:solidFill>
                  <a:srgbClr val="000000"/>
                </a:solidFill>
                <a:latin typeface="Times New Roman" pitchFamily="18" charset="0"/>
              </a:rPr>
              <a:t> Semiconductor</a:t>
            </a:r>
            <a:r>
              <a:rPr lang="ja-JP" altLang="en-US" sz="1400" b="1" dirty="0">
                <a:solidFill>
                  <a:srgbClr val="000000"/>
                </a:solidFill>
                <a:latin typeface="Times New Roman" pitchFamily="18" charset="0"/>
              </a:rPr>
              <a:t>（半導体）</a:t>
            </a:r>
          </a:p>
        </p:txBody>
      </p:sp>
      <p:grpSp>
        <p:nvGrpSpPr>
          <p:cNvPr id="8" name="グループ化 7"/>
          <p:cNvGrpSpPr/>
          <p:nvPr/>
        </p:nvGrpSpPr>
        <p:grpSpPr>
          <a:xfrm>
            <a:off x="2263893" y="4462586"/>
            <a:ext cx="2236510" cy="622598"/>
            <a:chOff x="2342494" y="3806256"/>
            <a:chExt cx="2236510" cy="622598"/>
          </a:xfrm>
        </p:grpSpPr>
        <p:sp>
          <p:nvSpPr>
            <p:cNvPr id="4" name="テキスト ボックス 3"/>
            <p:cNvSpPr txBox="1"/>
            <p:nvPr/>
          </p:nvSpPr>
          <p:spPr>
            <a:xfrm>
              <a:off x="2342494" y="4028744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2000" b="1" dirty="0"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rPr>
                <a:t>チャネル（</a:t>
              </a:r>
              <a:r>
                <a:rPr lang="en-US" altLang="ja-JP" sz="2000" b="1" dirty="0"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rPr>
                <a:t>channel</a:t>
              </a:r>
              <a:r>
                <a:rPr lang="ja-JP" altLang="en-US" sz="2000" b="1" dirty="0"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rPr>
                <a:t>）</a:t>
              </a:r>
              <a:endParaRPr kumimoji="1" lang="ja-JP" altLang="en-US" sz="2000" b="1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endParaRPr>
            </a:p>
          </p:txBody>
        </p:sp>
        <p:cxnSp>
          <p:nvCxnSpPr>
            <p:cNvPr id="7" name="直線矢印コネクタ 6"/>
            <p:cNvCxnSpPr/>
            <p:nvPr/>
          </p:nvCxnSpPr>
          <p:spPr bwMode="auto">
            <a:xfrm flipH="1" flipV="1">
              <a:off x="2922190" y="3806256"/>
              <a:ext cx="200819" cy="30233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127" name="Text Box 40"/>
          <p:cNvSpPr txBox="1">
            <a:spLocks noChangeArrowheads="1"/>
          </p:cNvSpPr>
          <p:nvPr/>
        </p:nvSpPr>
        <p:spPr bwMode="auto">
          <a:xfrm>
            <a:off x="2613327" y="5208152"/>
            <a:ext cx="91388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2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ja-JP" altLang="en-US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基板</a:t>
            </a:r>
            <a:endParaRPr lang="en-US" altLang="ja-JP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" name="Text Box 41"/>
          <p:cNvSpPr txBox="1">
            <a:spLocks noChangeArrowheads="1"/>
          </p:cNvSpPr>
          <p:nvPr/>
        </p:nvSpPr>
        <p:spPr bwMode="auto">
          <a:xfrm>
            <a:off x="3738867" y="4236780"/>
            <a:ext cx="6318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ja-JP" sz="2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en-US" altLang="ja-JP" sz="2000" b="1" i="1" baseline="30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" name="Text Box 44"/>
          <p:cNvSpPr txBox="1">
            <a:spLocks noChangeArrowheads="1"/>
          </p:cNvSpPr>
          <p:nvPr/>
        </p:nvSpPr>
        <p:spPr bwMode="auto">
          <a:xfrm>
            <a:off x="1115616" y="4236780"/>
            <a:ext cx="6334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ja-JP" sz="2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en-US" altLang="ja-JP" sz="2000" b="1" i="1" baseline="30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Text Box 44"/>
          <p:cNvSpPr txBox="1">
            <a:spLocks noChangeArrowheads="1"/>
          </p:cNvSpPr>
          <p:nvPr/>
        </p:nvSpPr>
        <p:spPr bwMode="auto">
          <a:xfrm>
            <a:off x="2614865" y="3081239"/>
            <a:ext cx="3653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ja-JP" sz="2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en-US" altLang="ja-JP" sz="2000" b="1" i="1" baseline="30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4" name="直線矢印コネクタ 163"/>
          <p:cNvCxnSpPr/>
          <p:nvPr/>
        </p:nvCxnSpPr>
        <p:spPr>
          <a:xfrm flipV="1">
            <a:off x="2158150" y="2325980"/>
            <a:ext cx="487255" cy="464731"/>
          </a:xfrm>
          <a:prstGeom prst="straightConnector1">
            <a:avLst/>
          </a:prstGeom>
          <a:ln w="127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線矢印コネクタ 164"/>
          <p:cNvCxnSpPr/>
          <p:nvPr/>
        </p:nvCxnSpPr>
        <p:spPr>
          <a:xfrm flipV="1">
            <a:off x="2889301" y="2281880"/>
            <a:ext cx="1034627" cy="1203"/>
          </a:xfrm>
          <a:prstGeom prst="straightConnector1">
            <a:avLst/>
          </a:prstGeom>
          <a:ln w="127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Text Box 43"/>
          <p:cNvSpPr txBox="1">
            <a:spLocks noChangeArrowheads="1"/>
          </p:cNvSpPr>
          <p:nvPr/>
        </p:nvSpPr>
        <p:spPr bwMode="auto">
          <a:xfrm>
            <a:off x="3069130" y="1834519"/>
            <a:ext cx="1023832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2400" b="1" dirty="0">
                <a:solidFill>
                  <a:srgbClr val="000000"/>
                </a:solidFill>
                <a:latin typeface="Times New Roman" pitchFamily="18" charset="0"/>
              </a:rPr>
              <a:t>長</a:t>
            </a:r>
            <a:r>
              <a:rPr lang="en-US" altLang="ja-JP" sz="2400" b="1" i="1" dirty="0">
                <a:solidFill>
                  <a:srgbClr val="000000"/>
                </a:solidFill>
                <a:latin typeface="Times New Roman" pitchFamily="18" charset="0"/>
              </a:rPr>
              <a:t>L</a:t>
            </a:r>
            <a:endParaRPr lang="en-US" altLang="ja-JP" sz="2400" b="1" i="1" baseline="-250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67" name="Text Box 43"/>
          <p:cNvSpPr txBox="1">
            <a:spLocks noChangeArrowheads="1"/>
          </p:cNvSpPr>
          <p:nvPr/>
        </p:nvSpPr>
        <p:spPr bwMode="auto">
          <a:xfrm>
            <a:off x="1466275" y="2153527"/>
            <a:ext cx="1276426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2400" b="1" dirty="0">
                <a:solidFill>
                  <a:srgbClr val="000000"/>
                </a:solidFill>
                <a:latin typeface="Times New Roman" pitchFamily="18" charset="0"/>
              </a:rPr>
              <a:t>幅</a:t>
            </a:r>
            <a:r>
              <a:rPr lang="en-US" altLang="ja-JP" sz="2400" b="1" i="1" dirty="0">
                <a:solidFill>
                  <a:srgbClr val="000000"/>
                </a:solidFill>
                <a:latin typeface="Times New Roman" pitchFamily="18" charset="0"/>
              </a:rPr>
              <a:t>W</a:t>
            </a:r>
            <a:endParaRPr lang="en-US" altLang="ja-JP" sz="2400" b="1" i="1" baseline="-250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172" name="Group 27"/>
          <p:cNvGrpSpPr>
            <a:grpSpLocks/>
          </p:cNvGrpSpPr>
          <p:nvPr/>
        </p:nvGrpSpPr>
        <p:grpSpPr bwMode="auto">
          <a:xfrm>
            <a:off x="2411651" y="4054764"/>
            <a:ext cx="931863" cy="477838"/>
            <a:chOff x="1677" y="2226"/>
            <a:chExt cx="587" cy="301"/>
          </a:xfrm>
        </p:grpSpPr>
        <p:sp>
          <p:nvSpPr>
            <p:cNvPr id="173" name="Text Box 28"/>
            <p:cNvSpPr txBox="1">
              <a:spLocks noChangeArrowheads="1"/>
            </p:cNvSpPr>
            <p:nvPr/>
          </p:nvSpPr>
          <p:spPr bwMode="auto">
            <a:xfrm>
              <a:off x="1677" y="2235"/>
              <a:ext cx="200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ja-JP" sz="2400" b="1" dirty="0">
                  <a:solidFill>
                    <a:srgbClr val="FF0000"/>
                  </a:solidFill>
                  <a:latin typeface="Times New Roman" pitchFamily="18" charset="0"/>
                </a:rPr>
                <a:t>e</a:t>
              </a:r>
              <a:endParaRPr lang="en-US" altLang="ja-JP" sz="2400" b="1" baseline="-25000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174" name="Text Box 29"/>
            <p:cNvSpPr txBox="1">
              <a:spLocks noChangeArrowheads="1"/>
            </p:cNvSpPr>
            <p:nvPr/>
          </p:nvSpPr>
          <p:spPr bwMode="auto">
            <a:xfrm>
              <a:off x="1802" y="2234"/>
              <a:ext cx="200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ja-JP" sz="2400" b="1" dirty="0">
                  <a:solidFill>
                    <a:srgbClr val="FF0000"/>
                  </a:solidFill>
                  <a:latin typeface="Times New Roman" pitchFamily="18" charset="0"/>
                </a:rPr>
                <a:t>e</a:t>
              </a:r>
              <a:endParaRPr lang="en-US" altLang="ja-JP" sz="2400" b="1" baseline="-25000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175" name="Text Box 30"/>
            <p:cNvSpPr txBox="1">
              <a:spLocks noChangeArrowheads="1"/>
            </p:cNvSpPr>
            <p:nvPr/>
          </p:nvSpPr>
          <p:spPr bwMode="auto">
            <a:xfrm>
              <a:off x="1938" y="2226"/>
              <a:ext cx="200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ja-JP" sz="2400" b="1" dirty="0">
                  <a:solidFill>
                    <a:srgbClr val="FF0000"/>
                  </a:solidFill>
                  <a:latin typeface="Times New Roman" pitchFamily="18" charset="0"/>
                </a:rPr>
                <a:t>e</a:t>
              </a:r>
              <a:endParaRPr lang="en-US" altLang="ja-JP" sz="2400" b="1" baseline="-25000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176" name="Text Box 31"/>
            <p:cNvSpPr txBox="1">
              <a:spLocks noChangeArrowheads="1"/>
            </p:cNvSpPr>
            <p:nvPr/>
          </p:nvSpPr>
          <p:spPr bwMode="auto">
            <a:xfrm>
              <a:off x="2064" y="2234"/>
              <a:ext cx="200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ja-JP" sz="2400" b="1" dirty="0">
                  <a:solidFill>
                    <a:srgbClr val="FF0000"/>
                  </a:solidFill>
                  <a:latin typeface="Times New Roman" pitchFamily="18" charset="0"/>
                </a:rPr>
                <a:t>e</a:t>
              </a:r>
              <a:endParaRPr lang="en-US" altLang="ja-JP" sz="2400" b="1" baseline="-25000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178" name="Text Box 33"/>
          <p:cNvSpPr txBox="1">
            <a:spLocks noChangeArrowheads="1"/>
          </p:cNvSpPr>
          <p:nvPr/>
        </p:nvSpPr>
        <p:spPr bwMode="auto">
          <a:xfrm>
            <a:off x="2204362" y="3767114"/>
            <a:ext cx="1335465" cy="309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ja-JP" altLang="en-US" sz="1400" b="1" dirty="0">
                <a:solidFill>
                  <a:srgbClr val="000000"/>
                </a:solidFill>
                <a:latin typeface="Times New Roman" pitchFamily="18" charset="0"/>
              </a:rPr>
              <a:t>絶縁膜 </a:t>
            </a:r>
            <a:r>
              <a:rPr lang="en-US" altLang="ja-JP" sz="1400" b="1" dirty="0">
                <a:solidFill>
                  <a:srgbClr val="000000"/>
                </a:solidFill>
                <a:latin typeface="Times New Roman" pitchFamily="18" charset="0"/>
              </a:rPr>
              <a:t>(SiO</a:t>
            </a:r>
            <a:r>
              <a:rPr lang="en-US" altLang="ja-JP" sz="1400" b="1" baseline="-25000" dirty="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en-US" altLang="ja-JP" sz="1400" b="1" dirty="0">
                <a:solidFill>
                  <a:srgbClr val="000000"/>
                </a:solidFill>
                <a:latin typeface="Times New Roman" pitchFamily="18" charset="0"/>
              </a:rPr>
              <a:t>)</a:t>
            </a:r>
            <a:r>
              <a:rPr lang="ja-JP" altLang="en-US" sz="1400" b="1" baseline="-25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36" name="テキスト ボックス 29"/>
          <p:cNvSpPr txBox="1"/>
          <p:nvPr/>
        </p:nvSpPr>
        <p:spPr>
          <a:xfrm>
            <a:off x="2327083" y="6211352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1.2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6D679537-66A8-B04D-9CC1-E04F2DCBF4E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8B8E38D-0361-417E-8EFB-008033FF5919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28707BF-5BB8-8ACA-5BD2-B536EF60A59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28116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utoUpdateAnimBg="0"/>
      <p:bldP spid="166" grpId="0"/>
      <p:bldP spid="16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70432" y="285508"/>
            <a:ext cx="8424614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200" b="1" dirty="0">
                <a:solidFill>
                  <a:srgbClr val="000000"/>
                </a:solidFill>
                <a:latin typeface="Times New Roman" pitchFamily="18" charset="0"/>
              </a:rPr>
              <a:t>MOS</a:t>
            </a:r>
            <a:r>
              <a:rPr lang="ja-JP" altLang="en-US" sz="3200" b="1" dirty="0">
                <a:solidFill>
                  <a:srgbClr val="000000"/>
                </a:solidFill>
                <a:latin typeface="Times New Roman" pitchFamily="18" charset="0"/>
              </a:rPr>
              <a:t>トランジスタ</a:t>
            </a:r>
            <a:r>
              <a:rPr lang="en-US" altLang="ja-JP" sz="3200" b="1" dirty="0">
                <a:solidFill>
                  <a:srgbClr val="000000"/>
                </a:solidFill>
                <a:latin typeface="Times New Roman" pitchFamily="18" charset="0"/>
              </a:rPr>
              <a:t>:</a:t>
            </a:r>
            <a:r>
              <a:rPr lang="ja-JP" altLang="en-US" sz="3200" b="1" dirty="0">
                <a:solidFill>
                  <a:srgbClr val="000000"/>
                </a:solidFill>
                <a:latin typeface="Times New Roman" pitchFamily="18" charset="0"/>
              </a:rPr>
              <a:t>　電子の流れ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111" y="1700808"/>
            <a:ext cx="3240360" cy="3037019"/>
          </a:xfrm>
          <a:prstGeom prst="rect">
            <a:avLst/>
          </a:prstGeom>
        </p:spPr>
      </p:pic>
      <p:sp>
        <p:nvSpPr>
          <p:cNvPr id="10" name="テキスト ボックス 29"/>
          <p:cNvSpPr txBox="1"/>
          <p:nvPr/>
        </p:nvSpPr>
        <p:spPr>
          <a:xfrm>
            <a:off x="1475656" y="5711563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1.2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ED45CF6-5E8F-F949-BED8-F8C072A7EDD4}"/>
              </a:ext>
            </a:extLst>
          </p:cNvPr>
          <p:cNvGrpSpPr/>
          <p:nvPr/>
        </p:nvGrpSpPr>
        <p:grpSpPr>
          <a:xfrm>
            <a:off x="3924300" y="1242829"/>
            <a:ext cx="5219700" cy="4868844"/>
            <a:chOff x="3620189" y="1162758"/>
            <a:chExt cx="5219700" cy="4868844"/>
          </a:xfrm>
        </p:grpSpPr>
        <p:sp>
          <p:nvSpPr>
            <p:cNvPr id="25" name="テキスト ボックス 29"/>
            <p:cNvSpPr txBox="1"/>
            <p:nvPr/>
          </p:nvSpPr>
          <p:spPr>
            <a:xfrm>
              <a:off x="5364088" y="5631492"/>
              <a:ext cx="7617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r>
                <a:rPr kumimoji="1" lang="ja-JP" altLang="en-US" sz="2000" dirty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図</a:t>
              </a:r>
              <a:r>
                <a:rPr kumimoji="1" lang="en-US" altLang="ja-JP" sz="2000" dirty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1.4</a:t>
              </a:r>
              <a:endPara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CD89541A-47BF-1A42-82A0-C567945B16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20189" y="1162758"/>
              <a:ext cx="5219700" cy="4457700"/>
            </a:xfrm>
            <a:prstGeom prst="rect">
              <a:avLst/>
            </a:prstGeom>
          </p:spPr>
        </p:pic>
      </p:grp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7C9C033-9A7A-5A46-9045-4580D9C5685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8B8E38D-0361-417E-8EFB-008033FF5919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3D0F7EA-B85D-7158-B1F7-44C91F1BFB8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2041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86008" y="294649"/>
            <a:ext cx="836335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200" b="1" dirty="0">
                <a:solidFill>
                  <a:srgbClr val="000000"/>
                </a:solidFill>
                <a:latin typeface="Times New Roman" pitchFamily="18" charset="0"/>
              </a:rPr>
              <a:t>MOS</a:t>
            </a:r>
            <a:r>
              <a:rPr lang="ja-JP" altLang="en-US" sz="3200" b="1" dirty="0">
                <a:solidFill>
                  <a:srgbClr val="000000"/>
                </a:solidFill>
                <a:latin typeface="Times New Roman" pitchFamily="18" charset="0"/>
              </a:rPr>
              <a:t>トランジスタ</a:t>
            </a:r>
            <a:r>
              <a:rPr lang="en-US" altLang="ja-JP" sz="3200" b="1" dirty="0">
                <a:solidFill>
                  <a:srgbClr val="000000"/>
                </a:solidFill>
                <a:latin typeface="Times New Roman" pitchFamily="18" charset="0"/>
              </a:rPr>
              <a:t>:</a:t>
            </a:r>
            <a:r>
              <a:rPr lang="ja-JP" altLang="en-US" sz="3200" b="1" dirty="0">
                <a:solidFill>
                  <a:srgbClr val="000000"/>
                </a:solidFill>
                <a:latin typeface="Times New Roman" pitchFamily="18" charset="0"/>
              </a:rPr>
              <a:t>　増幅機能</a:t>
            </a:r>
          </a:p>
        </p:txBody>
      </p:sp>
      <p:sp>
        <p:nvSpPr>
          <p:cNvPr id="17" name="テキスト ボックス 29"/>
          <p:cNvSpPr txBox="1"/>
          <p:nvPr/>
        </p:nvSpPr>
        <p:spPr>
          <a:xfrm>
            <a:off x="7872325" y="5897180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1.5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2FE8315-B17C-044B-DF90-D1D010CFA167}"/>
              </a:ext>
            </a:extLst>
          </p:cNvPr>
          <p:cNvGrpSpPr/>
          <p:nvPr/>
        </p:nvGrpSpPr>
        <p:grpSpPr>
          <a:xfrm>
            <a:off x="2121695" y="3032018"/>
            <a:ext cx="5707205" cy="3581012"/>
            <a:chOff x="1763688" y="1844824"/>
            <a:chExt cx="5707205" cy="3581012"/>
          </a:xfrm>
        </p:grpSpPr>
        <p:sp>
          <p:nvSpPr>
            <p:cNvPr id="20" name="Line 90"/>
            <p:cNvSpPr>
              <a:spLocks noChangeShapeType="1"/>
            </p:cNvSpPr>
            <p:nvPr/>
          </p:nvSpPr>
          <p:spPr bwMode="auto">
            <a:xfrm flipH="1">
              <a:off x="3522695" y="1955883"/>
              <a:ext cx="8466" cy="78697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21" name="Line 90"/>
            <p:cNvSpPr>
              <a:spLocks noChangeShapeType="1"/>
            </p:cNvSpPr>
            <p:nvPr/>
          </p:nvSpPr>
          <p:spPr bwMode="auto">
            <a:xfrm flipH="1" flipV="1">
              <a:off x="2231765" y="4397128"/>
              <a:ext cx="5760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22" name="Line 90"/>
            <p:cNvSpPr>
              <a:spLocks noChangeShapeType="1"/>
            </p:cNvSpPr>
            <p:nvPr/>
          </p:nvSpPr>
          <p:spPr bwMode="auto">
            <a:xfrm>
              <a:off x="3531161" y="4273708"/>
              <a:ext cx="8467" cy="98942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2422884" y="4562421"/>
              <a:ext cx="177883" cy="5264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Line 90"/>
            <p:cNvSpPr>
              <a:spLocks noChangeShapeType="1"/>
            </p:cNvSpPr>
            <p:nvPr/>
          </p:nvSpPr>
          <p:spPr bwMode="auto">
            <a:xfrm flipH="1" flipV="1">
              <a:off x="2511825" y="4989242"/>
              <a:ext cx="4112850" cy="147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25" name="Line 90"/>
            <p:cNvSpPr>
              <a:spLocks noChangeShapeType="1"/>
            </p:cNvSpPr>
            <p:nvPr/>
          </p:nvSpPr>
          <p:spPr bwMode="auto">
            <a:xfrm flipH="1">
              <a:off x="3522694" y="1950769"/>
              <a:ext cx="309147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26" name="Line 90"/>
            <p:cNvSpPr>
              <a:spLocks noChangeShapeType="1"/>
            </p:cNvSpPr>
            <p:nvPr/>
          </p:nvSpPr>
          <p:spPr bwMode="auto">
            <a:xfrm flipH="1">
              <a:off x="6921190" y="2310810"/>
              <a:ext cx="0" cy="122782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27" name="Line 90"/>
            <p:cNvSpPr>
              <a:spLocks noChangeShapeType="1"/>
            </p:cNvSpPr>
            <p:nvPr/>
          </p:nvSpPr>
          <p:spPr bwMode="auto">
            <a:xfrm>
              <a:off x="6612099" y="1962856"/>
              <a:ext cx="6285" cy="43864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28" name="円/楕円 27"/>
            <p:cNvSpPr/>
            <p:nvPr/>
          </p:nvSpPr>
          <p:spPr>
            <a:xfrm>
              <a:off x="2298559" y="3750970"/>
              <a:ext cx="439119" cy="40091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～</a:t>
              </a:r>
            </a:p>
          </p:txBody>
        </p:sp>
        <p:sp>
          <p:nvSpPr>
            <p:cNvPr id="29" name="Line 90"/>
            <p:cNvSpPr>
              <a:spLocks noChangeShapeType="1"/>
            </p:cNvSpPr>
            <p:nvPr/>
          </p:nvSpPr>
          <p:spPr bwMode="auto">
            <a:xfrm flipH="1">
              <a:off x="6619037" y="4754286"/>
              <a:ext cx="0" cy="24234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30" name="Rectangle 37" descr="右上がり対角線 (太)"/>
            <p:cNvSpPr>
              <a:spLocks noChangeArrowheads="1"/>
            </p:cNvSpPr>
            <p:nvPr/>
          </p:nvSpPr>
          <p:spPr bwMode="auto">
            <a:xfrm>
              <a:off x="3239877" y="5263137"/>
              <a:ext cx="576064" cy="162699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31" name="Line 90"/>
            <p:cNvSpPr>
              <a:spLocks noChangeShapeType="1"/>
            </p:cNvSpPr>
            <p:nvPr/>
          </p:nvSpPr>
          <p:spPr bwMode="auto">
            <a:xfrm flipH="1">
              <a:off x="3239877" y="5265051"/>
              <a:ext cx="5760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32" name="Line 90"/>
            <p:cNvSpPr>
              <a:spLocks noChangeShapeType="1"/>
            </p:cNvSpPr>
            <p:nvPr/>
          </p:nvSpPr>
          <p:spPr bwMode="auto">
            <a:xfrm flipH="1">
              <a:off x="3522695" y="4273708"/>
              <a:ext cx="20764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33" name="Line 90"/>
            <p:cNvSpPr>
              <a:spLocks noChangeShapeType="1"/>
            </p:cNvSpPr>
            <p:nvPr/>
          </p:nvSpPr>
          <p:spPr bwMode="auto">
            <a:xfrm flipH="1">
              <a:off x="3522695" y="2742857"/>
              <a:ext cx="20764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34" name="Line 90"/>
            <p:cNvSpPr>
              <a:spLocks noChangeShapeType="1"/>
            </p:cNvSpPr>
            <p:nvPr/>
          </p:nvSpPr>
          <p:spPr bwMode="auto">
            <a:xfrm flipH="1" flipV="1">
              <a:off x="2511822" y="3504449"/>
              <a:ext cx="608944" cy="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35" name="Line 90"/>
            <p:cNvSpPr>
              <a:spLocks noChangeShapeType="1"/>
            </p:cNvSpPr>
            <p:nvPr/>
          </p:nvSpPr>
          <p:spPr bwMode="auto">
            <a:xfrm flipH="1">
              <a:off x="2514583" y="3504453"/>
              <a:ext cx="5214" cy="24651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36" name="Line 90"/>
            <p:cNvSpPr>
              <a:spLocks noChangeShapeType="1"/>
            </p:cNvSpPr>
            <p:nvPr/>
          </p:nvSpPr>
          <p:spPr bwMode="auto">
            <a:xfrm flipH="1">
              <a:off x="2519797" y="4151882"/>
              <a:ext cx="0" cy="27726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37" name="Line 90"/>
            <p:cNvSpPr>
              <a:spLocks noChangeShapeType="1"/>
            </p:cNvSpPr>
            <p:nvPr/>
          </p:nvSpPr>
          <p:spPr bwMode="auto">
            <a:xfrm flipH="1">
              <a:off x="2511825" y="4615067"/>
              <a:ext cx="7972" cy="37872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38" name="Line 90"/>
            <p:cNvSpPr>
              <a:spLocks noChangeShapeType="1"/>
            </p:cNvSpPr>
            <p:nvPr/>
          </p:nvSpPr>
          <p:spPr bwMode="auto">
            <a:xfrm flipH="1" flipV="1">
              <a:off x="6336221" y="4500271"/>
              <a:ext cx="5760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6527340" y="4665564"/>
              <a:ext cx="177883" cy="5264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Line 90"/>
            <p:cNvSpPr>
              <a:spLocks noChangeShapeType="1"/>
            </p:cNvSpPr>
            <p:nvPr/>
          </p:nvSpPr>
          <p:spPr bwMode="auto">
            <a:xfrm>
              <a:off x="6619037" y="3545715"/>
              <a:ext cx="5638" cy="47771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41" name="Line 90"/>
            <p:cNvSpPr>
              <a:spLocks noChangeShapeType="1"/>
            </p:cNvSpPr>
            <p:nvPr/>
          </p:nvSpPr>
          <p:spPr bwMode="auto">
            <a:xfrm flipH="1" flipV="1">
              <a:off x="6336221" y="3996215"/>
              <a:ext cx="5760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6527340" y="4161508"/>
              <a:ext cx="177883" cy="5264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Line 90"/>
            <p:cNvSpPr>
              <a:spLocks noChangeShapeType="1"/>
            </p:cNvSpPr>
            <p:nvPr/>
          </p:nvSpPr>
          <p:spPr bwMode="auto">
            <a:xfrm flipH="1">
              <a:off x="6619039" y="4224924"/>
              <a:ext cx="0" cy="27726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44" name="Text Box 4"/>
            <p:cNvSpPr txBox="1">
              <a:spLocks noChangeArrowheads="1"/>
            </p:cNvSpPr>
            <p:nvPr/>
          </p:nvSpPr>
          <p:spPr bwMode="auto">
            <a:xfrm>
              <a:off x="1763688" y="3612339"/>
              <a:ext cx="35747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800" b="1" i="1" dirty="0">
                  <a:solidFill>
                    <a:srgbClr val="FF0000"/>
                  </a:solidFill>
                  <a:latin typeface="Times New Roman" pitchFamily="18" charset="0"/>
                </a:rPr>
                <a:t>v</a:t>
              </a:r>
              <a:r>
                <a:rPr lang="en-US" altLang="ja-JP" sz="2800" b="1" i="1" baseline="-25000" dirty="0">
                  <a:solidFill>
                    <a:srgbClr val="FF0000"/>
                  </a:solidFill>
                  <a:latin typeface="Times New Roman" pitchFamily="18" charset="0"/>
                </a:rPr>
                <a:t>in</a:t>
              </a:r>
            </a:p>
          </p:txBody>
        </p:sp>
        <p:sp>
          <p:nvSpPr>
            <p:cNvPr id="45" name="Text Box 4"/>
            <p:cNvSpPr txBox="1">
              <a:spLocks noChangeArrowheads="1"/>
            </p:cNvSpPr>
            <p:nvPr/>
          </p:nvSpPr>
          <p:spPr bwMode="auto">
            <a:xfrm>
              <a:off x="6993198" y="2745645"/>
              <a:ext cx="47769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800" b="1" i="1" dirty="0" err="1">
                  <a:solidFill>
                    <a:srgbClr val="FF0000"/>
                  </a:solidFill>
                  <a:latin typeface="Times New Roman" pitchFamily="18" charset="0"/>
                </a:rPr>
                <a:t>v</a:t>
              </a:r>
              <a:r>
                <a:rPr lang="en-US" altLang="ja-JP" sz="2800" b="1" i="1" baseline="-25000" dirty="0" err="1">
                  <a:solidFill>
                    <a:srgbClr val="FF0000"/>
                  </a:solidFill>
                  <a:latin typeface="Times New Roman" pitchFamily="18" charset="0"/>
                </a:rPr>
                <a:t>out</a:t>
              </a:r>
              <a:endParaRPr lang="en-US" altLang="ja-JP" sz="2800" b="1" i="1" baseline="-25000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46" name="Freeform 89"/>
            <p:cNvSpPr>
              <a:spLocks/>
            </p:cNvSpPr>
            <p:nvPr/>
          </p:nvSpPr>
          <p:spPr bwMode="auto">
            <a:xfrm>
              <a:off x="3510976" y="4961530"/>
              <a:ext cx="88941" cy="85583"/>
            </a:xfrm>
            <a:custGeom>
              <a:avLst/>
              <a:gdLst>
                <a:gd name="T0" fmla="*/ 1 w 203"/>
                <a:gd name="T1" fmla="*/ 0 h 197"/>
                <a:gd name="T2" fmla="*/ 1 w 203"/>
                <a:gd name="T3" fmla="*/ 1 h 197"/>
                <a:gd name="T4" fmla="*/ 1 w 203"/>
                <a:gd name="T5" fmla="*/ 1 h 197"/>
                <a:gd name="T6" fmla="*/ 1 w 203"/>
                <a:gd name="T7" fmla="*/ 1 h 197"/>
                <a:gd name="T8" fmla="*/ 1 w 203"/>
                <a:gd name="T9" fmla="*/ 1 h 197"/>
                <a:gd name="T10" fmla="*/ 1 w 203"/>
                <a:gd name="T11" fmla="*/ 1 h 197"/>
                <a:gd name="T12" fmla="*/ 1 w 203"/>
                <a:gd name="T13" fmla="*/ 1 h 197"/>
                <a:gd name="T14" fmla="*/ 0 w 203"/>
                <a:gd name="T15" fmla="*/ 1 h 197"/>
                <a:gd name="T16" fmla="*/ 0 w 203"/>
                <a:gd name="T17" fmla="*/ 1 h 197"/>
                <a:gd name="T18" fmla="*/ 1 w 203"/>
                <a:gd name="T19" fmla="*/ 1 h 197"/>
                <a:gd name="T20" fmla="*/ 1 w 203"/>
                <a:gd name="T21" fmla="*/ 1 h 197"/>
                <a:gd name="T22" fmla="*/ 1 w 203"/>
                <a:gd name="T23" fmla="*/ 1 h 197"/>
                <a:gd name="T24" fmla="*/ 1 w 203"/>
                <a:gd name="T25" fmla="*/ 1 h 197"/>
                <a:gd name="T26" fmla="*/ 1 w 203"/>
                <a:gd name="T27" fmla="*/ 1 h 197"/>
                <a:gd name="T28" fmla="*/ 1 w 203"/>
                <a:gd name="T29" fmla="*/ 1 h 197"/>
                <a:gd name="T30" fmla="*/ 1 w 203"/>
                <a:gd name="T31" fmla="*/ 1 h 197"/>
                <a:gd name="T32" fmla="*/ 1 w 203"/>
                <a:gd name="T33" fmla="*/ 1 h 197"/>
                <a:gd name="T34" fmla="*/ 1 w 203"/>
                <a:gd name="T35" fmla="*/ 1 h 197"/>
                <a:gd name="T36" fmla="*/ 1 w 203"/>
                <a:gd name="T37" fmla="*/ 1 h 197"/>
                <a:gd name="T38" fmla="*/ 1 w 203"/>
                <a:gd name="T39" fmla="*/ 1 h 197"/>
                <a:gd name="T40" fmla="*/ 1 w 203"/>
                <a:gd name="T41" fmla="*/ 1 h 197"/>
                <a:gd name="T42" fmla="*/ 1 w 203"/>
                <a:gd name="T43" fmla="*/ 1 h 197"/>
                <a:gd name="T44" fmla="*/ 1 w 203"/>
                <a:gd name="T45" fmla="*/ 1 h 197"/>
                <a:gd name="T46" fmla="*/ 1 w 203"/>
                <a:gd name="T47" fmla="*/ 1 h 197"/>
                <a:gd name="T48" fmla="*/ 1 w 203"/>
                <a:gd name="T49" fmla="*/ 1 h 197"/>
                <a:gd name="T50" fmla="*/ 1 w 203"/>
                <a:gd name="T51" fmla="*/ 1 h 197"/>
                <a:gd name="T52" fmla="*/ 1 w 203"/>
                <a:gd name="T53" fmla="*/ 1 h 197"/>
                <a:gd name="T54" fmla="*/ 1 w 203"/>
                <a:gd name="T55" fmla="*/ 1 h 197"/>
                <a:gd name="T56" fmla="*/ 1 w 203"/>
                <a:gd name="T57" fmla="*/ 1 h 197"/>
                <a:gd name="T58" fmla="*/ 1 w 203"/>
                <a:gd name="T59" fmla="*/ 1 h 197"/>
                <a:gd name="T60" fmla="*/ 1 w 203"/>
                <a:gd name="T61" fmla="*/ 1 h 197"/>
                <a:gd name="T62" fmla="*/ 1 w 203"/>
                <a:gd name="T63" fmla="*/ 0 h 19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3"/>
                <a:gd name="T97" fmla="*/ 0 h 197"/>
                <a:gd name="T98" fmla="*/ 203 w 203"/>
                <a:gd name="T99" fmla="*/ 197 h 19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3" h="197">
                  <a:moveTo>
                    <a:pt x="101" y="0"/>
                  </a:moveTo>
                  <a:lnTo>
                    <a:pt x="90" y="0"/>
                  </a:lnTo>
                  <a:lnTo>
                    <a:pt x="81" y="1"/>
                  </a:lnTo>
                  <a:lnTo>
                    <a:pt x="70" y="3"/>
                  </a:lnTo>
                  <a:lnTo>
                    <a:pt x="61" y="7"/>
                  </a:lnTo>
                  <a:lnTo>
                    <a:pt x="52" y="10"/>
                  </a:lnTo>
                  <a:lnTo>
                    <a:pt x="45" y="16"/>
                  </a:lnTo>
                  <a:lnTo>
                    <a:pt x="36" y="21"/>
                  </a:lnTo>
                  <a:lnTo>
                    <a:pt x="29" y="29"/>
                  </a:lnTo>
                  <a:lnTo>
                    <a:pt x="23" y="36"/>
                  </a:lnTo>
                  <a:lnTo>
                    <a:pt x="16" y="43"/>
                  </a:lnTo>
                  <a:lnTo>
                    <a:pt x="12" y="50"/>
                  </a:lnTo>
                  <a:lnTo>
                    <a:pt x="7" y="59"/>
                  </a:lnTo>
                  <a:lnTo>
                    <a:pt x="3" y="68"/>
                  </a:lnTo>
                  <a:lnTo>
                    <a:pt x="2" y="78"/>
                  </a:lnTo>
                  <a:lnTo>
                    <a:pt x="0" y="88"/>
                  </a:lnTo>
                  <a:lnTo>
                    <a:pt x="0" y="98"/>
                  </a:lnTo>
                  <a:lnTo>
                    <a:pt x="0" y="108"/>
                  </a:lnTo>
                  <a:lnTo>
                    <a:pt x="2" y="117"/>
                  </a:lnTo>
                  <a:lnTo>
                    <a:pt x="3" y="128"/>
                  </a:lnTo>
                  <a:lnTo>
                    <a:pt x="7" y="137"/>
                  </a:lnTo>
                  <a:lnTo>
                    <a:pt x="12" y="145"/>
                  </a:lnTo>
                  <a:lnTo>
                    <a:pt x="16" y="154"/>
                  </a:lnTo>
                  <a:lnTo>
                    <a:pt x="23" y="161"/>
                  </a:lnTo>
                  <a:lnTo>
                    <a:pt x="29" y="168"/>
                  </a:lnTo>
                  <a:lnTo>
                    <a:pt x="36" y="176"/>
                  </a:lnTo>
                  <a:lnTo>
                    <a:pt x="45" y="181"/>
                  </a:lnTo>
                  <a:lnTo>
                    <a:pt x="52" y="185"/>
                  </a:lnTo>
                  <a:lnTo>
                    <a:pt x="61" y="190"/>
                  </a:lnTo>
                  <a:lnTo>
                    <a:pt x="70" y="194"/>
                  </a:lnTo>
                  <a:lnTo>
                    <a:pt x="81" y="195"/>
                  </a:lnTo>
                  <a:lnTo>
                    <a:pt x="90" y="197"/>
                  </a:lnTo>
                  <a:lnTo>
                    <a:pt x="101" y="197"/>
                  </a:lnTo>
                  <a:lnTo>
                    <a:pt x="112" y="197"/>
                  </a:lnTo>
                  <a:lnTo>
                    <a:pt x="121" y="195"/>
                  </a:lnTo>
                  <a:lnTo>
                    <a:pt x="132" y="194"/>
                  </a:lnTo>
                  <a:lnTo>
                    <a:pt x="141" y="190"/>
                  </a:lnTo>
                  <a:lnTo>
                    <a:pt x="150" y="185"/>
                  </a:lnTo>
                  <a:lnTo>
                    <a:pt x="158" y="181"/>
                  </a:lnTo>
                  <a:lnTo>
                    <a:pt x="167" y="176"/>
                  </a:lnTo>
                  <a:lnTo>
                    <a:pt x="174" y="168"/>
                  </a:lnTo>
                  <a:lnTo>
                    <a:pt x="179" y="161"/>
                  </a:lnTo>
                  <a:lnTo>
                    <a:pt x="187" y="154"/>
                  </a:lnTo>
                  <a:lnTo>
                    <a:pt x="190" y="145"/>
                  </a:lnTo>
                  <a:lnTo>
                    <a:pt x="196" y="137"/>
                  </a:lnTo>
                  <a:lnTo>
                    <a:pt x="199" y="128"/>
                  </a:lnTo>
                  <a:lnTo>
                    <a:pt x="201" y="117"/>
                  </a:lnTo>
                  <a:lnTo>
                    <a:pt x="203" y="108"/>
                  </a:lnTo>
                  <a:lnTo>
                    <a:pt x="203" y="98"/>
                  </a:lnTo>
                  <a:lnTo>
                    <a:pt x="203" y="88"/>
                  </a:lnTo>
                  <a:lnTo>
                    <a:pt x="201" y="78"/>
                  </a:lnTo>
                  <a:lnTo>
                    <a:pt x="199" y="68"/>
                  </a:lnTo>
                  <a:lnTo>
                    <a:pt x="196" y="59"/>
                  </a:lnTo>
                  <a:lnTo>
                    <a:pt x="190" y="50"/>
                  </a:lnTo>
                  <a:lnTo>
                    <a:pt x="187" y="43"/>
                  </a:lnTo>
                  <a:lnTo>
                    <a:pt x="179" y="36"/>
                  </a:lnTo>
                  <a:lnTo>
                    <a:pt x="174" y="29"/>
                  </a:lnTo>
                  <a:lnTo>
                    <a:pt x="167" y="21"/>
                  </a:lnTo>
                  <a:lnTo>
                    <a:pt x="158" y="16"/>
                  </a:lnTo>
                  <a:lnTo>
                    <a:pt x="150" y="10"/>
                  </a:lnTo>
                  <a:lnTo>
                    <a:pt x="141" y="7"/>
                  </a:lnTo>
                  <a:lnTo>
                    <a:pt x="132" y="3"/>
                  </a:lnTo>
                  <a:lnTo>
                    <a:pt x="121" y="1"/>
                  </a:lnTo>
                  <a:lnTo>
                    <a:pt x="112" y="0"/>
                  </a:lnTo>
                  <a:lnTo>
                    <a:pt x="101" y="0"/>
                  </a:lnTo>
                </a:path>
              </a:pathLst>
            </a:custGeom>
            <a:solidFill>
              <a:schemeClr val="tx1"/>
            </a:solidFill>
            <a:ln w="238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" name="Line 90"/>
            <p:cNvSpPr>
              <a:spLocks noChangeShapeType="1"/>
            </p:cNvSpPr>
            <p:nvPr/>
          </p:nvSpPr>
          <p:spPr bwMode="auto">
            <a:xfrm>
              <a:off x="4824053" y="3528162"/>
              <a:ext cx="0" cy="122612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48" name="Line 90"/>
            <p:cNvSpPr>
              <a:spLocks noChangeShapeType="1"/>
            </p:cNvSpPr>
            <p:nvPr/>
          </p:nvSpPr>
          <p:spPr bwMode="auto">
            <a:xfrm flipH="1">
              <a:off x="4410977" y="3545713"/>
              <a:ext cx="413076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49" name="Line 90"/>
            <p:cNvSpPr>
              <a:spLocks noChangeShapeType="1"/>
            </p:cNvSpPr>
            <p:nvPr/>
          </p:nvSpPr>
          <p:spPr bwMode="auto">
            <a:xfrm flipH="1">
              <a:off x="3555446" y="4759081"/>
              <a:ext cx="126860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50" name="Freeform 89"/>
            <p:cNvSpPr>
              <a:spLocks/>
            </p:cNvSpPr>
            <p:nvPr/>
          </p:nvSpPr>
          <p:spPr bwMode="auto">
            <a:xfrm>
              <a:off x="3510976" y="4745506"/>
              <a:ext cx="88941" cy="85583"/>
            </a:xfrm>
            <a:custGeom>
              <a:avLst/>
              <a:gdLst>
                <a:gd name="T0" fmla="*/ 1 w 203"/>
                <a:gd name="T1" fmla="*/ 0 h 197"/>
                <a:gd name="T2" fmla="*/ 1 w 203"/>
                <a:gd name="T3" fmla="*/ 1 h 197"/>
                <a:gd name="T4" fmla="*/ 1 w 203"/>
                <a:gd name="T5" fmla="*/ 1 h 197"/>
                <a:gd name="T6" fmla="*/ 1 w 203"/>
                <a:gd name="T7" fmla="*/ 1 h 197"/>
                <a:gd name="T8" fmla="*/ 1 w 203"/>
                <a:gd name="T9" fmla="*/ 1 h 197"/>
                <a:gd name="T10" fmla="*/ 1 w 203"/>
                <a:gd name="T11" fmla="*/ 1 h 197"/>
                <a:gd name="T12" fmla="*/ 1 w 203"/>
                <a:gd name="T13" fmla="*/ 1 h 197"/>
                <a:gd name="T14" fmla="*/ 0 w 203"/>
                <a:gd name="T15" fmla="*/ 1 h 197"/>
                <a:gd name="T16" fmla="*/ 0 w 203"/>
                <a:gd name="T17" fmla="*/ 1 h 197"/>
                <a:gd name="T18" fmla="*/ 1 w 203"/>
                <a:gd name="T19" fmla="*/ 1 h 197"/>
                <a:gd name="T20" fmla="*/ 1 w 203"/>
                <a:gd name="T21" fmla="*/ 1 h 197"/>
                <a:gd name="T22" fmla="*/ 1 w 203"/>
                <a:gd name="T23" fmla="*/ 1 h 197"/>
                <a:gd name="T24" fmla="*/ 1 w 203"/>
                <a:gd name="T25" fmla="*/ 1 h 197"/>
                <a:gd name="T26" fmla="*/ 1 w 203"/>
                <a:gd name="T27" fmla="*/ 1 h 197"/>
                <a:gd name="T28" fmla="*/ 1 w 203"/>
                <a:gd name="T29" fmla="*/ 1 h 197"/>
                <a:gd name="T30" fmla="*/ 1 w 203"/>
                <a:gd name="T31" fmla="*/ 1 h 197"/>
                <a:gd name="T32" fmla="*/ 1 w 203"/>
                <a:gd name="T33" fmla="*/ 1 h 197"/>
                <a:gd name="T34" fmla="*/ 1 w 203"/>
                <a:gd name="T35" fmla="*/ 1 h 197"/>
                <a:gd name="T36" fmla="*/ 1 w 203"/>
                <a:gd name="T37" fmla="*/ 1 h 197"/>
                <a:gd name="T38" fmla="*/ 1 w 203"/>
                <a:gd name="T39" fmla="*/ 1 h 197"/>
                <a:gd name="T40" fmla="*/ 1 w 203"/>
                <a:gd name="T41" fmla="*/ 1 h 197"/>
                <a:gd name="T42" fmla="*/ 1 w 203"/>
                <a:gd name="T43" fmla="*/ 1 h 197"/>
                <a:gd name="T44" fmla="*/ 1 w 203"/>
                <a:gd name="T45" fmla="*/ 1 h 197"/>
                <a:gd name="T46" fmla="*/ 1 w 203"/>
                <a:gd name="T47" fmla="*/ 1 h 197"/>
                <a:gd name="T48" fmla="*/ 1 w 203"/>
                <a:gd name="T49" fmla="*/ 1 h 197"/>
                <a:gd name="T50" fmla="*/ 1 w 203"/>
                <a:gd name="T51" fmla="*/ 1 h 197"/>
                <a:gd name="T52" fmla="*/ 1 w 203"/>
                <a:gd name="T53" fmla="*/ 1 h 197"/>
                <a:gd name="T54" fmla="*/ 1 w 203"/>
                <a:gd name="T55" fmla="*/ 1 h 197"/>
                <a:gd name="T56" fmla="*/ 1 w 203"/>
                <a:gd name="T57" fmla="*/ 1 h 197"/>
                <a:gd name="T58" fmla="*/ 1 w 203"/>
                <a:gd name="T59" fmla="*/ 1 h 197"/>
                <a:gd name="T60" fmla="*/ 1 w 203"/>
                <a:gd name="T61" fmla="*/ 1 h 197"/>
                <a:gd name="T62" fmla="*/ 1 w 203"/>
                <a:gd name="T63" fmla="*/ 0 h 19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3"/>
                <a:gd name="T97" fmla="*/ 0 h 197"/>
                <a:gd name="T98" fmla="*/ 203 w 203"/>
                <a:gd name="T99" fmla="*/ 197 h 19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3" h="197">
                  <a:moveTo>
                    <a:pt x="101" y="0"/>
                  </a:moveTo>
                  <a:lnTo>
                    <a:pt x="90" y="0"/>
                  </a:lnTo>
                  <a:lnTo>
                    <a:pt x="81" y="1"/>
                  </a:lnTo>
                  <a:lnTo>
                    <a:pt x="70" y="3"/>
                  </a:lnTo>
                  <a:lnTo>
                    <a:pt x="61" y="7"/>
                  </a:lnTo>
                  <a:lnTo>
                    <a:pt x="52" y="10"/>
                  </a:lnTo>
                  <a:lnTo>
                    <a:pt x="45" y="16"/>
                  </a:lnTo>
                  <a:lnTo>
                    <a:pt x="36" y="21"/>
                  </a:lnTo>
                  <a:lnTo>
                    <a:pt x="29" y="29"/>
                  </a:lnTo>
                  <a:lnTo>
                    <a:pt x="23" y="36"/>
                  </a:lnTo>
                  <a:lnTo>
                    <a:pt x="16" y="43"/>
                  </a:lnTo>
                  <a:lnTo>
                    <a:pt x="12" y="50"/>
                  </a:lnTo>
                  <a:lnTo>
                    <a:pt x="7" y="59"/>
                  </a:lnTo>
                  <a:lnTo>
                    <a:pt x="3" y="68"/>
                  </a:lnTo>
                  <a:lnTo>
                    <a:pt x="2" y="78"/>
                  </a:lnTo>
                  <a:lnTo>
                    <a:pt x="0" y="88"/>
                  </a:lnTo>
                  <a:lnTo>
                    <a:pt x="0" y="98"/>
                  </a:lnTo>
                  <a:lnTo>
                    <a:pt x="0" y="108"/>
                  </a:lnTo>
                  <a:lnTo>
                    <a:pt x="2" y="117"/>
                  </a:lnTo>
                  <a:lnTo>
                    <a:pt x="3" y="128"/>
                  </a:lnTo>
                  <a:lnTo>
                    <a:pt x="7" y="137"/>
                  </a:lnTo>
                  <a:lnTo>
                    <a:pt x="12" y="145"/>
                  </a:lnTo>
                  <a:lnTo>
                    <a:pt x="16" y="154"/>
                  </a:lnTo>
                  <a:lnTo>
                    <a:pt x="23" y="161"/>
                  </a:lnTo>
                  <a:lnTo>
                    <a:pt x="29" y="168"/>
                  </a:lnTo>
                  <a:lnTo>
                    <a:pt x="36" y="176"/>
                  </a:lnTo>
                  <a:lnTo>
                    <a:pt x="45" y="181"/>
                  </a:lnTo>
                  <a:lnTo>
                    <a:pt x="52" y="185"/>
                  </a:lnTo>
                  <a:lnTo>
                    <a:pt x="61" y="190"/>
                  </a:lnTo>
                  <a:lnTo>
                    <a:pt x="70" y="194"/>
                  </a:lnTo>
                  <a:lnTo>
                    <a:pt x="81" y="195"/>
                  </a:lnTo>
                  <a:lnTo>
                    <a:pt x="90" y="197"/>
                  </a:lnTo>
                  <a:lnTo>
                    <a:pt x="101" y="197"/>
                  </a:lnTo>
                  <a:lnTo>
                    <a:pt x="112" y="197"/>
                  </a:lnTo>
                  <a:lnTo>
                    <a:pt x="121" y="195"/>
                  </a:lnTo>
                  <a:lnTo>
                    <a:pt x="132" y="194"/>
                  </a:lnTo>
                  <a:lnTo>
                    <a:pt x="141" y="190"/>
                  </a:lnTo>
                  <a:lnTo>
                    <a:pt x="150" y="185"/>
                  </a:lnTo>
                  <a:lnTo>
                    <a:pt x="158" y="181"/>
                  </a:lnTo>
                  <a:lnTo>
                    <a:pt x="167" y="176"/>
                  </a:lnTo>
                  <a:lnTo>
                    <a:pt x="174" y="168"/>
                  </a:lnTo>
                  <a:lnTo>
                    <a:pt x="179" y="161"/>
                  </a:lnTo>
                  <a:lnTo>
                    <a:pt x="187" y="154"/>
                  </a:lnTo>
                  <a:lnTo>
                    <a:pt x="190" y="145"/>
                  </a:lnTo>
                  <a:lnTo>
                    <a:pt x="196" y="137"/>
                  </a:lnTo>
                  <a:lnTo>
                    <a:pt x="199" y="128"/>
                  </a:lnTo>
                  <a:lnTo>
                    <a:pt x="201" y="117"/>
                  </a:lnTo>
                  <a:lnTo>
                    <a:pt x="203" y="108"/>
                  </a:lnTo>
                  <a:lnTo>
                    <a:pt x="203" y="98"/>
                  </a:lnTo>
                  <a:lnTo>
                    <a:pt x="203" y="88"/>
                  </a:lnTo>
                  <a:lnTo>
                    <a:pt x="201" y="78"/>
                  </a:lnTo>
                  <a:lnTo>
                    <a:pt x="199" y="68"/>
                  </a:lnTo>
                  <a:lnTo>
                    <a:pt x="196" y="59"/>
                  </a:lnTo>
                  <a:lnTo>
                    <a:pt x="190" y="50"/>
                  </a:lnTo>
                  <a:lnTo>
                    <a:pt x="187" y="43"/>
                  </a:lnTo>
                  <a:lnTo>
                    <a:pt x="179" y="36"/>
                  </a:lnTo>
                  <a:lnTo>
                    <a:pt x="174" y="29"/>
                  </a:lnTo>
                  <a:lnTo>
                    <a:pt x="167" y="21"/>
                  </a:lnTo>
                  <a:lnTo>
                    <a:pt x="158" y="16"/>
                  </a:lnTo>
                  <a:lnTo>
                    <a:pt x="150" y="10"/>
                  </a:lnTo>
                  <a:lnTo>
                    <a:pt x="141" y="7"/>
                  </a:lnTo>
                  <a:lnTo>
                    <a:pt x="132" y="3"/>
                  </a:lnTo>
                  <a:lnTo>
                    <a:pt x="121" y="1"/>
                  </a:lnTo>
                  <a:lnTo>
                    <a:pt x="112" y="0"/>
                  </a:lnTo>
                  <a:lnTo>
                    <a:pt x="101" y="0"/>
                  </a:lnTo>
                </a:path>
              </a:pathLst>
            </a:custGeom>
            <a:solidFill>
              <a:schemeClr val="tx1"/>
            </a:solidFill>
            <a:ln w="238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" name="Text Box 4"/>
            <p:cNvSpPr txBox="1">
              <a:spLocks noChangeArrowheads="1"/>
            </p:cNvSpPr>
            <p:nvPr/>
          </p:nvSpPr>
          <p:spPr bwMode="auto">
            <a:xfrm>
              <a:off x="5934044" y="2690693"/>
              <a:ext cx="384721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800" b="1" i="1" dirty="0">
                  <a:latin typeface="Times New Roman" pitchFamily="18" charset="0"/>
                </a:rPr>
                <a:t>R</a:t>
              </a:r>
              <a:r>
                <a:rPr lang="en-US" altLang="ja-JP" sz="2800" b="1" i="1" baseline="-25000" dirty="0">
                  <a:latin typeface="Times New Roman" pitchFamily="18" charset="0"/>
                </a:rPr>
                <a:t>L</a:t>
              </a:r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4467687" y="1844824"/>
              <a:ext cx="570833" cy="5262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弧 52"/>
            <p:cNvSpPr/>
            <p:nvPr/>
          </p:nvSpPr>
          <p:spPr>
            <a:xfrm rot="4836830">
              <a:off x="4763190" y="2233493"/>
              <a:ext cx="914400" cy="914400"/>
            </a:xfrm>
            <a:prstGeom prst="arc">
              <a:avLst>
                <a:gd name="adj1" fmla="val 5685819"/>
                <a:gd name="adj2" fmla="val 0"/>
              </a:avLst>
            </a:prstGeom>
            <a:ln w="28575">
              <a:solidFill>
                <a:schemeClr val="tx2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Text Box 4"/>
            <p:cNvSpPr txBox="1">
              <a:spLocks noChangeArrowheads="1"/>
            </p:cNvSpPr>
            <p:nvPr/>
          </p:nvSpPr>
          <p:spPr bwMode="auto">
            <a:xfrm>
              <a:off x="5129895" y="2473508"/>
              <a:ext cx="312586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800" b="1" i="1" dirty="0">
                  <a:latin typeface="Times New Roman" pitchFamily="18" charset="0"/>
                </a:rPr>
                <a:t>I</a:t>
              </a:r>
              <a:r>
                <a:rPr lang="en-US" altLang="ja-JP" sz="2800" b="1" i="1" baseline="-25000" dirty="0">
                  <a:latin typeface="Times New Roman" pitchFamily="18" charset="0"/>
                </a:rPr>
                <a:t>D</a:t>
              </a:r>
            </a:p>
          </p:txBody>
        </p:sp>
        <p:grpSp>
          <p:nvGrpSpPr>
            <p:cNvPr id="55" name="グループ化 54"/>
            <p:cNvGrpSpPr/>
            <p:nvPr/>
          </p:nvGrpSpPr>
          <p:grpSpPr>
            <a:xfrm rot="5400000" flipV="1">
              <a:off x="6023263" y="2824106"/>
              <a:ext cx="1186036" cy="288032"/>
              <a:chOff x="6404035" y="1628801"/>
              <a:chExt cx="1186036" cy="288032"/>
            </a:xfrm>
          </p:grpSpPr>
          <p:sp>
            <p:nvSpPr>
              <p:cNvPr id="57" name="Line 90"/>
              <p:cNvSpPr>
                <a:spLocks noChangeShapeType="1"/>
              </p:cNvSpPr>
              <p:nvPr/>
            </p:nvSpPr>
            <p:spPr bwMode="auto">
              <a:xfrm rot="16200000">
                <a:off x="7468234" y="1764544"/>
                <a:ext cx="117744" cy="12593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58" name="Line 90"/>
              <p:cNvSpPr>
                <a:spLocks noChangeShapeType="1"/>
              </p:cNvSpPr>
              <p:nvPr/>
            </p:nvSpPr>
            <p:spPr bwMode="auto">
              <a:xfrm rot="16200000">
                <a:off x="7048815" y="1656624"/>
                <a:ext cx="283821" cy="22817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59" name="Line 90"/>
              <p:cNvSpPr>
                <a:spLocks noChangeShapeType="1"/>
              </p:cNvSpPr>
              <p:nvPr/>
            </p:nvSpPr>
            <p:spPr bwMode="auto">
              <a:xfrm rot="16200000" flipH="1">
                <a:off x="7236217" y="1691050"/>
                <a:ext cx="283820" cy="15932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60" name="Line 90"/>
              <p:cNvSpPr>
                <a:spLocks noChangeShapeType="1"/>
              </p:cNvSpPr>
              <p:nvPr/>
            </p:nvSpPr>
            <p:spPr bwMode="auto">
              <a:xfrm rot="16200000">
                <a:off x="6664244" y="1660834"/>
                <a:ext cx="283821" cy="22817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61" name="Line 90"/>
              <p:cNvSpPr>
                <a:spLocks noChangeShapeType="1"/>
              </p:cNvSpPr>
              <p:nvPr/>
            </p:nvSpPr>
            <p:spPr bwMode="auto">
              <a:xfrm rot="16200000" flipH="1">
                <a:off x="6851646" y="1695260"/>
                <a:ext cx="283820" cy="15932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62" name="Line 90"/>
              <p:cNvSpPr>
                <a:spLocks noChangeShapeType="1"/>
              </p:cNvSpPr>
              <p:nvPr/>
            </p:nvSpPr>
            <p:spPr bwMode="auto">
              <a:xfrm rot="16200000">
                <a:off x="6390364" y="1646682"/>
                <a:ext cx="156048" cy="1287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63" name="Line 90"/>
              <p:cNvSpPr>
                <a:spLocks noChangeShapeType="1"/>
              </p:cNvSpPr>
              <p:nvPr/>
            </p:nvSpPr>
            <p:spPr bwMode="auto">
              <a:xfrm rot="16200000" flipH="1">
                <a:off x="6470494" y="1695260"/>
                <a:ext cx="283820" cy="15932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64" name="Line 90"/>
              <p:cNvSpPr>
                <a:spLocks noChangeShapeType="1"/>
              </p:cNvSpPr>
              <p:nvPr/>
            </p:nvSpPr>
            <p:spPr bwMode="auto">
              <a:xfrm rot="16200000">
                <a:off x="7439374" y="1784966"/>
                <a:ext cx="117744" cy="12593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endParaRPr lang="ja-JP" altLang="en-US"/>
              </a:p>
            </p:txBody>
          </p:sp>
        </p:grpSp>
        <p:pic>
          <p:nvPicPr>
            <p:cNvPr id="65" name="図 6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2756795" y="2852409"/>
              <a:ext cx="2002961" cy="1291530"/>
            </a:xfrm>
            <a:prstGeom prst="rect">
              <a:avLst/>
            </a:prstGeom>
          </p:spPr>
        </p:pic>
      </p:grp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8E040CAA-78C1-6B45-9647-4086C618E81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8B8E38D-0361-417E-8EFB-008033FF5919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D3FAA37C-7419-CCBC-ABF3-1042F48DC5BC}"/>
                  </a:ext>
                </a:extLst>
              </p:cNvPr>
              <p:cNvSpPr txBox="1"/>
              <p:nvPr/>
            </p:nvSpPr>
            <p:spPr>
              <a:xfrm>
                <a:off x="494185" y="1020901"/>
                <a:ext cx="4531206" cy="6888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400"/>
                  <a:t>例えば，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𝑜𝑢𝑡</m:t>
                                </m:r>
                              </m:sub>
                            </m:sSub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ja-JP" sz="2400" b="0" i="1" smtClean="0">
                                    <a:latin typeface="Cambria Math" panose="02040503050406030204" pitchFamily="18" charset="0"/>
                                  </a:rPr>
                                  <m:t>𝑖𝑛</m:t>
                                </m:r>
                              </m:sub>
                            </m:sSub>
                          </m:e>
                        </m:d>
                      </m:den>
                    </m:f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1 </m:t>
                        </m:r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num>
                      <m:den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0.01 </m:t>
                        </m:r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=100</m:t>
                    </m:r>
                  </m:oMath>
                </a14:m>
                <a:endParaRPr kumimoji="1" lang="ja-JP" altLang="en-US" sz="2400"/>
              </a:p>
            </p:txBody>
          </p:sp>
        </mc:Choice>
        <mc:Fallback xmlns="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D3FAA37C-7419-CCBC-ABF3-1042F48DC5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185" y="1020901"/>
                <a:ext cx="4531206" cy="688843"/>
              </a:xfrm>
              <a:prstGeom prst="rect">
                <a:avLst/>
              </a:prstGeom>
              <a:blipFill>
                <a:blip r:embed="rId3"/>
                <a:stretch>
                  <a:fillRect l="-1955" b="-1090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2" name="図 71">
            <a:extLst>
              <a:ext uri="{FF2B5EF4-FFF2-40B4-BE49-F238E27FC236}">
                <a16:creationId xmlns:a16="http://schemas.microsoft.com/office/drawing/2014/main" id="{62291AF4-5F83-5B34-F892-61DEC387B7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207" y="1643657"/>
            <a:ext cx="3419581" cy="1573784"/>
          </a:xfrm>
          <a:prstGeom prst="rect">
            <a:avLst/>
          </a:prstGeom>
        </p:spPr>
      </p:pic>
      <p:sp>
        <p:nvSpPr>
          <p:cNvPr id="74" name="Text Box 4">
            <a:extLst>
              <a:ext uri="{FF2B5EF4-FFF2-40B4-BE49-F238E27FC236}">
                <a16:creationId xmlns:a16="http://schemas.microsoft.com/office/drawing/2014/main" id="{16AA8E42-1AFB-D870-3E13-14707C5A33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2940" y="1823677"/>
            <a:ext cx="40438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2800" b="1" i="1" dirty="0">
                <a:solidFill>
                  <a:srgbClr val="FF0000"/>
                </a:solidFill>
                <a:latin typeface="Times New Roman" pitchFamily="18" charset="0"/>
              </a:rPr>
              <a:t>v</a:t>
            </a:r>
            <a:r>
              <a:rPr lang="en-US" altLang="ja-JP" sz="2800" b="1" i="1" baseline="-25000" dirty="0">
                <a:solidFill>
                  <a:srgbClr val="FF0000"/>
                </a:solidFill>
                <a:latin typeface="Times New Roman" pitchFamily="18" charset="0"/>
              </a:rPr>
              <a:t>in</a:t>
            </a:r>
          </a:p>
        </p:txBody>
      </p:sp>
      <p:pic>
        <p:nvPicPr>
          <p:cNvPr id="75" name="図 74">
            <a:extLst>
              <a:ext uri="{FF2B5EF4-FFF2-40B4-BE49-F238E27FC236}">
                <a16:creationId xmlns:a16="http://schemas.microsoft.com/office/drawing/2014/main" id="{42B3D169-6CD8-592C-367A-2C827AAF2C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1023" y="493086"/>
            <a:ext cx="3481047" cy="2705327"/>
          </a:xfrm>
          <a:prstGeom prst="rect">
            <a:avLst/>
          </a:prstGeom>
        </p:spPr>
      </p:pic>
      <p:cxnSp>
        <p:nvCxnSpPr>
          <p:cNvPr id="77" name="直線矢印コネクタ 76">
            <a:extLst>
              <a:ext uri="{FF2B5EF4-FFF2-40B4-BE49-F238E27FC236}">
                <a16:creationId xmlns:a16="http://schemas.microsoft.com/office/drawing/2014/main" id="{40F4839B-7A5F-48C5-DD0E-F76315B64A63}"/>
              </a:ext>
            </a:extLst>
          </p:cNvPr>
          <p:cNvCxnSpPr/>
          <p:nvPr/>
        </p:nvCxnSpPr>
        <p:spPr bwMode="auto">
          <a:xfrm flipH="1">
            <a:off x="1701197" y="2146787"/>
            <a:ext cx="341628" cy="224805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E59EBC5-429F-E026-B650-B736355C14F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42309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1532489"/>
            <a:ext cx="3443815" cy="2847503"/>
          </a:xfrm>
          <a:prstGeom prst="rect">
            <a:avLst/>
          </a:prstGeom>
        </p:spPr>
      </p:pic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41818" y="457200"/>
            <a:ext cx="8575524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200" b="1" dirty="0">
                <a:solidFill>
                  <a:srgbClr val="000000"/>
                </a:solidFill>
                <a:latin typeface="Times New Roman" pitchFamily="18" charset="0"/>
              </a:rPr>
              <a:t>MOS</a:t>
            </a:r>
            <a:r>
              <a:rPr lang="ja-JP" altLang="en-US" sz="3200" b="1" dirty="0">
                <a:solidFill>
                  <a:srgbClr val="000000"/>
                </a:solidFill>
                <a:latin typeface="Times New Roman" pitchFamily="18" charset="0"/>
              </a:rPr>
              <a:t>トランジスタ</a:t>
            </a:r>
            <a:r>
              <a:rPr lang="en-US" altLang="ja-JP" sz="3200" b="1" dirty="0">
                <a:solidFill>
                  <a:srgbClr val="000000"/>
                </a:solidFill>
                <a:latin typeface="Times New Roman" pitchFamily="18" charset="0"/>
              </a:rPr>
              <a:t>:</a:t>
            </a:r>
            <a:r>
              <a:rPr lang="ja-JP" altLang="en-US" sz="3200" b="1" dirty="0">
                <a:solidFill>
                  <a:srgbClr val="000000"/>
                </a:solidFill>
                <a:latin typeface="Times New Roman" pitchFamily="18" charset="0"/>
              </a:rPr>
              <a:t>　ダイオードと</a:t>
            </a:r>
            <a:r>
              <a:rPr lang="en-US" altLang="ja-JP" sz="3200" b="1" dirty="0">
                <a:solidFill>
                  <a:srgbClr val="000000"/>
                </a:solidFill>
                <a:latin typeface="Times New Roman" pitchFamily="18" charset="0"/>
              </a:rPr>
              <a:t>MOS</a:t>
            </a:r>
            <a:r>
              <a:rPr lang="ja-JP" altLang="en-US" sz="3200" b="1" dirty="0">
                <a:solidFill>
                  <a:srgbClr val="000000"/>
                </a:solidFill>
                <a:latin typeface="Times New Roman" pitchFamily="18" charset="0"/>
              </a:rPr>
              <a:t>キャパシタ</a:t>
            </a:r>
          </a:p>
        </p:txBody>
      </p:sp>
      <p:grpSp>
        <p:nvGrpSpPr>
          <p:cNvPr id="13" name="グループ化 12"/>
          <p:cNvGrpSpPr/>
          <p:nvPr/>
        </p:nvGrpSpPr>
        <p:grpSpPr>
          <a:xfrm>
            <a:off x="2952550" y="2812866"/>
            <a:ext cx="2922595" cy="2632358"/>
            <a:chOff x="552570" y="2564904"/>
            <a:chExt cx="2922595" cy="2632358"/>
          </a:xfrm>
        </p:grpSpPr>
        <p:sp>
          <p:nvSpPr>
            <p:cNvPr id="7" name="正方形/長方形 6"/>
            <p:cNvSpPr/>
            <p:nvPr/>
          </p:nvSpPr>
          <p:spPr>
            <a:xfrm>
              <a:off x="683568" y="2564904"/>
              <a:ext cx="432048" cy="1137246"/>
            </a:xfrm>
            <a:prstGeom prst="rect">
              <a:avLst/>
            </a:prstGeom>
            <a:noFill/>
            <a:ln>
              <a:solidFill>
                <a:schemeClr val="tx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/>
            <p:cNvSpPr txBox="1"/>
            <p:nvPr/>
          </p:nvSpPr>
          <p:spPr>
            <a:xfrm>
              <a:off x="552570" y="4797152"/>
              <a:ext cx="29225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err="1">
                  <a:solidFill>
                    <a:srgbClr val="000000"/>
                  </a:solidFill>
                  <a:latin typeface="Times New Roman" pitchFamily="18" charset="0"/>
                </a:rPr>
                <a:t>pn</a:t>
              </a:r>
              <a:r>
                <a:rPr lang="ja-JP" altLang="en-US" sz="2000" b="1">
                  <a:solidFill>
                    <a:srgbClr val="000000"/>
                  </a:solidFill>
                  <a:latin typeface="Times New Roman" pitchFamily="18" charset="0"/>
                </a:rPr>
                <a:t>接合ダイオード</a:t>
              </a:r>
              <a:r>
                <a:rPr lang="en-US" altLang="ja-JP" sz="2000" b="1" dirty="0">
                  <a:solidFill>
                    <a:srgbClr val="000000"/>
                  </a:solidFill>
                  <a:latin typeface="Times New Roman" pitchFamily="18" charset="0"/>
                </a:rPr>
                <a:t> (3</a:t>
              </a:r>
              <a:r>
                <a:rPr lang="ja-JP" altLang="en-US" sz="2000" b="1">
                  <a:solidFill>
                    <a:srgbClr val="000000"/>
                  </a:solidFill>
                  <a:latin typeface="Times New Roman" pitchFamily="18" charset="0"/>
                </a:rPr>
                <a:t>章</a:t>
              </a:r>
              <a:r>
                <a:rPr lang="en-US" altLang="ja-JP" sz="2000" b="1" dirty="0">
                  <a:solidFill>
                    <a:srgbClr val="000000"/>
                  </a:solidFill>
                  <a:latin typeface="Times New Roman" pitchFamily="18" charset="0"/>
                </a:rPr>
                <a:t>)</a:t>
              </a:r>
              <a:endParaRPr kumimoji="1" lang="ja-JP" altLang="en-US" sz="2000" dirty="0"/>
            </a:p>
          </p:txBody>
        </p:sp>
        <p:cxnSp>
          <p:nvCxnSpPr>
            <p:cNvPr id="6" name="直線矢印コネクタ 5"/>
            <p:cNvCxnSpPr/>
            <p:nvPr/>
          </p:nvCxnSpPr>
          <p:spPr>
            <a:xfrm>
              <a:off x="899592" y="3717032"/>
              <a:ext cx="360040" cy="1080120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グループ化 10"/>
          <p:cNvGrpSpPr/>
          <p:nvPr/>
        </p:nvGrpSpPr>
        <p:grpSpPr>
          <a:xfrm>
            <a:off x="3979097" y="1948770"/>
            <a:ext cx="3217714" cy="2984266"/>
            <a:chOff x="1763688" y="1700808"/>
            <a:chExt cx="3217714" cy="2984266"/>
          </a:xfrm>
        </p:grpSpPr>
        <p:sp>
          <p:nvSpPr>
            <p:cNvPr id="2" name="正方形/長方形 1"/>
            <p:cNvSpPr/>
            <p:nvPr/>
          </p:nvSpPr>
          <p:spPr>
            <a:xfrm>
              <a:off x="1763688" y="1700808"/>
              <a:ext cx="576064" cy="2016224"/>
            </a:xfrm>
            <a:prstGeom prst="rect">
              <a:avLst/>
            </a:prstGeom>
            <a:noFill/>
            <a:ln>
              <a:solidFill>
                <a:srgbClr val="FF006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テキスト ボックス 2"/>
            <p:cNvSpPr txBox="1"/>
            <p:nvPr/>
          </p:nvSpPr>
          <p:spPr>
            <a:xfrm>
              <a:off x="2283227" y="4284964"/>
              <a:ext cx="26981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solidFill>
                    <a:srgbClr val="000000"/>
                  </a:solidFill>
                  <a:latin typeface="Times New Roman" pitchFamily="18" charset="0"/>
                </a:rPr>
                <a:t>MOS</a:t>
              </a:r>
              <a:r>
                <a:rPr lang="ja-JP" altLang="en-US" sz="2000" b="1">
                  <a:solidFill>
                    <a:srgbClr val="000000"/>
                  </a:solidFill>
                  <a:latin typeface="Times New Roman" pitchFamily="18" charset="0"/>
                </a:rPr>
                <a:t>キャパシタ</a:t>
              </a:r>
              <a:r>
                <a:rPr lang="en-US" altLang="ja-JP" sz="2000" b="1" dirty="0">
                  <a:solidFill>
                    <a:srgbClr val="000000"/>
                  </a:solidFill>
                  <a:latin typeface="Times New Roman" pitchFamily="18" charset="0"/>
                </a:rPr>
                <a:t> (5</a:t>
              </a:r>
              <a:r>
                <a:rPr lang="ja-JP" altLang="en-US" sz="2000" b="1">
                  <a:solidFill>
                    <a:srgbClr val="000000"/>
                  </a:solidFill>
                  <a:latin typeface="Times New Roman" pitchFamily="18" charset="0"/>
                </a:rPr>
                <a:t>章</a:t>
              </a:r>
              <a:r>
                <a:rPr lang="en-US" altLang="ja-JP" sz="2000" b="1" dirty="0">
                  <a:solidFill>
                    <a:srgbClr val="000000"/>
                  </a:solidFill>
                  <a:latin typeface="Times New Roman" pitchFamily="18" charset="0"/>
                </a:rPr>
                <a:t>)</a:t>
              </a:r>
              <a:endParaRPr kumimoji="1" lang="ja-JP" altLang="en-US" sz="2000" dirty="0"/>
            </a:p>
          </p:txBody>
        </p:sp>
        <p:cxnSp>
          <p:nvCxnSpPr>
            <p:cNvPr id="12" name="直線矢印コネクタ 11"/>
            <p:cNvCxnSpPr/>
            <p:nvPr/>
          </p:nvCxnSpPr>
          <p:spPr>
            <a:xfrm>
              <a:off x="2214171" y="3752453"/>
              <a:ext cx="269597" cy="554438"/>
            </a:xfrm>
            <a:prstGeom prst="straightConnector1">
              <a:avLst/>
            </a:prstGeom>
            <a:ln w="19050">
              <a:solidFill>
                <a:srgbClr val="FF006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テキスト ボックス 29"/>
          <p:cNvSpPr txBox="1"/>
          <p:nvPr/>
        </p:nvSpPr>
        <p:spPr>
          <a:xfrm>
            <a:off x="4117762" y="5735430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1.6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940B9B7-6897-9E4E-9F97-4F87746A451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8B8E38D-0361-417E-8EFB-008033FF5919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35C815E-27C9-7DE7-C5A4-141F65C918D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38651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annerb">
  <a:themeElements>
    <a:clrScheme name="">
      <a:dk1>
        <a:srgbClr val="000000"/>
      </a:dk1>
      <a:lt1>
        <a:srgbClr val="FFFFFF"/>
      </a:lt1>
      <a:dk2>
        <a:srgbClr val="0000FF"/>
      </a:dk2>
      <a:lt2>
        <a:srgbClr val="9F9F9F"/>
      </a:lt2>
      <a:accent1>
        <a:srgbClr val="FFCC66"/>
      </a:accent1>
      <a:accent2>
        <a:srgbClr val="66FF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5CE7E7"/>
      </a:accent6>
      <a:hlink>
        <a:srgbClr val="FF0000"/>
      </a:hlink>
      <a:folHlink>
        <a:srgbClr val="C0C0C0"/>
      </a:folHlink>
    </a:clrScheme>
    <a:fontScheme name="bannerb">
      <a:majorFont>
        <a:latin typeface="ＭＳ ゴシック"/>
        <a:ea typeface="ＭＳ ゴシック"/>
        <a:cs typeface=""/>
      </a:majorFont>
      <a:minorFont>
        <a:latin typeface="ＭＳ ゴシック"/>
        <a:ea typeface="ＭＳ 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ゴシック" pitchFamily="49" charset="-128"/>
            <a:ea typeface="ＭＳ ゴシック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ゴシック" pitchFamily="49" charset="-128"/>
            <a:ea typeface="ＭＳ ゴシック" pitchFamily="49" charset="-128"/>
          </a:defRPr>
        </a:defPPr>
      </a:lstStyle>
    </a:lnDef>
  </a:objectDefaults>
  <a:extraClrSchemeLst>
    <a:extraClrScheme>
      <a:clrScheme name="bannerb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nnerb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c:\msoffice\powerpnt\template\bwovrhd\bannerb.ppt</Template>
  <TotalTime>321</TotalTime>
  <Pages>5</Pages>
  <Words>506</Words>
  <Application>Microsoft Macintosh PowerPoint</Application>
  <PresentationFormat>画面に合わせる (4:3)</PresentationFormat>
  <Paragraphs>122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5" baseType="lpstr">
      <vt:lpstr>ＭＳ Ｐゴシック</vt:lpstr>
      <vt:lpstr>ＭＳ ゴシック</vt:lpstr>
      <vt:lpstr>Arial</vt:lpstr>
      <vt:lpstr>Book Antiqua</vt:lpstr>
      <vt:lpstr>Cambria Math</vt:lpstr>
      <vt:lpstr>Times New Roman</vt:lpstr>
      <vt:lpstr>bannerb</vt:lpstr>
      <vt:lpstr>1. 半導体とMOSトランジスタの概説</vt:lpstr>
      <vt:lpstr>半導体の代表: シリコン Si</vt:lpstr>
      <vt:lpstr>半導体の歴史 (1/2)</vt:lpstr>
      <vt:lpstr>半導体の歴史 (2/2)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TCAD/CIM展開計画</dc:title>
  <dc:creator>執行直之</dc:creator>
  <cp:lastModifiedBy>直之 執行</cp:lastModifiedBy>
  <cp:revision>558</cp:revision>
  <cp:lastPrinted>2001-10-10T07:08:48Z</cp:lastPrinted>
  <dcterms:created xsi:type="dcterms:W3CDTF">1996-11-22T14:57:44Z</dcterms:created>
  <dcterms:modified xsi:type="dcterms:W3CDTF">2025-06-20T01:11:49Z</dcterms:modified>
</cp:coreProperties>
</file>