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4105" r:id="rId3"/>
    <p:sldMasterId id="2147484117" r:id="rId4"/>
  </p:sldMasterIdLst>
  <p:notesMasterIdLst>
    <p:notesMasterId r:id="rId33"/>
  </p:notesMasterIdLst>
  <p:sldIdLst>
    <p:sldId id="793" r:id="rId5"/>
    <p:sldId id="357" r:id="rId6"/>
    <p:sldId id="617" r:id="rId7"/>
    <p:sldId id="374" r:id="rId8"/>
    <p:sldId id="375" r:id="rId9"/>
    <p:sldId id="794" r:id="rId10"/>
    <p:sldId id="373" r:id="rId11"/>
    <p:sldId id="620" r:id="rId12"/>
    <p:sldId id="367" r:id="rId13"/>
    <p:sldId id="361" r:id="rId14"/>
    <p:sldId id="362" r:id="rId15"/>
    <p:sldId id="363" r:id="rId16"/>
    <p:sldId id="623" r:id="rId17"/>
    <p:sldId id="370" r:id="rId18"/>
    <p:sldId id="368" r:id="rId19"/>
    <p:sldId id="795" r:id="rId20"/>
    <p:sldId id="364" r:id="rId21"/>
    <p:sldId id="365" r:id="rId22"/>
    <p:sldId id="803" r:id="rId23"/>
    <p:sldId id="802" r:id="rId24"/>
    <p:sldId id="366" r:id="rId25"/>
    <p:sldId id="796" r:id="rId26"/>
    <p:sldId id="797" r:id="rId27"/>
    <p:sldId id="371" r:id="rId28"/>
    <p:sldId id="798" r:id="rId29"/>
    <p:sldId id="799" r:id="rId30"/>
    <p:sldId id="800" r:id="rId31"/>
    <p:sldId id="801" r:id="rId32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238FA"/>
    <a:srgbClr val="FF00FF"/>
    <a:srgbClr val="FF9900"/>
    <a:srgbClr val="66CCFF"/>
    <a:srgbClr val="FF9999"/>
    <a:srgbClr val="66FF66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310"/>
    <p:restoredTop sz="94660"/>
  </p:normalViewPr>
  <p:slideViewPr>
    <p:cSldViewPr>
      <p:cViewPr varScale="1">
        <p:scale>
          <a:sx n="40" d="100"/>
          <a:sy n="40" d="100"/>
        </p:scale>
        <p:origin x="192" y="10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8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D9496AAC-256E-4208-B11D-6FF7E0BDAF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0096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24386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7AF6ED-0D06-42F9-907E-9F99446375E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EB7FAD-576D-46E5-8B0D-824BA2ECB991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75526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7AF6ED-0D06-42F9-907E-9F99446375E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EB7FAD-576D-46E5-8B0D-824BA2ECB991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7493539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423A96-4346-4B0F-B96F-18117FEADF8B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9459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F19B47-2FA8-4434-989E-BE12FCCBCDD8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05558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32DF868-8604-4174-881B-6EEE62F2CBF6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180F42-EC21-459C-AE10-7184DE2C9B2D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33100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7AF6ED-0D06-42F9-907E-9F99446375E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EB7FAD-576D-46E5-8B0D-824BA2ECB991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558603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3C5CA45-CE9C-4D75-86D3-F41D2D585625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ja-JP">
              <a:ea typeface="ＭＳ Ｐゴシック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222781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75640" indent="-298323"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93292" indent="-238658"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70609" indent="-238658"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147926" indent="-238658"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625242" indent="-238658" defTabSz="805472" eaLnBrk="0" fontAlgn="base" hangingPunct="0">
              <a:spcBef>
                <a:spcPct val="50000"/>
              </a:spcBef>
              <a:spcAft>
                <a:spcPct val="0"/>
              </a:spcAft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3102559" indent="-238658" defTabSz="805472" eaLnBrk="0" fontAlgn="base" hangingPunct="0">
              <a:spcBef>
                <a:spcPct val="50000"/>
              </a:spcBef>
              <a:spcAft>
                <a:spcPct val="0"/>
              </a:spcAft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579876" indent="-238658" defTabSz="805472" eaLnBrk="0" fontAlgn="base" hangingPunct="0">
              <a:spcBef>
                <a:spcPct val="50000"/>
              </a:spcBef>
              <a:spcAft>
                <a:spcPct val="0"/>
              </a:spcAft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4057193" indent="-238658" defTabSz="805472" eaLnBrk="0" fontAlgn="base" hangingPunct="0">
              <a:spcBef>
                <a:spcPct val="50000"/>
              </a:spcBef>
              <a:spcAft>
                <a:spcPct val="0"/>
              </a:spcAft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1C1A5A17-3843-4236-968D-16CB97470144}" type="slidenum">
              <a:rPr lang="en-US" altLang="ja-JP" sz="1000">
                <a:latin typeface="Times New Roman" pitchFamily="18" charset="0"/>
                <a:ea typeface="ＭＳ Ｐゴシック" pitchFamily="50" charset="-128"/>
              </a:rPr>
              <a:pPr/>
              <a:t>3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92175"/>
            <a:ext cx="4772025" cy="3578225"/>
          </a:xfrm>
          <a:ln cap="flat"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674" y="4876057"/>
            <a:ext cx="5210280" cy="4627395"/>
          </a:xfrm>
          <a:noFill/>
        </p:spPr>
        <p:txBody>
          <a:bodyPr lIns="96117" tIns="48061" rIns="96117" bIns="48061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37391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57" tIns="47729" rIns="95457" bIns="47729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EC6A1B1-8149-47BF-AC1B-CD3751253B26}" type="slidenum">
              <a:rPr lang="en-US" altLang="ja-JP" sz="1300">
                <a:solidFill>
                  <a:srgbClr val="000000"/>
                </a:solidFill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ja-JP" sz="13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892175"/>
            <a:ext cx="4770437" cy="3578225"/>
          </a:xfrm>
          <a:ln w="12700" cap="flat">
            <a:solidFill>
              <a:schemeClr val="tx1"/>
            </a:solidFill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6800"/>
            <a:ext cx="5211763" cy="4625975"/>
          </a:xfrm>
          <a:noFill/>
        </p:spPr>
        <p:txBody>
          <a:bodyPr lIns="96110" tIns="48057" rIns="96110" bIns="48057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226023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9" tIns="45710" rIns="91419" bIns="45710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C38DE3D-E7C9-4807-A87D-0016E8D9E3C9}" type="slidenum">
              <a:rPr lang="en-US" altLang="ja-JP">
                <a:solidFill>
                  <a:srgbClr val="000000"/>
                </a:solidFill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US" altLang="ja-JP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8388" y="860425"/>
            <a:ext cx="4597400" cy="3449638"/>
          </a:xfrm>
          <a:ln w="12700" cap="flat">
            <a:solidFill>
              <a:schemeClr val="tx1"/>
            </a:solidFill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45" tIns="46024" rIns="92045" bIns="46024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610863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191419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60482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378809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C90508-B000-43B6-82C1-E7C49E43F088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2C41CA-14F4-4753-A01A-2D5568713D15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74733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0342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7821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61719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184150"/>
            <a:ext cx="3201987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65213" y="6477000"/>
            <a:ext cx="3713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kumimoji="0" lang="en-US" altLang="ja-JP" sz="1100"/>
              <a:t>Copyright 2009, Toshiba Corporation.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3188"/>
            <a:ext cx="331311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8583613" y="6237288"/>
            <a:ext cx="452437" cy="455612"/>
          </a:xfrm>
          <a:prstGeom prst="ellips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kumimoji="0" lang="ja-JP" altLang="en-US" sz="2500">
                <a:solidFill>
                  <a:schemeClr val="accent1"/>
                </a:solidFill>
              </a:rPr>
              <a:t>秘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0" y="1268413"/>
            <a:ext cx="9144000" cy="0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 bwMode="hidden">
          <a:xfrm>
            <a:off x="4779963" y="6477000"/>
            <a:ext cx="3752850" cy="3810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1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 bwMode="hidden">
          <a:xfrm>
            <a:off x="0" y="6477000"/>
            <a:ext cx="1066800" cy="3810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100">
                <a:solidFill>
                  <a:srgbClr val="CCCCCC"/>
                </a:solidFill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201AF969-9CDE-4CAF-9468-A84FC052D1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170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1620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31389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99867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36522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01127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60934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284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1BB990-27CC-286B-235F-8B8A3BCEE147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873826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80542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98244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318034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4825-6493-4A43-9ACC-0EAE2FBA79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51847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3FF38-630D-4C31-8728-4196C76951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7891140-4FB1-B5C3-197D-4EF53A117763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5827566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8439E-E38B-4CA8-AE87-1A0302F81C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15167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625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6029B-A23F-458A-9CBE-0A873E1E05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43309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2393C-B2A4-4B01-9EA1-EF71FB54E1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090398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FED29-9102-42A7-8BD4-A25E851E55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44322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A7B34-3430-4E75-BD90-E3034E5F8C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855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927475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1BF6-384F-44CC-8FCA-C982242EB5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63892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60E9B-2258-434D-9AFF-A67CA2F504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70285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66349-12A0-4083-B950-895159BFA0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00392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77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77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3FDA3-0823-4B22-8BCE-282B7D8BAE7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01012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859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727796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591890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398063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851965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80159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538478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7B8FCB-E49E-FDF7-10FB-3C71FDAA115C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3579227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12976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751458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553731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5166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86115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77944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43ADE1-E30C-F44D-FF4C-AD824C7F34F3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28714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4479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6647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53188"/>
            <a:ext cx="247650" cy="1825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31544057-6AAF-4A2B-BC52-A58F006FAFF9}" type="slidenum">
              <a:rPr lang="en-US" altLang="ja-JP" sz="12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51" name="Rectangle 11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 smtClean="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01109E1-2E39-4153-BFB4-F93CD2461C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11113" y="91440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915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マスタータイトルの書式設定</a:t>
            </a:r>
          </a:p>
        </p:txBody>
      </p:sp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53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24249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5pPr>
      <a:lvl6pPr marL="4572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6pPr>
      <a:lvl7pPr marL="9144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7pPr>
      <a:lvl8pPr marL="13716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8pPr>
      <a:lvl9pPr marL="18288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»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53188"/>
            <a:ext cx="2476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BB774059-09EB-434F-A964-04C5620A3C29}" type="slidenum">
              <a:rPr lang="en-US" altLang="ja-JP" sz="12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612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5.e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1A2274-6301-46A7-B848-F965BB6A69D9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charset="-128"/>
              </a:rPr>
              <a:t>3. </a:t>
            </a:r>
            <a:r>
              <a:rPr lang="en-US" altLang="ja-JP" sz="3600" b="1" dirty="0" err="1">
                <a:latin typeface="ＭＳ Ｐゴシック" charset="-128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3.1 </a:t>
            </a:r>
            <a:r>
              <a:rPr lang="en-US" altLang="ja-JP" sz="3600" b="1" dirty="0" err="1">
                <a:latin typeface="ＭＳ Ｐゴシック" charset="-128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接合ダイオード構造と整流作用</a:t>
            </a:r>
            <a:endParaRPr lang="en-US" altLang="ja-JP" sz="36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3.2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（接地）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3.3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（バイアスの印加）</a:t>
            </a:r>
            <a:endParaRPr lang="en-US" altLang="ja-JP" sz="28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3.4 </a:t>
            </a:r>
            <a:r>
              <a:rPr lang="en-US" altLang="ja-JP" sz="3600" b="1" dirty="0" err="1">
                <a:latin typeface="ＭＳ Ｐゴシック" charset="-128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接合ダイオード電流電圧特性</a:t>
            </a:r>
            <a:endParaRPr lang="en-US" altLang="ja-JP" sz="3600" b="1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6138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8A42D0F-E241-6C40-96DA-023D5C803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577" y="1193681"/>
            <a:ext cx="4929711" cy="1947287"/>
          </a:xfrm>
          <a:prstGeom prst="rect">
            <a:avLst/>
          </a:prstGeom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dirty="0" err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接合：</a:t>
            </a:r>
            <a:r>
              <a:rPr lang="ja-JP" altLang="en-US" b="1">
                <a:latin typeface="Symbol" pitchFamily="18" charset="2"/>
              </a:rPr>
              <a:t>　内部電位</a:t>
            </a:r>
            <a:r>
              <a:rPr kumimoji="0" lang="en-US" altLang="ja-JP" b="1" dirty="0" err="1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kumimoji="0" lang="en-US" altLang="ja-JP" b="1" baseline="-25000" dirty="0" err="1">
                <a:latin typeface="Times New Roman" pitchFamily="18" charset="0"/>
              </a:rPr>
              <a:t>bi</a:t>
            </a:r>
            <a:r>
              <a:rPr lang="ja-JP" altLang="en-US" b="1">
                <a:latin typeface="Symbol" pitchFamily="18" charset="2"/>
              </a:rPr>
              <a:t>の説明</a:t>
            </a:r>
          </a:p>
        </p:txBody>
      </p:sp>
      <p:sp>
        <p:nvSpPr>
          <p:cNvPr id="12328" name="Rectangle 18"/>
          <p:cNvSpPr>
            <a:spLocks noChangeArrowheads="1"/>
          </p:cNvSpPr>
          <p:nvPr/>
        </p:nvSpPr>
        <p:spPr bwMode="auto">
          <a:xfrm>
            <a:off x="1802107" y="1555750"/>
            <a:ext cx="288925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12292" name="Group 19"/>
          <p:cNvGrpSpPr>
            <a:grpSpLocks/>
          </p:cNvGrpSpPr>
          <p:nvPr/>
        </p:nvGrpSpPr>
        <p:grpSpPr bwMode="auto">
          <a:xfrm>
            <a:off x="5618457" y="2347913"/>
            <a:ext cx="1223963" cy="431800"/>
            <a:chOff x="2087" y="2069"/>
            <a:chExt cx="771" cy="272"/>
          </a:xfrm>
        </p:grpSpPr>
        <p:sp>
          <p:nvSpPr>
            <p:cNvPr id="12324" name="Line 20"/>
            <p:cNvSpPr>
              <a:spLocks noChangeShapeType="1"/>
            </p:cNvSpPr>
            <p:nvPr/>
          </p:nvSpPr>
          <p:spPr bwMode="auto">
            <a:xfrm flipH="1">
              <a:off x="2222" y="2069"/>
              <a:ext cx="1" cy="271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2325" name="Text Box 21"/>
            <p:cNvSpPr txBox="1">
              <a:spLocks noChangeArrowheads="1"/>
            </p:cNvSpPr>
            <p:nvPr/>
          </p:nvSpPr>
          <p:spPr bwMode="auto">
            <a:xfrm>
              <a:off x="2359" y="2069"/>
              <a:ext cx="499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kumimoji="0" lang="en-US" altLang="ja-JP" sz="2000" b="1" dirty="0" err="1">
                  <a:latin typeface="Times New Roman" pitchFamily="18" charset="0"/>
                </a:rPr>
                <a:t>q</a:t>
              </a:r>
              <a:r>
                <a:rPr kumimoji="0" lang="en-US" altLang="ja-JP" sz="2000" b="1" dirty="0" err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kumimoji="0" lang="en-US" altLang="ja-JP" sz="2000" b="1" baseline="-25000" dirty="0" err="1">
                  <a:latin typeface="Times New Roman" pitchFamily="18" charset="0"/>
                </a:rPr>
                <a:t>bi</a:t>
              </a:r>
              <a:endParaRPr kumimoji="0" lang="en-US" altLang="ja-JP" sz="2000" b="1" dirty="0">
                <a:latin typeface="Times New Roman" pitchFamily="18" charset="0"/>
              </a:endParaRPr>
            </a:p>
          </p:txBody>
        </p:sp>
        <p:sp>
          <p:nvSpPr>
            <p:cNvPr id="12326" name="Line 22"/>
            <p:cNvSpPr>
              <a:spLocks noChangeShapeType="1"/>
            </p:cNvSpPr>
            <p:nvPr/>
          </p:nvSpPr>
          <p:spPr bwMode="auto">
            <a:xfrm flipV="1">
              <a:off x="2087" y="2341"/>
              <a:ext cx="272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900113" y="3514725"/>
            <a:ext cx="2735262" cy="2146300"/>
            <a:chOff x="900113" y="3514725"/>
            <a:chExt cx="2735262" cy="2146300"/>
          </a:xfrm>
        </p:grpSpPr>
        <p:sp>
          <p:nvSpPr>
            <p:cNvPr id="12313" name="Rectangle 60"/>
            <p:cNvSpPr>
              <a:spLocks noChangeArrowheads="1"/>
            </p:cNvSpPr>
            <p:nvPr/>
          </p:nvSpPr>
          <p:spPr bwMode="auto">
            <a:xfrm>
              <a:off x="2484438" y="5084763"/>
              <a:ext cx="1150937" cy="57626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2314" name="Rectangle 57"/>
            <p:cNvSpPr>
              <a:spLocks noChangeArrowheads="1"/>
            </p:cNvSpPr>
            <p:nvPr/>
          </p:nvSpPr>
          <p:spPr bwMode="auto">
            <a:xfrm>
              <a:off x="900113" y="4437063"/>
              <a:ext cx="1150937" cy="122396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2315" name="Line 54"/>
            <p:cNvSpPr>
              <a:spLocks noChangeShapeType="1"/>
            </p:cNvSpPr>
            <p:nvPr/>
          </p:nvSpPr>
          <p:spPr bwMode="auto">
            <a:xfrm>
              <a:off x="900113" y="4005263"/>
              <a:ext cx="0" cy="16557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2316" name="Line 55"/>
            <p:cNvSpPr>
              <a:spLocks noChangeShapeType="1"/>
            </p:cNvSpPr>
            <p:nvPr/>
          </p:nvSpPr>
          <p:spPr bwMode="auto">
            <a:xfrm>
              <a:off x="2051050" y="4005263"/>
              <a:ext cx="0" cy="16557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2317" name="Line 56"/>
            <p:cNvSpPr>
              <a:spLocks noChangeShapeType="1"/>
            </p:cNvSpPr>
            <p:nvPr/>
          </p:nvSpPr>
          <p:spPr bwMode="auto">
            <a:xfrm flipH="1">
              <a:off x="900113" y="5661025"/>
              <a:ext cx="11525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2320" name="Line 63"/>
            <p:cNvSpPr>
              <a:spLocks noChangeShapeType="1"/>
            </p:cNvSpPr>
            <p:nvPr/>
          </p:nvSpPr>
          <p:spPr bwMode="auto">
            <a:xfrm flipH="1">
              <a:off x="2482850" y="5661025"/>
              <a:ext cx="11525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2321" name="Line 65"/>
            <p:cNvSpPr>
              <a:spLocks noChangeShapeType="1"/>
            </p:cNvSpPr>
            <p:nvPr/>
          </p:nvSpPr>
          <p:spPr bwMode="auto">
            <a:xfrm>
              <a:off x="2484438" y="4005263"/>
              <a:ext cx="0" cy="16557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2322" name="Line 66"/>
            <p:cNvSpPr>
              <a:spLocks noChangeShapeType="1"/>
            </p:cNvSpPr>
            <p:nvPr/>
          </p:nvSpPr>
          <p:spPr bwMode="auto">
            <a:xfrm>
              <a:off x="3635375" y="4005263"/>
              <a:ext cx="0" cy="16557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1619250" y="5302349"/>
              <a:ext cx="1296988" cy="142875"/>
              <a:chOff x="1619250" y="5302349"/>
              <a:chExt cx="1296988" cy="142875"/>
            </a:xfrm>
          </p:grpSpPr>
          <p:sp>
            <p:nvSpPr>
              <p:cNvPr id="12318" name="Line 58"/>
              <p:cNvSpPr>
                <a:spLocks noChangeShapeType="1"/>
              </p:cNvSpPr>
              <p:nvPr/>
            </p:nvSpPr>
            <p:spPr bwMode="auto">
              <a:xfrm flipH="1">
                <a:off x="2051050" y="5445224"/>
                <a:ext cx="43338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19" name="Line 59"/>
              <p:cNvSpPr>
                <a:spLocks noChangeShapeType="1"/>
              </p:cNvSpPr>
              <p:nvPr/>
            </p:nvSpPr>
            <p:spPr bwMode="auto">
              <a:xfrm flipH="1">
                <a:off x="2051050" y="5302349"/>
                <a:ext cx="43338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23" name="Rectangle 64"/>
              <p:cNvSpPr>
                <a:spLocks noChangeArrowheads="1"/>
              </p:cNvSpPr>
              <p:nvPr/>
            </p:nvSpPr>
            <p:spPr bwMode="auto">
              <a:xfrm>
                <a:off x="1908077" y="5302349"/>
                <a:ext cx="647699" cy="14287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Line 67"/>
              <p:cNvSpPr>
                <a:spLocks noChangeShapeType="1"/>
              </p:cNvSpPr>
              <p:nvPr/>
            </p:nvSpPr>
            <p:spPr bwMode="auto">
              <a:xfrm>
                <a:off x="1619250" y="5373489"/>
                <a:ext cx="1296988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4" name="Text Box 142"/>
            <p:cNvSpPr txBox="1">
              <a:spLocks noChangeArrowheads="1"/>
            </p:cNvSpPr>
            <p:nvPr/>
          </p:nvSpPr>
          <p:spPr bwMode="auto">
            <a:xfrm>
              <a:off x="2051050" y="3514725"/>
              <a:ext cx="66364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2000" b="1">
                  <a:solidFill>
                    <a:srgbClr val="000000"/>
                  </a:solidFill>
                </a:rPr>
                <a:t>水流  </a:t>
              </a:r>
            </a:p>
          </p:txBody>
        </p:sp>
      </p:grpSp>
      <p:grpSp>
        <p:nvGrpSpPr>
          <p:cNvPr id="55" name="Group 144"/>
          <p:cNvGrpSpPr>
            <a:grpSpLocks/>
          </p:cNvGrpSpPr>
          <p:nvPr/>
        </p:nvGrpSpPr>
        <p:grpSpPr bwMode="auto">
          <a:xfrm>
            <a:off x="4254500" y="3357563"/>
            <a:ext cx="4278313" cy="2303462"/>
            <a:chOff x="2680" y="2115"/>
            <a:chExt cx="2695" cy="1451"/>
          </a:xfrm>
        </p:grpSpPr>
        <p:grpSp>
          <p:nvGrpSpPr>
            <p:cNvPr id="12297" name="Group 113"/>
            <p:cNvGrpSpPr>
              <a:grpSpLocks/>
            </p:cNvGrpSpPr>
            <p:nvPr/>
          </p:nvGrpSpPr>
          <p:grpSpPr bwMode="auto">
            <a:xfrm>
              <a:off x="2925" y="2115"/>
              <a:ext cx="2450" cy="1451"/>
              <a:chOff x="2653" y="2115"/>
              <a:chExt cx="2450" cy="1451"/>
            </a:xfrm>
          </p:grpSpPr>
          <p:sp>
            <p:nvSpPr>
              <p:cNvPr id="12299" name="Rectangle 80"/>
              <p:cNvSpPr>
                <a:spLocks noChangeArrowheads="1"/>
              </p:cNvSpPr>
              <p:nvPr/>
            </p:nvSpPr>
            <p:spPr bwMode="auto">
              <a:xfrm>
                <a:off x="4378" y="2795"/>
                <a:ext cx="725" cy="36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00" name="Rectangle 81"/>
              <p:cNvSpPr>
                <a:spLocks noChangeArrowheads="1"/>
              </p:cNvSpPr>
              <p:nvPr/>
            </p:nvSpPr>
            <p:spPr bwMode="auto">
              <a:xfrm>
                <a:off x="3380" y="2795"/>
                <a:ext cx="725" cy="77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01" name="Line 82"/>
              <p:cNvSpPr>
                <a:spLocks noChangeShapeType="1"/>
              </p:cNvSpPr>
              <p:nvPr/>
            </p:nvSpPr>
            <p:spPr bwMode="auto">
              <a:xfrm>
                <a:off x="3380" y="2523"/>
                <a:ext cx="0" cy="104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02" name="Line 83"/>
              <p:cNvSpPr>
                <a:spLocks noChangeShapeType="1"/>
              </p:cNvSpPr>
              <p:nvPr/>
            </p:nvSpPr>
            <p:spPr bwMode="auto">
              <a:xfrm>
                <a:off x="4105" y="2523"/>
                <a:ext cx="0" cy="104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03" name="Line 84"/>
              <p:cNvSpPr>
                <a:spLocks noChangeShapeType="1"/>
              </p:cNvSpPr>
              <p:nvPr/>
            </p:nvSpPr>
            <p:spPr bwMode="auto">
              <a:xfrm flipH="1">
                <a:off x="3380" y="3566"/>
                <a:ext cx="7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04" name="Line 85"/>
              <p:cNvSpPr>
                <a:spLocks noChangeShapeType="1"/>
              </p:cNvSpPr>
              <p:nvPr/>
            </p:nvSpPr>
            <p:spPr bwMode="auto">
              <a:xfrm flipH="1">
                <a:off x="4105" y="3067"/>
                <a:ext cx="27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05" name="Line 86"/>
              <p:cNvSpPr>
                <a:spLocks noChangeShapeType="1"/>
              </p:cNvSpPr>
              <p:nvPr/>
            </p:nvSpPr>
            <p:spPr bwMode="auto">
              <a:xfrm flipH="1">
                <a:off x="4105" y="2977"/>
                <a:ext cx="27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06" name="Line 87"/>
              <p:cNvSpPr>
                <a:spLocks noChangeShapeType="1"/>
              </p:cNvSpPr>
              <p:nvPr/>
            </p:nvSpPr>
            <p:spPr bwMode="auto">
              <a:xfrm flipH="1">
                <a:off x="4377" y="3158"/>
                <a:ext cx="7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07" name="Line 88"/>
              <p:cNvSpPr>
                <a:spLocks noChangeShapeType="1"/>
              </p:cNvSpPr>
              <p:nvPr/>
            </p:nvSpPr>
            <p:spPr bwMode="auto">
              <a:xfrm>
                <a:off x="4378" y="2115"/>
                <a:ext cx="0" cy="104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08" name="Line 89"/>
              <p:cNvSpPr>
                <a:spLocks noChangeShapeType="1"/>
              </p:cNvSpPr>
              <p:nvPr/>
            </p:nvSpPr>
            <p:spPr bwMode="auto">
              <a:xfrm>
                <a:off x="5103" y="2115"/>
                <a:ext cx="0" cy="104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09" name="Rectangle 90"/>
              <p:cNvSpPr>
                <a:spLocks noChangeArrowheads="1"/>
              </p:cNvSpPr>
              <p:nvPr/>
            </p:nvSpPr>
            <p:spPr bwMode="auto">
              <a:xfrm>
                <a:off x="3969" y="2977"/>
                <a:ext cx="681" cy="9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0" name="Line 93"/>
              <p:cNvSpPr>
                <a:spLocks noChangeShapeType="1"/>
              </p:cNvSpPr>
              <p:nvPr/>
            </p:nvSpPr>
            <p:spPr bwMode="auto">
              <a:xfrm flipH="1">
                <a:off x="4692" y="3158"/>
                <a:ext cx="2" cy="408"/>
              </a:xfrm>
              <a:prstGeom prst="line">
                <a:avLst/>
              </a:prstGeom>
              <a:noFill/>
              <a:ln w="28575">
                <a:solidFill>
                  <a:srgbClr val="FF0066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ja-JP" altLang="en-US"/>
              </a:p>
            </p:txBody>
          </p:sp>
          <p:sp>
            <p:nvSpPr>
              <p:cNvPr id="12311" name="Line 95"/>
              <p:cNvSpPr>
                <a:spLocks noChangeShapeType="1"/>
              </p:cNvSpPr>
              <p:nvPr/>
            </p:nvSpPr>
            <p:spPr bwMode="auto">
              <a:xfrm>
                <a:off x="4558" y="3566"/>
                <a:ext cx="272" cy="0"/>
              </a:xfrm>
              <a:prstGeom prst="line">
                <a:avLst/>
              </a:prstGeom>
              <a:noFill/>
              <a:ln w="28575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2312" name="AutoShape 96"/>
              <p:cNvSpPr>
                <a:spLocks noChangeArrowheads="1"/>
              </p:cNvSpPr>
              <p:nvPr/>
            </p:nvSpPr>
            <p:spPr bwMode="auto">
              <a:xfrm>
                <a:off x="2653" y="2795"/>
                <a:ext cx="362" cy="363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298" name="Text Box 143"/>
            <p:cNvSpPr txBox="1">
              <a:spLocks noChangeArrowheads="1"/>
            </p:cNvSpPr>
            <p:nvPr/>
          </p:nvSpPr>
          <p:spPr bwMode="auto">
            <a:xfrm>
              <a:off x="2680" y="2214"/>
              <a:ext cx="134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2000" b="1">
                  <a:solidFill>
                    <a:srgbClr val="000000"/>
                  </a:solidFill>
                </a:rPr>
                <a:t>水流を止めるには  </a:t>
              </a:r>
            </a:p>
          </p:txBody>
        </p:sp>
      </p:grpSp>
      <p:sp>
        <p:nvSpPr>
          <p:cNvPr id="42" name="テキスト ボックス 29"/>
          <p:cNvSpPr txBox="1"/>
          <p:nvPr/>
        </p:nvSpPr>
        <p:spPr>
          <a:xfrm>
            <a:off x="4125371" y="60753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3.8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492500" y="1274763"/>
            <a:ext cx="1728788" cy="5048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</a:t>
            </a:r>
            <a:r>
              <a:rPr lang="en-US" altLang="ja-JP" b="1">
                <a:latin typeface="Times New Roman" pitchFamily="18" charset="0"/>
              </a:rPr>
              <a:t>:</a:t>
            </a:r>
            <a:r>
              <a:rPr lang="ja-JP" altLang="en-US" b="1">
                <a:latin typeface="Times New Roman" pitchFamily="18" charset="0"/>
              </a:rPr>
              <a:t>　</a:t>
            </a:r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積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619250" y="1274763"/>
            <a:ext cx="5473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4140200" y="127476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914525" y="1276350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latin typeface="Times New Roman" pitchFamily="18" charset="0"/>
                <a:ea typeface="ＭＳ ゴシック" pitchFamily="49" charset="-128"/>
              </a:rPr>
              <a:t>n</a:t>
            </a:r>
            <a:endParaRPr lang="en-US" altLang="ja-JP" sz="24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443663" y="1244600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latin typeface="Times New Roman" pitchFamily="18" charset="0"/>
                <a:ea typeface="ＭＳ ゴシック" pitchFamily="49" charset="-128"/>
              </a:rPr>
              <a:t>p</a:t>
            </a:r>
            <a:endParaRPr lang="en-US" altLang="ja-JP" sz="24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1114425" y="1492250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114425" y="1492250"/>
            <a:ext cx="0" cy="5032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2" name="Rectangle 10" descr="右下がり対角線"/>
          <p:cNvSpPr>
            <a:spLocks noChangeArrowheads="1"/>
          </p:cNvSpPr>
          <p:nvPr/>
        </p:nvSpPr>
        <p:spPr bwMode="auto">
          <a:xfrm>
            <a:off x="755650" y="1995488"/>
            <a:ext cx="693738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755650" y="1995488"/>
            <a:ext cx="693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4" name="Freeform 12"/>
          <p:cNvSpPr>
            <a:spLocks/>
          </p:cNvSpPr>
          <p:nvPr/>
        </p:nvSpPr>
        <p:spPr bwMode="auto">
          <a:xfrm flipH="1" flipV="1">
            <a:off x="3492500" y="2744788"/>
            <a:ext cx="1727200" cy="590550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3325" name="Freeform 13"/>
          <p:cNvSpPr>
            <a:spLocks/>
          </p:cNvSpPr>
          <p:nvPr/>
        </p:nvSpPr>
        <p:spPr bwMode="auto">
          <a:xfrm flipH="1" flipV="1">
            <a:off x="3492500" y="4113213"/>
            <a:ext cx="1728788" cy="576262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630363" y="814388"/>
            <a:ext cx="1495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>
                <a:latin typeface="Times New Roman" pitchFamily="18" charset="0"/>
                <a:ea typeface="ＭＳ ゴシック" pitchFamily="49" charset="-128"/>
              </a:rPr>
              <a:t>As: 10</a:t>
            </a:r>
            <a:r>
              <a:rPr lang="en-US" altLang="ja-JP" sz="2000" b="1" baseline="30000">
                <a:latin typeface="Times New Roman" pitchFamily="18" charset="0"/>
                <a:ea typeface="ＭＳ ゴシック" pitchFamily="49" charset="-128"/>
              </a:rPr>
              <a:t>16</a:t>
            </a:r>
            <a:r>
              <a:rPr lang="en-US" altLang="ja-JP" sz="2000" b="1"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5588209" y="814388"/>
            <a:ext cx="1401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latin typeface="Times New Roman" pitchFamily="18" charset="0"/>
                <a:ea typeface="ＭＳ ゴシック" pitchFamily="49" charset="-128"/>
              </a:rPr>
              <a:t>B: 10</a:t>
            </a:r>
            <a:r>
              <a:rPr lang="en-US" altLang="ja-JP" sz="2000" b="1" baseline="30000" dirty="0">
                <a:latin typeface="Times New Roman" pitchFamily="18" charset="0"/>
                <a:ea typeface="ＭＳ ゴシック" pitchFamily="49" charset="-128"/>
              </a:rPr>
              <a:t>15</a:t>
            </a:r>
            <a:r>
              <a:rPr lang="en-US" altLang="ja-JP" sz="2000" b="1" dirty="0"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 dirty="0"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1725613" y="2889250"/>
            <a:ext cx="1766887" cy="2159000"/>
            <a:chOff x="1087" y="2342"/>
            <a:chExt cx="1113" cy="1360"/>
          </a:xfrm>
        </p:grpSpPr>
        <p:sp>
          <p:nvSpPr>
            <p:cNvPr id="13369" name="Line 17"/>
            <p:cNvSpPr>
              <a:spLocks noChangeShapeType="1"/>
            </p:cNvSpPr>
            <p:nvPr/>
          </p:nvSpPr>
          <p:spPr bwMode="auto">
            <a:xfrm flipV="1">
              <a:off x="1157" y="2614"/>
              <a:ext cx="1043" cy="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3370" name="Line 18"/>
            <p:cNvSpPr>
              <a:spLocks noChangeShapeType="1"/>
            </p:cNvSpPr>
            <p:nvPr/>
          </p:nvSpPr>
          <p:spPr bwMode="auto">
            <a:xfrm flipV="1">
              <a:off x="1157" y="3476"/>
              <a:ext cx="104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3371" name="Text Box 19"/>
            <p:cNvSpPr txBox="1">
              <a:spLocks noChangeArrowheads="1"/>
            </p:cNvSpPr>
            <p:nvPr/>
          </p:nvSpPr>
          <p:spPr bwMode="auto">
            <a:xfrm>
              <a:off x="1087" y="2342"/>
              <a:ext cx="296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1900" b="1">
                  <a:latin typeface="Times New Roman" pitchFamily="18" charset="0"/>
                </a:rPr>
                <a:t>E</a:t>
              </a:r>
              <a:r>
                <a:rPr kumimoji="0" lang="en-US" altLang="ja-JP" sz="1900" b="1" baseline="-250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13372" name="Text Box 20"/>
            <p:cNvSpPr txBox="1">
              <a:spLocks noChangeArrowheads="1"/>
            </p:cNvSpPr>
            <p:nvPr/>
          </p:nvSpPr>
          <p:spPr bwMode="auto">
            <a:xfrm>
              <a:off x="1087" y="3458"/>
              <a:ext cx="296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1900" b="1">
                  <a:latin typeface="Times New Roman" pitchFamily="18" charset="0"/>
                </a:rPr>
                <a:t>E</a:t>
              </a:r>
              <a:r>
                <a:rPr kumimoji="0" lang="en-US" altLang="ja-JP" sz="1900" b="1" baseline="-25000">
                  <a:latin typeface="Times New Roman" pitchFamily="18" charset="0"/>
                </a:rPr>
                <a:t>V</a:t>
              </a:r>
            </a:p>
          </p:txBody>
        </p:sp>
        <p:sp>
          <p:nvSpPr>
            <p:cNvPr id="13373" name="Line 21"/>
            <p:cNvSpPr>
              <a:spLocks noChangeShapeType="1"/>
            </p:cNvSpPr>
            <p:nvPr/>
          </p:nvSpPr>
          <p:spPr bwMode="auto">
            <a:xfrm flipV="1">
              <a:off x="1157" y="3022"/>
              <a:ext cx="1043" cy="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374" name="Text Box 22"/>
            <p:cNvSpPr txBox="1">
              <a:spLocks noChangeArrowheads="1"/>
            </p:cNvSpPr>
            <p:nvPr/>
          </p:nvSpPr>
          <p:spPr bwMode="auto">
            <a:xfrm>
              <a:off x="1088" y="3005"/>
              <a:ext cx="250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1900" b="1">
                  <a:latin typeface="Times New Roman" pitchFamily="18" charset="0"/>
                </a:rPr>
                <a:t>E</a:t>
              </a:r>
              <a:r>
                <a:rPr kumimoji="0" lang="en-US" altLang="ja-JP" sz="1900" b="1" baseline="-25000">
                  <a:latin typeface="Times New Roman" pitchFamily="18" charset="0"/>
                </a:rPr>
                <a:t>i</a:t>
              </a:r>
            </a:p>
          </p:txBody>
        </p:sp>
      </p:grpSp>
      <p:grpSp>
        <p:nvGrpSpPr>
          <p:cNvPr id="13329" name="Group 23"/>
          <p:cNvGrpSpPr>
            <a:grpSpLocks/>
          </p:cNvGrpSpPr>
          <p:nvPr/>
        </p:nvGrpSpPr>
        <p:grpSpPr bwMode="auto">
          <a:xfrm>
            <a:off x="5219700" y="2744788"/>
            <a:ext cx="1879600" cy="1368425"/>
            <a:chOff x="3288" y="2251"/>
            <a:chExt cx="1184" cy="862"/>
          </a:xfrm>
        </p:grpSpPr>
        <p:sp>
          <p:nvSpPr>
            <p:cNvPr id="13366" name="Line 24"/>
            <p:cNvSpPr>
              <a:spLocks noChangeShapeType="1"/>
            </p:cNvSpPr>
            <p:nvPr/>
          </p:nvSpPr>
          <p:spPr bwMode="auto">
            <a:xfrm>
              <a:off x="3288" y="2251"/>
              <a:ext cx="1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3367" name="Line 25"/>
            <p:cNvSpPr>
              <a:spLocks noChangeShapeType="1"/>
            </p:cNvSpPr>
            <p:nvPr/>
          </p:nvSpPr>
          <p:spPr bwMode="auto">
            <a:xfrm>
              <a:off x="3288" y="3113"/>
              <a:ext cx="11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3368" name="Line 26"/>
            <p:cNvSpPr>
              <a:spLocks noChangeShapeType="1"/>
            </p:cNvSpPr>
            <p:nvPr/>
          </p:nvSpPr>
          <p:spPr bwMode="auto">
            <a:xfrm>
              <a:off x="3288" y="2659"/>
              <a:ext cx="1180" cy="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13330" name="Line 27"/>
          <p:cNvSpPr>
            <a:spLocks noChangeShapeType="1"/>
          </p:cNvSpPr>
          <p:nvPr/>
        </p:nvSpPr>
        <p:spPr bwMode="auto">
          <a:xfrm>
            <a:off x="1835150" y="3632200"/>
            <a:ext cx="5399088" cy="0"/>
          </a:xfrm>
          <a:prstGeom prst="line">
            <a:avLst/>
          </a:prstGeom>
          <a:noFill/>
          <a:ln w="19050">
            <a:solidFill>
              <a:srgbClr val="FF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13331" name="Text Box 28"/>
          <p:cNvSpPr txBox="1">
            <a:spLocks noChangeArrowheads="1"/>
          </p:cNvSpPr>
          <p:nvPr/>
        </p:nvSpPr>
        <p:spPr bwMode="auto">
          <a:xfrm>
            <a:off x="1166813" y="3321050"/>
            <a:ext cx="45243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1900" b="1">
                <a:latin typeface="Times New Roman" pitchFamily="18" charset="0"/>
              </a:rPr>
              <a:t>E</a:t>
            </a:r>
            <a:r>
              <a:rPr kumimoji="0" lang="en-US" altLang="ja-JP" sz="1900" b="1" baseline="-25000">
                <a:latin typeface="Times New Roman" pitchFamily="18" charset="0"/>
              </a:rPr>
              <a:t>F</a:t>
            </a:r>
          </a:p>
        </p:txBody>
      </p:sp>
      <p:pic>
        <p:nvPicPr>
          <p:cNvPr id="13332" name="Picture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632200"/>
            <a:ext cx="3587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3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5825" y="3632200"/>
            <a:ext cx="3587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34" name="Group 31"/>
          <p:cNvGrpSpPr>
            <a:grpSpLocks/>
          </p:cNvGrpSpPr>
          <p:nvPr/>
        </p:nvGrpSpPr>
        <p:grpSpPr bwMode="auto">
          <a:xfrm>
            <a:off x="3492500" y="1846263"/>
            <a:ext cx="1727200" cy="503237"/>
            <a:chOff x="2200" y="1253"/>
            <a:chExt cx="1088" cy="317"/>
          </a:xfrm>
        </p:grpSpPr>
        <p:sp>
          <p:nvSpPr>
            <p:cNvPr id="13364" name="Text Box 32"/>
            <p:cNvSpPr txBox="1">
              <a:spLocks noChangeArrowheads="1"/>
            </p:cNvSpPr>
            <p:nvPr/>
          </p:nvSpPr>
          <p:spPr bwMode="auto">
            <a:xfrm>
              <a:off x="2381" y="1339"/>
              <a:ext cx="72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ja-JP" altLang="en-US" b="1">
                  <a:latin typeface="Times New Roman" pitchFamily="18" charset="0"/>
                  <a:ea typeface="ＭＳ ゴシック" pitchFamily="49" charset="-128"/>
                </a:rPr>
                <a:t>空乏層</a:t>
              </a:r>
              <a:endParaRPr lang="ja-JP" altLang="en-US" b="1" baseline="-25000">
                <a:latin typeface="Times New Roman" pitchFamily="18" charset="0"/>
                <a:ea typeface="ＭＳ ゴシック" pitchFamily="49" charset="-128"/>
              </a:endParaRPr>
            </a:p>
          </p:txBody>
        </p:sp>
        <p:sp>
          <p:nvSpPr>
            <p:cNvPr id="13365" name="AutoShape 33"/>
            <p:cNvSpPr>
              <a:spLocks/>
            </p:cNvSpPr>
            <p:nvPr/>
          </p:nvSpPr>
          <p:spPr bwMode="auto">
            <a:xfrm rot="5400000" flipV="1">
              <a:off x="2698" y="755"/>
              <a:ext cx="91" cy="1088"/>
            </a:xfrm>
            <a:prstGeom prst="rightBrace">
              <a:avLst>
                <a:gd name="adj1" fmla="val 99634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335" name="Group 34"/>
          <p:cNvGrpSpPr>
            <a:grpSpLocks/>
          </p:cNvGrpSpPr>
          <p:nvPr/>
        </p:nvGrpSpPr>
        <p:grpSpPr bwMode="auto">
          <a:xfrm>
            <a:off x="2555875" y="2479675"/>
            <a:ext cx="215900" cy="839788"/>
            <a:chOff x="1474" y="2432"/>
            <a:chExt cx="136" cy="590"/>
          </a:xfrm>
        </p:grpSpPr>
        <p:sp>
          <p:nvSpPr>
            <p:cNvPr id="13362" name="Line 35"/>
            <p:cNvSpPr>
              <a:spLocks noChangeShapeType="1"/>
            </p:cNvSpPr>
            <p:nvPr/>
          </p:nvSpPr>
          <p:spPr bwMode="auto">
            <a:xfrm>
              <a:off x="1474" y="2477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363" name="Freeform 36"/>
            <p:cNvSpPr>
              <a:spLocks/>
            </p:cNvSpPr>
            <p:nvPr/>
          </p:nvSpPr>
          <p:spPr bwMode="auto">
            <a:xfrm>
              <a:off x="1474" y="2432"/>
              <a:ext cx="136" cy="590"/>
            </a:xfrm>
            <a:custGeom>
              <a:avLst/>
              <a:gdLst>
                <a:gd name="T0" fmla="*/ 0 w 136"/>
                <a:gd name="T1" fmla="*/ 2273 h 545"/>
                <a:gd name="T2" fmla="*/ 91 w 136"/>
                <a:gd name="T3" fmla="*/ 2082 h 545"/>
                <a:gd name="T4" fmla="*/ 136 w 136"/>
                <a:gd name="T5" fmla="*/ 1708 h 545"/>
                <a:gd name="T6" fmla="*/ 91 w 136"/>
                <a:gd name="T7" fmla="*/ 1325 h 545"/>
                <a:gd name="T8" fmla="*/ 46 w 136"/>
                <a:gd name="T9" fmla="*/ 94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3336" name="Group 37"/>
          <p:cNvGrpSpPr>
            <a:grpSpLocks/>
          </p:cNvGrpSpPr>
          <p:nvPr/>
        </p:nvGrpSpPr>
        <p:grpSpPr bwMode="auto">
          <a:xfrm>
            <a:off x="6156324" y="2462212"/>
            <a:ext cx="144463" cy="288925"/>
            <a:chOff x="4241" y="2114"/>
            <a:chExt cx="91" cy="182"/>
          </a:xfrm>
        </p:grpSpPr>
        <p:sp>
          <p:nvSpPr>
            <p:cNvPr id="13360" name="Line 38"/>
            <p:cNvSpPr>
              <a:spLocks noChangeShapeType="1"/>
            </p:cNvSpPr>
            <p:nvPr/>
          </p:nvSpPr>
          <p:spPr bwMode="auto">
            <a:xfrm>
              <a:off x="4241" y="2114"/>
              <a:ext cx="0" cy="182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361" name="Freeform 39"/>
            <p:cNvSpPr>
              <a:spLocks/>
            </p:cNvSpPr>
            <p:nvPr/>
          </p:nvSpPr>
          <p:spPr bwMode="auto">
            <a:xfrm>
              <a:off x="4241" y="2114"/>
              <a:ext cx="91" cy="182"/>
            </a:xfrm>
            <a:custGeom>
              <a:avLst/>
              <a:gdLst>
                <a:gd name="T0" fmla="*/ 0 w 136"/>
                <a:gd name="T1" fmla="*/ 0 h 545"/>
                <a:gd name="T2" fmla="*/ 1 w 136"/>
                <a:gd name="T3" fmla="*/ 0 h 545"/>
                <a:gd name="T4" fmla="*/ 1 w 136"/>
                <a:gd name="T5" fmla="*/ 0 h 545"/>
                <a:gd name="T6" fmla="*/ 1 w 136"/>
                <a:gd name="T7" fmla="*/ 0 h 545"/>
                <a:gd name="T8" fmla="*/ 1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3337" name="Group 40"/>
          <p:cNvGrpSpPr>
            <a:grpSpLocks/>
          </p:cNvGrpSpPr>
          <p:nvPr/>
        </p:nvGrpSpPr>
        <p:grpSpPr bwMode="auto">
          <a:xfrm>
            <a:off x="6156325" y="4137025"/>
            <a:ext cx="215900" cy="792163"/>
            <a:chOff x="3234" y="3448"/>
            <a:chExt cx="136" cy="499"/>
          </a:xfrm>
        </p:grpSpPr>
        <p:sp>
          <p:nvSpPr>
            <p:cNvPr id="13358" name="Line 41"/>
            <p:cNvSpPr>
              <a:spLocks noChangeShapeType="1"/>
            </p:cNvSpPr>
            <p:nvPr/>
          </p:nvSpPr>
          <p:spPr bwMode="auto">
            <a:xfrm flipV="1">
              <a:off x="3234" y="3448"/>
              <a:ext cx="0" cy="45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359" name="Freeform 42"/>
            <p:cNvSpPr>
              <a:spLocks/>
            </p:cNvSpPr>
            <p:nvPr/>
          </p:nvSpPr>
          <p:spPr bwMode="auto">
            <a:xfrm flipV="1">
              <a:off x="3234" y="3448"/>
              <a:ext cx="136" cy="499"/>
            </a:xfrm>
            <a:custGeom>
              <a:avLst/>
              <a:gdLst>
                <a:gd name="T0" fmla="*/ 0 w 136"/>
                <a:gd name="T1" fmla="*/ 112 h 545"/>
                <a:gd name="T2" fmla="*/ 91 w 136"/>
                <a:gd name="T3" fmla="*/ 103 h 545"/>
                <a:gd name="T4" fmla="*/ 136 w 136"/>
                <a:gd name="T5" fmla="*/ 84 h 545"/>
                <a:gd name="T6" fmla="*/ 91 w 136"/>
                <a:gd name="T7" fmla="*/ 65 h 545"/>
                <a:gd name="T8" fmla="*/ 46 w 136"/>
                <a:gd name="T9" fmla="*/ 46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3338" name="Group 43"/>
          <p:cNvGrpSpPr>
            <a:grpSpLocks/>
          </p:cNvGrpSpPr>
          <p:nvPr/>
        </p:nvGrpSpPr>
        <p:grpSpPr bwMode="auto">
          <a:xfrm>
            <a:off x="2571750" y="4711700"/>
            <a:ext cx="71438" cy="288925"/>
            <a:chOff x="1474" y="3430"/>
            <a:chExt cx="45" cy="182"/>
          </a:xfrm>
        </p:grpSpPr>
        <p:sp>
          <p:nvSpPr>
            <p:cNvPr id="13356" name="Line 44"/>
            <p:cNvSpPr>
              <a:spLocks noChangeShapeType="1"/>
            </p:cNvSpPr>
            <p:nvPr/>
          </p:nvSpPr>
          <p:spPr bwMode="auto">
            <a:xfrm flipV="1">
              <a:off x="1474" y="3430"/>
              <a:ext cx="0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357" name="Freeform 45"/>
            <p:cNvSpPr>
              <a:spLocks/>
            </p:cNvSpPr>
            <p:nvPr/>
          </p:nvSpPr>
          <p:spPr bwMode="auto">
            <a:xfrm flipV="1">
              <a:off x="1474" y="3430"/>
              <a:ext cx="45" cy="182"/>
            </a:xfrm>
            <a:custGeom>
              <a:avLst/>
              <a:gdLst>
                <a:gd name="T0" fmla="*/ 0 w 136"/>
                <a:gd name="T1" fmla="*/ 0 h 545"/>
                <a:gd name="T2" fmla="*/ 0 w 136"/>
                <a:gd name="T3" fmla="*/ 0 h 545"/>
                <a:gd name="T4" fmla="*/ 0 w 136"/>
                <a:gd name="T5" fmla="*/ 0 h 545"/>
                <a:gd name="T6" fmla="*/ 0 w 136"/>
                <a:gd name="T7" fmla="*/ 0 h 545"/>
                <a:gd name="T8" fmla="*/ 0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4138613" y="2457450"/>
            <a:ext cx="144462" cy="479425"/>
            <a:chOff x="1474" y="2432"/>
            <a:chExt cx="136" cy="590"/>
          </a:xfrm>
        </p:grpSpPr>
        <p:sp>
          <p:nvSpPr>
            <p:cNvPr id="13354" name="Line 47"/>
            <p:cNvSpPr>
              <a:spLocks noChangeShapeType="1"/>
            </p:cNvSpPr>
            <p:nvPr/>
          </p:nvSpPr>
          <p:spPr bwMode="auto">
            <a:xfrm>
              <a:off x="1474" y="2477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355" name="Freeform 48"/>
            <p:cNvSpPr>
              <a:spLocks/>
            </p:cNvSpPr>
            <p:nvPr/>
          </p:nvSpPr>
          <p:spPr bwMode="auto">
            <a:xfrm>
              <a:off x="1474" y="2432"/>
              <a:ext cx="136" cy="590"/>
            </a:xfrm>
            <a:custGeom>
              <a:avLst/>
              <a:gdLst>
                <a:gd name="T0" fmla="*/ 0 w 136"/>
                <a:gd name="T1" fmla="*/ 2273 h 545"/>
                <a:gd name="T2" fmla="*/ 91 w 136"/>
                <a:gd name="T3" fmla="*/ 2082 h 545"/>
                <a:gd name="T4" fmla="*/ 136 w 136"/>
                <a:gd name="T5" fmla="*/ 1708 h 545"/>
                <a:gd name="T6" fmla="*/ 91 w 136"/>
                <a:gd name="T7" fmla="*/ 1325 h 545"/>
                <a:gd name="T8" fmla="*/ 46 w 136"/>
                <a:gd name="T9" fmla="*/ 94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4211638" y="4330700"/>
            <a:ext cx="144462" cy="576263"/>
            <a:chOff x="3234" y="3448"/>
            <a:chExt cx="136" cy="499"/>
          </a:xfrm>
        </p:grpSpPr>
        <p:sp>
          <p:nvSpPr>
            <p:cNvPr id="13352" name="Line 50"/>
            <p:cNvSpPr>
              <a:spLocks noChangeShapeType="1"/>
            </p:cNvSpPr>
            <p:nvPr/>
          </p:nvSpPr>
          <p:spPr bwMode="auto">
            <a:xfrm flipV="1">
              <a:off x="3234" y="3448"/>
              <a:ext cx="0" cy="45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353" name="Freeform 51"/>
            <p:cNvSpPr>
              <a:spLocks/>
            </p:cNvSpPr>
            <p:nvPr/>
          </p:nvSpPr>
          <p:spPr bwMode="auto">
            <a:xfrm flipV="1">
              <a:off x="3234" y="3448"/>
              <a:ext cx="136" cy="499"/>
            </a:xfrm>
            <a:custGeom>
              <a:avLst/>
              <a:gdLst>
                <a:gd name="T0" fmla="*/ 0 w 136"/>
                <a:gd name="T1" fmla="*/ 112 h 545"/>
                <a:gd name="T2" fmla="*/ 91 w 136"/>
                <a:gd name="T3" fmla="*/ 103 h 545"/>
                <a:gd name="T4" fmla="*/ 136 w 136"/>
                <a:gd name="T5" fmla="*/ 84 h 545"/>
                <a:gd name="T6" fmla="*/ 91 w 136"/>
                <a:gd name="T7" fmla="*/ 65 h 545"/>
                <a:gd name="T8" fmla="*/ 46 w 136"/>
                <a:gd name="T9" fmla="*/ 46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pic>
        <p:nvPicPr>
          <p:cNvPr id="13341" name="Picture 5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53263" y="1531938"/>
            <a:ext cx="903287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6341" name="Text Box 53"/>
          <p:cNvSpPr txBox="1">
            <a:spLocks noChangeArrowheads="1"/>
          </p:cNvSpPr>
          <p:nvPr/>
        </p:nvSpPr>
        <p:spPr bwMode="auto">
          <a:xfrm>
            <a:off x="900113" y="5121275"/>
            <a:ext cx="799306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ja-JP" altLang="en-US" sz="2000" b="1">
                <a:solidFill>
                  <a:srgbClr val="FF0000"/>
                </a:solidFill>
                <a:latin typeface="Times New Roman" pitchFamily="18" charset="0"/>
              </a:rPr>
              <a:t>短絡（熱平衡状態）なら，場所によらずに </a:t>
            </a:r>
            <a:r>
              <a:rPr lang="en-US" altLang="ja-JP" sz="2000" b="1" dirty="0" err="1">
                <a:solidFill>
                  <a:srgbClr val="FF0000"/>
                </a:solidFill>
                <a:latin typeface="Times New Roman" pitchFamily="18" charset="0"/>
              </a:rPr>
              <a:t>pn</a:t>
            </a:r>
            <a:r>
              <a:rPr lang="en-US" altLang="ja-JP" sz="2000" b="1" dirty="0">
                <a:solidFill>
                  <a:srgbClr val="FF0000"/>
                </a:solidFill>
                <a:latin typeface="Times New Roman" pitchFamily="18" charset="0"/>
              </a:rPr>
              <a:t> = n</a:t>
            </a:r>
            <a:r>
              <a:rPr lang="en-US" altLang="ja-JP" sz="2000" b="1" baseline="-25000" dirty="0">
                <a:solidFill>
                  <a:srgbClr val="FF0000"/>
                </a:solidFill>
                <a:latin typeface="Times New Roman" pitchFamily="18" charset="0"/>
              </a:rPr>
              <a:t>i</a:t>
            </a:r>
            <a:r>
              <a:rPr lang="en-US" altLang="ja-JP" sz="2000" b="1" baseline="30000" dirty="0">
                <a:solidFill>
                  <a:srgbClr val="FF0000"/>
                </a:solidFill>
                <a:latin typeface="Times New Roman" pitchFamily="18" charset="0"/>
              </a:rPr>
              <a:t>2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ja-JP" altLang="en-US" b="1"/>
              <a:t>空乏層では，電子とホールが不純物濃度に比べて無視できる．</a:t>
            </a:r>
            <a:endParaRPr lang="ja-JP" altLang="en-US" sz="2000" b="1" baseline="30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343" name="Line 54"/>
          <p:cNvSpPr>
            <a:spLocks noChangeShapeType="1"/>
          </p:cNvSpPr>
          <p:nvPr/>
        </p:nvSpPr>
        <p:spPr bwMode="auto">
          <a:xfrm>
            <a:off x="3779838" y="1103313"/>
            <a:ext cx="115252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3344" name="Text Box 55"/>
          <p:cNvSpPr txBox="1">
            <a:spLocks noChangeArrowheads="1"/>
          </p:cNvSpPr>
          <p:nvPr/>
        </p:nvSpPr>
        <p:spPr bwMode="auto">
          <a:xfrm>
            <a:off x="3895725" y="706438"/>
            <a:ext cx="865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000" b="1">
                <a:latin typeface="Times New Roman" pitchFamily="18" charset="0"/>
                <a:ea typeface="ＭＳ ゴシック" pitchFamily="49" charset="-128"/>
              </a:rPr>
              <a:t>電界</a:t>
            </a:r>
            <a:r>
              <a:rPr lang="en-US" altLang="ja-JP" sz="2000" b="1"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0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graphicFrame>
        <p:nvGraphicFramePr>
          <p:cNvPr id="396344" name="Object 56"/>
          <p:cNvGraphicFramePr>
            <a:graphicFrameLocks noGrp="1" noChangeAspect="1"/>
          </p:cNvGraphicFramePr>
          <p:nvPr>
            <p:ph idx="1"/>
          </p:nvPr>
        </p:nvGraphicFramePr>
        <p:xfrm>
          <a:off x="2471738" y="5876925"/>
          <a:ext cx="2747962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4000" imgH="254000" progId="Equation.3">
                  <p:embed/>
                </p:oleObj>
              </mc:Choice>
              <mc:Fallback>
                <p:oleObj name="数式" r:id="rId4" imgW="1524000" imgH="254000" progId="Equation.3">
                  <p:embed/>
                  <p:pic>
                    <p:nvPicPr>
                      <p:cNvPr id="0" name="Object 5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1738" y="5876925"/>
                        <a:ext cx="2747962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57"/>
          <p:cNvGrpSpPr>
            <a:grpSpLocks/>
          </p:cNvGrpSpPr>
          <p:nvPr/>
        </p:nvGrpSpPr>
        <p:grpSpPr bwMode="auto">
          <a:xfrm>
            <a:off x="3132138" y="6021388"/>
            <a:ext cx="287337" cy="287337"/>
            <a:chOff x="4694" y="2795"/>
            <a:chExt cx="272" cy="363"/>
          </a:xfrm>
        </p:grpSpPr>
        <p:sp>
          <p:nvSpPr>
            <p:cNvPr id="13350" name="Line 58"/>
            <p:cNvSpPr>
              <a:spLocks noChangeShapeType="1"/>
            </p:cNvSpPr>
            <p:nvPr/>
          </p:nvSpPr>
          <p:spPr bwMode="auto">
            <a:xfrm>
              <a:off x="4694" y="2795"/>
              <a:ext cx="272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51" name="Line 59"/>
            <p:cNvSpPr>
              <a:spLocks noChangeShapeType="1"/>
            </p:cNvSpPr>
            <p:nvPr/>
          </p:nvSpPr>
          <p:spPr bwMode="auto">
            <a:xfrm flipH="1">
              <a:off x="4740" y="2795"/>
              <a:ext cx="181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Group 60"/>
          <p:cNvGrpSpPr>
            <a:grpSpLocks/>
          </p:cNvGrpSpPr>
          <p:nvPr/>
        </p:nvGrpSpPr>
        <p:grpSpPr bwMode="auto">
          <a:xfrm>
            <a:off x="3492500" y="6021388"/>
            <a:ext cx="287338" cy="287337"/>
            <a:chOff x="4694" y="2795"/>
            <a:chExt cx="272" cy="363"/>
          </a:xfrm>
        </p:grpSpPr>
        <p:sp>
          <p:nvSpPr>
            <p:cNvPr id="13348" name="Line 61"/>
            <p:cNvSpPr>
              <a:spLocks noChangeShapeType="1"/>
            </p:cNvSpPr>
            <p:nvPr/>
          </p:nvSpPr>
          <p:spPr bwMode="auto">
            <a:xfrm>
              <a:off x="4694" y="2795"/>
              <a:ext cx="272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49" name="Line 62"/>
            <p:cNvSpPr>
              <a:spLocks noChangeShapeType="1"/>
            </p:cNvSpPr>
            <p:nvPr/>
          </p:nvSpPr>
          <p:spPr bwMode="auto">
            <a:xfrm flipH="1">
              <a:off x="4740" y="2795"/>
              <a:ext cx="181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3" name="Freeform 12">
            <a:extLst>
              <a:ext uri="{FF2B5EF4-FFF2-40B4-BE49-F238E27FC236}">
                <a16:creationId xmlns:a16="http://schemas.microsoft.com/office/drawing/2014/main" id="{AD4DD60C-878D-EB44-8E35-F1A609BF7328}"/>
              </a:ext>
            </a:extLst>
          </p:cNvPr>
          <p:cNvSpPr>
            <a:spLocks/>
          </p:cNvSpPr>
          <p:nvPr/>
        </p:nvSpPr>
        <p:spPr bwMode="auto">
          <a:xfrm flipH="1" flipV="1">
            <a:off x="3489318" y="3379788"/>
            <a:ext cx="1655761" cy="588956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6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6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6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6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3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8"/>
          <p:cNvSpPr>
            <a:spLocks noChangeArrowheads="1"/>
          </p:cNvSpPr>
          <p:nvPr/>
        </p:nvSpPr>
        <p:spPr bwMode="auto">
          <a:xfrm>
            <a:off x="2987129" y="1379065"/>
            <a:ext cx="2736850" cy="204904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</a:endParaRPr>
          </a:p>
        </p:txBody>
      </p:sp>
      <p:pic>
        <p:nvPicPr>
          <p:cNvPr id="14341" name="Picture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2360811"/>
            <a:ext cx="544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208" y="2360811"/>
            <a:ext cx="5445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31"/>
          <p:cNvSpPr>
            <a:spLocks noChangeArrowheads="1"/>
          </p:cNvSpPr>
          <p:nvPr/>
        </p:nvSpPr>
        <p:spPr bwMode="auto">
          <a:xfrm>
            <a:off x="2042566" y="1379065"/>
            <a:ext cx="4721225" cy="20490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4344" name="Rectangle 32"/>
          <p:cNvSpPr>
            <a:spLocks noGrp="1" noChangeArrowheads="1"/>
          </p:cNvSpPr>
          <p:nvPr>
            <p:ph type="title"/>
          </p:nvPr>
        </p:nvSpPr>
        <p:spPr>
          <a:xfrm>
            <a:off x="35887" y="96051"/>
            <a:ext cx="6335669" cy="547267"/>
          </a:xfrm>
        </p:spPr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，電界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ja-JP" altLang="en-US" sz="3200" b="1">
                <a:latin typeface="Times New Roman" pitchFamily="18" charset="0"/>
              </a:rPr>
              <a:t>，電位</a:t>
            </a:r>
            <a:r>
              <a:rPr kumimoji="0" lang="en-US" altLang="ja-JP" sz="3200" b="1" i="1" dirty="0">
                <a:solidFill>
                  <a:srgbClr val="000000"/>
                </a:solidFill>
                <a:latin typeface="Symbol" pitchFamily="18" charset="2"/>
              </a:rPr>
              <a:t>f </a:t>
            </a:r>
            <a:r>
              <a:rPr kumimoji="0" lang="en-US" altLang="ja-JP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(1/2)</a:t>
            </a:r>
            <a:endParaRPr lang="en-US" altLang="ja-JP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2483768" y="4869160"/>
            <a:ext cx="3887788" cy="1441450"/>
            <a:chOff x="1610" y="2250"/>
            <a:chExt cx="2449" cy="908"/>
          </a:xfrm>
        </p:grpSpPr>
        <p:sp>
          <p:nvSpPr>
            <p:cNvPr id="14386" name="Line 34"/>
            <p:cNvSpPr>
              <a:spLocks noChangeShapeType="1"/>
            </p:cNvSpPr>
            <p:nvPr/>
          </p:nvSpPr>
          <p:spPr bwMode="auto">
            <a:xfrm>
              <a:off x="1610" y="2985"/>
              <a:ext cx="244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387" name="Line 35"/>
            <p:cNvSpPr>
              <a:spLocks noChangeShapeType="1"/>
            </p:cNvSpPr>
            <p:nvPr/>
          </p:nvSpPr>
          <p:spPr bwMode="auto">
            <a:xfrm flipV="1">
              <a:off x="2517" y="2250"/>
              <a:ext cx="11" cy="7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388" name="Line 36"/>
            <p:cNvSpPr>
              <a:spLocks noChangeShapeType="1"/>
            </p:cNvSpPr>
            <p:nvPr/>
          </p:nvSpPr>
          <p:spPr bwMode="auto">
            <a:xfrm flipV="1">
              <a:off x="2064" y="2395"/>
              <a:ext cx="453" cy="59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389" name="Line 37"/>
            <p:cNvSpPr>
              <a:spLocks noChangeShapeType="1"/>
            </p:cNvSpPr>
            <p:nvPr/>
          </p:nvSpPr>
          <p:spPr bwMode="auto">
            <a:xfrm>
              <a:off x="2517" y="2395"/>
              <a:ext cx="1225" cy="59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390" name="Text Box 38"/>
            <p:cNvSpPr txBox="1">
              <a:spLocks noChangeArrowheads="1"/>
            </p:cNvSpPr>
            <p:nvPr/>
          </p:nvSpPr>
          <p:spPr bwMode="auto">
            <a:xfrm>
              <a:off x="2336" y="2259"/>
              <a:ext cx="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14391" name="Text Box 39"/>
            <p:cNvSpPr txBox="1">
              <a:spLocks noChangeArrowheads="1"/>
            </p:cNvSpPr>
            <p:nvPr/>
          </p:nvSpPr>
          <p:spPr bwMode="auto">
            <a:xfrm>
              <a:off x="2472" y="2985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0</a:t>
              </a:r>
            </a:p>
          </p:txBody>
        </p:sp>
      </p:grpSp>
      <p:sp>
        <p:nvSpPr>
          <p:cNvPr id="14346" name="Line 40"/>
          <p:cNvSpPr>
            <a:spLocks noChangeShapeType="1"/>
          </p:cNvSpPr>
          <p:nvPr/>
        </p:nvSpPr>
        <p:spPr bwMode="auto">
          <a:xfrm>
            <a:off x="3936156" y="1379065"/>
            <a:ext cx="0" cy="20744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7" name="Text Box 41"/>
          <p:cNvSpPr txBox="1">
            <a:spLocks noChangeArrowheads="1"/>
          </p:cNvSpPr>
          <p:nvPr/>
        </p:nvSpPr>
        <p:spPr bwMode="auto">
          <a:xfrm>
            <a:off x="2336254" y="2996307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latin typeface="Times New Roman" pitchFamily="18" charset="0"/>
                <a:ea typeface="ＭＳ ゴシック" pitchFamily="49" charset="-128"/>
              </a:rPr>
              <a:t>n</a:t>
            </a:r>
            <a:endParaRPr lang="en-US" altLang="ja-JP" sz="24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4348" name="Text Box 42"/>
          <p:cNvSpPr txBox="1">
            <a:spLocks noChangeArrowheads="1"/>
          </p:cNvSpPr>
          <p:nvPr/>
        </p:nvSpPr>
        <p:spPr bwMode="auto">
          <a:xfrm>
            <a:off x="5971629" y="2996307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latin typeface="Times New Roman" pitchFamily="18" charset="0"/>
                <a:ea typeface="ＭＳ ゴシック" pitchFamily="49" charset="-128"/>
              </a:rPr>
              <a:t>p</a:t>
            </a:r>
            <a:endParaRPr lang="en-US" altLang="ja-JP" sz="24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4355" name="Text Box 61"/>
          <p:cNvSpPr txBox="1">
            <a:spLocks noChangeArrowheads="1"/>
          </p:cNvSpPr>
          <p:nvPr/>
        </p:nvSpPr>
        <p:spPr bwMode="auto">
          <a:xfrm>
            <a:off x="5650954" y="3383657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x</a:t>
            </a:r>
            <a:r>
              <a:rPr lang="en-US" altLang="ja-JP" b="1" baseline="-25000">
                <a:latin typeface="Times New Roman" pitchFamily="18" charset="0"/>
              </a:rPr>
              <a:t>p</a:t>
            </a:r>
          </a:p>
        </p:txBody>
      </p:sp>
      <p:sp>
        <p:nvSpPr>
          <p:cNvPr id="14356" name="Text Box 62"/>
          <p:cNvSpPr txBox="1">
            <a:spLocks noChangeArrowheads="1"/>
          </p:cNvSpPr>
          <p:nvPr/>
        </p:nvSpPr>
        <p:spPr bwMode="auto">
          <a:xfrm>
            <a:off x="2842666" y="3397944"/>
            <a:ext cx="2746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-x</a:t>
            </a:r>
            <a:r>
              <a:rPr lang="en-US" altLang="ja-JP" b="1" baseline="-25000">
                <a:latin typeface="Times New Roman" pitchFamily="18" charset="0"/>
              </a:rPr>
              <a:t>n</a:t>
            </a:r>
          </a:p>
        </p:txBody>
      </p:sp>
      <p:sp>
        <p:nvSpPr>
          <p:cNvPr id="14357" name="Text Box 63"/>
          <p:cNvSpPr txBox="1">
            <a:spLocks noChangeArrowheads="1"/>
          </p:cNvSpPr>
          <p:nvPr/>
        </p:nvSpPr>
        <p:spPr bwMode="auto">
          <a:xfrm>
            <a:off x="3850729" y="3442394"/>
            <a:ext cx="114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0</a:t>
            </a:r>
            <a:endParaRPr lang="en-US" altLang="ja-JP" b="1" baseline="-25000">
              <a:latin typeface="Times New Roman" pitchFamily="18" charset="0"/>
            </a:endParaRPr>
          </a:p>
        </p:txBody>
      </p:sp>
      <p:sp>
        <p:nvSpPr>
          <p:cNvPr id="14362" name="Line 77"/>
          <p:cNvSpPr>
            <a:spLocks noChangeShapeType="1"/>
          </p:cNvSpPr>
          <p:nvPr/>
        </p:nvSpPr>
        <p:spPr bwMode="auto">
          <a:xfrm>
            <a:off x="3331616" y="1268760"/>
            <a:ext cx="115252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4363" name="Text Box 78"/>
          <p:cNvSpPr txBox="1">
            <a:spLocks noChangeArrowheads="1"/>
          </p:cNvSpPr>
          <p:nvPr/>
        </p:nvSpPr>
        <p:spPr bwMode="auto">
          <a:xfrm>
            <a:off x="3439550" y="836712"/>
            <a:ext cx="10086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400" b="1">
                <a:latin typeface="Times New Roman" pitchFamily="18" charset="0"/>
                <a:ea typeface="ＭＳ ゴシック" pitchFamily="49" charset="-128"/>
              </a:rPr>
              <a:t>電界</a:t>
            </a:r>
            <a:r>
              <a:rPr lang="en-US" altLang="ja-JP" sz="2400" b="1" dirty="0"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baseline="30000" dirty="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4401" name="Text Box 6"/>
          <p:cNvSpPr txBox="1">
            <a:spLocks noChangeArrowheads="1"/>
          </p:cNvSpPr>
          <p:nvPr/>
        </p:nvSpPr>
        <p:spPr bwMode="auto">
          <a:xfrm>
            <a:off x="3086943" y="2708920"/>
            <a:ext cx="6317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14405" name="Text Box 10"/>
          <p:cNvSpPr txBox="1">
            <a:spLocks noChangeArrowheads="1"/>
          </p:cNvSpPr>
          <p:nvPr/>
        </p:nvSpPr>
        <p:spPr bwMode="auto">
          <a:xfrm>
            <a:off x="3417028" y="2348880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14409" name="Text Box 14"/>
          <p:cNvSpPr txBox="1">
            <a:spLocks noChangeArrowheads="1"/>
          </p:cNvSpPr>
          <p:nvPr/>
        </p:nvSpPr>
        <p:spPr bwMode="auto">
          <a:xfrm>
            <a:off x="3321911" y="1619508"/>
            <a:ext cx="5937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14410" name="Text Box 15"/>
          <p:cNvSpPr txBox="1">
            <a:spLocks noChangeArrowheads="1"/>
          </p:cNvSpPr>
          <p:nvPr/>
        </p:nvSpPr>
        <p:spPr bwMode="auto">
          <a:xfrm>
            <a:off x="3051312" y="1988840"/>
            <a:ext cx="6317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14406" name="Text Box 11"/>
          <p:cNvSpPr txBox="1">
            <a:spLocks noChangeArrowheads="1"/>
          </p:cNvSpPr>
          <p:nvPr/>
        </p:nvSpPr>
        <p:spPr bwMode="auto">
          <a:xfrm>
            <a:off x="4080172" y="1993457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sp>
        <p:nvSpPr>
          <p:cNvPr id="14407" name="Text Box 12"/>
          <p:cNvSpPr txBox="1">
            <a:spLocks noChangeArrowheads="1"/>
          </p:cNvSpPr>
          <p:nvPr/>
        </p:nvSpPr>
        <p:spPr bwMode="auto">
          <a:xfrm>
            <a:off x="4860032" y="2351500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sp>
        <p:nvSpPr>
          <p:cNvPr id="14408" name="Text Box 13"/>
          <p:cNvSpPr txBox="1">
            <a:spLocks noChangeArrowheads="1"/>
          </p:cNvSpPr>
          <p:nvPr/>
        </p:nvSpPr>
        <p:spPr bwMode="auto">
          <a:xfrm>
            <a:off x="4355976" y="2718212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sp>
        <p:nvSpPr>
          <p:cNvPr id="14402" name="Text Box 7"/>
          <p:cNvSpPr txBox="1">
            <a:spLocks noChangeArrowheads="1"/>
          </p:cNvSpPr>
          <p:nvPr/>
        </p:nvSpPr>
        <p:spPr bwMode="auto">
          <a:xfrm>
            <a:off x="5134998" y="1694136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sp>
        <p:nvSpPr>
          <p:cNvPr id="93" name="Text Box 78">
            <a:extLst>
              <a:ext uri="{FF2B5EF4-FFF2-40B4-BE49-F238E27FC236}">
                <a16:creationId xmlns:a16="http://schemas.microsoft.com/office/drawing/2014/main" id="{BC64EA83-5873-0F44-8CCC-B4A763309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903" y="4077072"/>
            <a:ext cx="46939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400" b="1">
                <a:latin typeface="Times New Roman" pitchFamily="18" charset="0"/>
                <a:ea typeface="ＭＳ ゴシック" pitchFamily="49" charset="-128"/>
              </a:rPr>
              <a:t>電気力線の本数</a:t>
            </a:r>
            <a:r>
              <a:rPr lang="en-US" altLang="ja-JP" sz="24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ja-JP" altLang="en-US" sz="2400" b="1">
                <a:latin typeface="Times New Roman" pitchFamily="18" charset="0"/>
                <a:ea typeface="ＭＳ ゴシック" pitchFamily="49" charset="-128"/>
              </a:rPr>
              <a:t>面密度</a:t>
            </a:r>
            <a:r>
              <a:rPr lang="en-US" altLang="ja-JP" sz="2400" b="1" dirty="0">
                <a:latin typeface="Times New Roman" pitchFamily="18" charset="0"/>
                <a:ea typeface="ＭＳ ゴシック" pitchFamily="49" charset="-128"/>
              </a:rPr>
              <a:t>)</a:t>
            </a:r>
            <a:r>
              <a:rPr lang="ja-JP" altLang="en-US" sz="2400" b="1">
                <a:latin typeface="Times New Roman" pitchFamily="18" charset="0"/>
                <a:ea typeface="ＭＳ ゴシック" pitchFamily="49" charset="-128"/>
              </a:rPr>
              <a:t>が</a:t>
            </a:r>
            <a:r>
              <a:rPr lang="en-US" altLang="ja-JP" sz="2400" b="1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ja-JP" altLang="en-US" sz="2400" b="1">
                <a:latin typeface="Times New Roman" pitchFamily="18" charset="0"/>
                <a:ea typeface="ＭＳ ゴシック" pitchFamily="49" charset="-128"/>
              </a:rPr>
              <a:t>電界</a:t>
            </a:r>
            <a:r>
              <a:rPr lang="en-US" altLang="ja-JP" sz="2400" b="1" dirty="0"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baseline="30000" dirty="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95" name="Text Box 15">
            <a:extLst>
              <a:ext uri="{FF2B5EF4-FFF2-40B4-BE49-F238E27FC236}">
                <a16:creationId xmlns:a16="http://schemas.microsoft.com/office/drawing/2014/main" id="{49B59B49-79D6-B748-A05F-6FBCFFC43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0484" y="3068960"/>
            <a:ext cx="6317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96" name="Text Box 11">
            <a:extLst>
              <a:ext uri="{FF2B5EF4-FFF2-40B4-BE49-F238E27FC236}">
                <a16:creationId xmlns:a16="http://schemas.microsoft.com/office/drawing/2014/main" id="{DDEC1BED-ED10-124C-A680-CA322B127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3440" y="3068960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sp>
        <p:nvSpPr>
          <p:cNvPr id="98" name="Text Box 10">
            <a:extLst>
              <a:ext uri="{FF2B5EF4-FFF2-40B4-BE49-F238E27FC236}">
                <a16:creationId xmlns:a16="http://schemas.microsoft.com/office/drawing/2014/main" id="{1BDC335E-C723-5345-B229-A037809FC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824" y="1331476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As</a:t>
            </a:r>
            <a:r>
              <a:rPr lang="en-US" altLang="ja-JP" b="1" baseline="30000" dirty="0">
                <a:latin typeface="Times New Roman" pitchFamily="18" charset="0"/>
                <a:ea typeface="ＭＳ ゴシック" pitchFamily="49" charset="-128"/>
              </a:rPr>
              <a:t>+</a:t>
            </a:r>
          </a:p>
        </p:txBody>
      </p:sp>
      <p:sp>
        <p:nvSpPr>
          <p:cNvPr id="99" name="Text Box 12">
            <a:extLst>
              <a:ext uri="{FF2B5EF4-FFF2-40B4-BE49-F238E27FC236}">
                <a16:creationId xmlns:a16="http://schemas.microsoft.com/office/drawing/2014/main" id="{99EDF9DE-C638-F347-997C-1CF8AD371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6424" y="1334096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B</a:t>
            </a:r>
            <a:r>
              <a:rPr lang="en-US" altLang="ja-JP" b="1" baseline="30000" dirty="0">
                <a:latin typeface="Symbol" pitchFamily="18" charset="2"/>
                <a:ea typeface="ＭＳ ゴシック" pitchFamily="49" charset="-128"/>
              </a:rPr>
              <a:t>-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8FC7372-0279-8449-9599-23CD77ECBAF3}"/>
              </a:ext>
            </a:extLst>
          </p:cNvPr>
          <p:cNvGrpSpPr/>
          <p:nvPr/>
        </p:nvGrpSpPr>
        <p:grpSpPr>
          <a:xfrm>
            <a:off x="3389040" y="1556792"/>
            <a:ext cx="1956302" cy="1739481"/>
            <a:chOff x="3389040" y="1556792"/>
            <a:chExt cx="1956302" cy="1739481"/>
          </a:xfrm>
        </p:grpSpPr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D5B680FA-65B3-024C-A9AC-03467FCCF2A1}"/>
                </a:ext>
              </a:extLst>
            </p:cNvPr>
            <p:cNvCxnSpPr/>
            <p:nvPr/>
          </p:nvCxnSpPr>
          <p:spPr bwMode="auto">
            <a:xfrm>
              <a:off x="3754399" y="1868200"/>
              <a:ext cx="13652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B70FBAD3-FDD3-6A4B-9793-0D18C9B0413D}"/>
                </a:ext>
              </a:extLst>
            </p:cNvPr>
            <p:cNvCxnSpPr/>
            <p:nvPr/>
          </p:nvCxnSpPr>
          <p:spPr bwMode="auto">
            <a:xfrm>
              <a:off x="3511260" y="2933467"/>
              <a:ext cx="86419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直線矢印コネクタ 87">
              <a:extLst>
                <a:ext uri="{FF2B5EF4-FFF2-40B4-BE49-F238E27FC236}">
                  <a16:creationId xmlns:a16="http://schemas.microsoft.com/office/drawing/2014/main" id="{69E3C727-55AA-A349-86AE-1BC5CD7DA6B8}"/>
                </a:ext>
              </a:extLst>
            </p:cNvPr>
            <p:cNvCxnSpPr/>
            <p:nvPr/>
          </p:nvCxnSpPr>
          <p:spPr bwMode="auto">
            <a:xfrm>
              <a:off x="3511260" y="2216153"/>
              <a:ext cx="64092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C675162F-EFFD-2943-9BE3-6CD6697B0888}"/>
                </a:ext>
              </a:extLst>
            </p:cNvPr>
            <p:cNvCxnSpPr/>
            <p:nvPr/>
          </p:nvCxnSpPr>
          <p:spPr bwMode="auto">
            <a:xfrm>
              <a:off x="3818244" y="2574196"/>
              <a:ext cx="111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矢印コネクタ 96">
              <a:extLst>
                <a:ext uri="{FF2B5EF4-FFF2-40B4-BE49-F238E27FC236}">
                  <a16:creationId xmlns:a16="http://schemas.microsoft.com/office/drawing/2014/main" id="{804B546E-F75F-7B4D-ABC6-79A93756673F}"/>
                </a:ext>
              </a:extLst>
            </p:cNvPr>
            <p:cNvCxnSpPr/>
            <p:nvPr/>
          </p:nvCxnSpPr>
          <p:spPr bwMode="auto">
            <a:xfrm>
              <a:off x="3870432" y="3296273"/>
              <a:ext cx="147491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矢印コネクタ 99">
              <a:extLst>
                <a:ext uri="{FF2B5EF4-FFF2-40B4-BE49-F238E27FC236}">
                  <a16:creationId xmlns:a16="http://schemas.microsoft.com/office/drawing/2014/main" id="{95981EDD-30CA-D740-BA8D-7498FFDC1AB4}"/>
                </a:ext>
              </a:extLst>
            </p:cNvPr>
            <p:cNvCxnSpPr/>
            <p:nvPr/>
          </p:nvCxnSpPr>
          <p:spPr bwMode="auto">
            <a:xfrm>
              <a:off x="3389040" y="1556792"/>
              <a:ext cx="111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テキスト ボックス 29">
            <a:extLst>
              <a:ext uri="{FF2B5EF4-FFF2-40B4-BE49-F238E27FC236}">
                <a16:creationId xmlns:a16="http://schemas.microsoft.com/office/drawing/2014/main" id="{15DA60B4-99C5-70FB-15FF-93EF7789268B}"/>
              </a:ext>
            </a:extLst>
          </p:cNvPr>
          <p:cNvSpPr txBox="1"/>
          <p:nvPr/>
        </p:nvSpPr>
        <p:spPr>
          <a:xfrm>
            <a:off x="7347995" y="3472527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3.6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A567B12-4AEB-9718-2107-37E044A7C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5626" y="4035647"/>
            <a:ext cx="8358026" cy="3713833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D9B1F375-98CF-D742-6557-5F451CA32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7555" y="3996139"/>
            <a:ext cx="8517061" cy="3817964"/>
          </a:xfrm>
          <a:prstGeom prst="rect">
            <a:avLst/>
          </a:prstGeom>
        </p:spPr>
      </p:pic>
      <p:pic>
        <p:nvPicPr>
          <p:cNvPr id="82" name="図 81">
            <a:extLst>
              <a:ext uri="{FF2B5EF4-FFF2-40B4-BE49-F238E27FC236}">
                <a16:creationId xmlns:a16="http://schemas.microsoft.com/office/drawing/2014/main" id="{DD8606B1-4D02-914C-83BF-B012E14BF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109" y="4009239"/>
            <a:ext cx="3063147" cy="1209974"/>
          </a:xfrm>
          <a:prstGeom prst="rect">
            <a:avLst/>
          </a:prstGeom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97025" y="1484784"/>
            <a:ext cx="3930650" cy="1701800"/>
            <a:chOff x="1610" y="1034"/>
            <a:chExt cx="2476" cy="1072"/>
          </a:xfrm>
        </p:grpSpPr>
        <p:grpSp>
          <p:nvGrpSpPr>
            <p:cNvPr id="14396" name="Group 3"/>
            <p:cNvGrpSpPr>
              <a:grpSpLocks/>
            </p:cNvGrpSpPr>
            <p:nvPr/>
          </p:nvGrpSpPr>
          <p:grpSpPr bwMode="auto">
            <a:xfrm>
              <a:off x="1610" y="1034"/>
              <a:ext cx="2476" cy="1072"/>
              <a:chOff x="1610" y="998"/>
              <a:chExt cx="2476" cy="1072"/>
            </a:xfrm>
          </p:grpSpPr>
          <p:sp>
            <p:nvSpPr>
              <p:cNvPr id="14399" name="Rectangle 4"/>
              <p:cNvSpPr>
                <a:spLocks noChangeArrowheads="1"/>
              </p:cNvSpPr>
              <p:nvPr/>
            </p:nvSpPr>
            <p:spPr bwMode="auto">
              <a:xfrm>
                <a:off x="2517" y="1736"/>
                <a:ext cx="1225" cy="243"/>
              </a:xfrm>
              <a:prstGeom prst="rect">
                <a:avLst/>
              </a:prstGeom>
              <a:solidFill>
                <a:srgbClr val="CC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00" name="Rectangle 5"/>
              <p:cNvSpPr>
                <a:spLocks noChangeArrowheads="1"/>
              </p:cNvSpPr>
              <p:nvPr/>
            </p:nvSpPr>
            <p:spPr bwMode="auto">
              <a:xfrm>
                <a:off x="2029" y="1253"/>
                <a:ext cx="499" cy="48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01" name="Text Box 6"/>
              <p:cNvSpPr txBox="1">
                <a:spLocks noChangeArrowheads="1"/>
              </p:cNvSpPr>
              <p:nvPr/>
            </p:nvSpPr>
            <p:spPr bwMode="auto">
              <a:xfrm>
                <a:off x="2242" y="1526"/>
                <a:ext cx="33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ja-JP" b="1">
                    <a:latin typeface="Times New Roman" pitchFamily="18" charset="0"/>
                    <a:ea typeface="ＭＳ ゴシック" pitchFamily="49" charset="-128"/>
                  </a:rPr>
                  <a:t>As</a:t>
                </a:r>
                <a:r>
                  <a:rPr lang="en-US" altLang="ja-JP" b="1" baseline="30000">
                    <a:latin typeface="Times New Roman" pitchFamily="18" charset="0"/>
                    <a:ea typeface="ＭＳ ゴシック" pitchFamily="49" charset="-128"/>
                  </a:rPr>
                  <a:t>+</a:t>
                </a:r>
              </a:p>
            </p:txBody>
          </p:sp>
          <p:sp>
            <p:nvSpPr>
              <p:cNvPr id="14402" name="Text Box 7"/>
              <p:cNvSpPr txBox="1">
                <a:spLocks noChangeArrowheads="1"/>
              </p:cNvSpPr>
              <p:nvPr/>
            </p:nvSpPr>
            <p:spPr bwMode="auto">
              <a:xfrm>
                <a:off x="2570" y="1757"/>
                <a:ext cx="26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ja-JP" b="1">
                    <a:latin typeface="Times New Roman" pitchFamily="18" charset="0"/>
                    <a:ea typeface="ＭＳ ゴシック" pitchFamily="49" charset="-128"/>
                  </a:rPr>
                  <a:t>B</a:t>
                </a:r>
                <a:r>
                  <a:rPr lang="en-US" altLang="ja-JP" b="1" baseline="30000">
                    <a:latin typeface="Symbol" pitchFamily="18" charset="2"/>
                    <a:ea typeface="ＭＳ ゴシック" pitchFamily="49" charset="-128"/>
                  </a:rPr>
                  <a:t>-</a:t>
                </a:r>
              </a:p>
            </p:txBody>
          </p:sp>
          <p:sp>
            <p:nvSpPr>
              <p:cNvPr id="14403" name="Line 8"/>
              <p:cNvSpPr>
                <a:spLocks noChangeShapeType="1"/>
              </p:cNvSpPr>
              <p:nvPr/>
            </p:nvSpPr>
            <p:spPr bwMode="auto">
              <a:xfrm>
                <a:off x="1610" y="1736"/>
                <a:ext cx="244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404" name="Line 9"/>
              <p:cNvSpPr>
                <a:spLocks noChangeShapeType="1"/>
              </p:cNvSpPr>
              <p:nvPr/>
            </p:nvSpPr>
            <p:spPr bwMode="auto">
              <a:xfrm flipV="1">
                <a:off x="2515" y="1081"/>
                <a:ext cx="15" cy="9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405" name="Text Box 10"/>
              <p:cNvSpPr txBox="1">
                <a:spLocks noChangeArrowheads="1"/>
              </p:cNvSpPr>
              <p:nvPr/>
            </p:nvSpPr>
            <p:spPr bwMode="auto">
              <a:xfrm>
                <a:off x="2242" y="1298"/>
                <a:ext cx="33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ja-JP" b="1">
                    <a:latin typeface="Times New Roman" pitchFamily="18" charset="0"/>
                    <a:ea typeface="ＭＳ ゴシック" pitchFamily="49" charset="-128"/>
                  </a:rPr>
                  <a:t>As</a:t>
                </a:r>
                <a:r>
                  <a:rPr lang="en-US" altLang="ja-JP" b="1" baseline="30000">
                    <a:latin typeface="Times New Roman" pitchFamily="18" charset="0"/>
                    <a:ea typeface="ＭＳ ゴシック" pitchFamily="49" charset="-128"/>
                  </a:rPr>
                  <a:t>+</a:t>
                </a:r>
              </a:p>
            </p:txBody>
          </p:sp>
          <p:sp>
            <p:nvSpPr>
              <p:cNvPr id="14406" name="Text Box 11"/>
              <p:cNvSpPr txBox="1">
                <a:spLocks noChangeArrowheads="1"/>
              </p:cNvSpPr>
              <p:nvPr/>
            </p:nvSpPr>
            <p:spPr bwMode="auto">
              <a:xfrm>
                <a:off x="2853" y="1756"/>
                <a:ext cx="26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ja-JP" b="1" dirty="0">
                    <a:latin typeface="Times New Roman" pitchFamily="18" charset="0"/>
                    <a:ea typeface="ＭＳ ゴシック" pitchFamily="49" charset="-128"/>
                  </a:rPr>
                  <a:t>B</a:t>
                </a:r>
                <a:r>
                  <a:rPr lang="en-US" altLang="ja-JP" b="1" baseline="30000" dirty="0">
                    <a:latin typeface="Symbol" pitchFamily="18" charset="2"/>
                    <a:ea typeface="ＭＳ ゴシック" pitchFamily="49" charset="-128"/>
                  </a:rPr>
                  <a:t>-</a:t>
                </a:r>
              </a:p>
            </p:txBody>
          </p:sp>
          <p:sp>
            <p:nvSpPr>
              <p:cNvPr id="14407" name="Text Box 12"/>
              <p:cNvSpPr txBox="1">
                <a:spLocks noChangeArrowheads="1"/>
              </p:cNvSpPr>
              <p:nvPr/>
            </p:nvSpPr>
            <p:spPr bwMode="auto">
              <a:xfrm>
                <a:off x="3435" y="1752"/>
                <a:ext cx="26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ja-JP" b="1">
                    <a:latin typeface="Times New Roman" pitchFamily="18" charset="0"/>
                    <a:ea typeface="ＭＳ ゴシック" pitchFamily="49" charset="-128"/>
                  </a:rPr>
                  <a:t>B</a:t>
                </a:r>
                <a:r>
                  <a:rPr lang="en-US" altLang="ja-JP" b="1" baseline="30000">
                    <a:latin typeface="Symbol" pitchFamily="18" charset="2"/>
                    <a:ea typeface="ＭＳ ゴシック" pitchFamily="49" charset="-128"/>
                  </a:rPr>
                  <a:t>-</a:t>
                </a:r>
              </a:p>
            </p:txBody>
          </p:sp>
          <p:sp>
            <p:nvSpPr>
              <p:cNvPr id="14408" name="Text Box 13"/>
              <p:cNvSpPr txBox="1">
                <a:spLocks noChangeArrowheads="1"/>
              </p:cNvSpPr>
              <p:nvPr/>
            </p:nvSpPr>
            <p:spPr bwMode="auto">
              <a:xfrm>
                <a:off x="3125" y="1752"/>
                <a:ext cx="26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ja-JP" b="1">
                    <a:latin typeface="Times New Roman" pitchFamily="18" charset="0"/>
                    <a:ea typeface="ＭＳ ゴシック" pitchFamily="49" charset="-128"/>
                  </a:rPr>
                  <a:t>B</a:t>
                </a:r>
                <a:r>
                  <a:rPr lang="en-US" altLang="ja-JP" b="1" baseline="30000">
                    <a:latin typeface="Symbol" pitchFamily="18" charset="2"/>
                    <a:ea typeface="ＭＳ ゴシック" pitchFamily="49" charset="-128"/>
                  </a:rPr>
                  <a:t>-</a:t>
                </a:r>
              </a:p>
            </p:txBody>
          </p:sp>
          <p:sp>
            <p:nvSpPr>
              <p:cNvPr id="14409" name="Text Box 14"/>
              <p:cNvSpPr txBox="1">
                <a:spLocks noChangeArrowheads="1"/>
              </p:cNvSpPr>
              <p:nvPr/>
            </p:nvSpPr>
            <p:spPr bwMode="auto">
              <a:xfrm>
                <a:off x="2016" y="1526"/>
                <a:ext cx="33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ja-JP" b="1">
                    <a:latin typeface="Times New Roman" pitchFamily="18" charset="0"/>
                    <a:ea typeface="ＭＳ ゴシック" pitchFamily="49" charset="-128"/>
                  </a:rPr>
                  <a:t>As</a:t>
                </a:r>
                <a:r>
                  <a:rPr lang="en-US" altLang="ja-JP" b="1" baseline="30000">
                    <a:latin typeface="Times New Roman" pitchFamily="18" charset="0"/>
                    <a:ea typeface="ＭＳ ゴシック" pitchFamily="49" charset="-128"/>
                  </a:rPr>
                  <a:t>+</a:t>
                </a:r>
              </a:p>
            </p:txBody>
          </p:sp>
          <p:sp>
            <p:nvSpPr>
              <p:cNvPr id="14410" name="Text Box 15"/>
              <p:cNvSpPr txBox="1">
                <a:spLocks noChangeArrowheads="1"/>
              </p:cNvSpPr>
              <p:nvPr/>
            </p:nvSpPr>
            <p:spPr bwMode="auto">
              <a:xfrm>
                <a:off x="2016" y="1298"/>
                <a:ext cx="33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ja-JP" b="1">
                    <a:latin typeface="Times New Roman" pitchFamily="18" charset="0"/>
                    <a:ea typeface="ＭＳ ゴシック" pitchFamily="49" charset="-128"/>
                  </a:rPr>
                  <a:t>As</a:t>
                </a:r>
                <a:r>
                  <a:rPr lang="en-US" altLang="ja-JP" b="1" baseline="30000">
                    <a:latin typeface="Times New Roman" pitchFamily="18" charset="0"/>
                    <a:ea typeface="ＭＳ ゴシック" pitchFamily="49" charset="-128"/>
                  </a:rPr>
                  <a:t>+</a:t>
                </a:r>
              </a:p>
            </p:txBody>
          </p:sp>
          <p:sp>
            <p:nvSpPr>
              <p:cNvPr id="14411" name="Text Box 16"/>
              <p:cNvSpPr txBox="1">
                <a:spLocks noChangeArrowheads="1"/>
              </p:cNvSpPr>
              <p:nvPr/>
            </p:nvSpPr>
            <p:spPr bwMode="auto">
              <a:xfrm>
                <a:off x="2095" y="1896"/>
                <a:ext cx="45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dirty="0">
                    <a:latin typeface="Times New Roman" pitchFamily="18" charset="0"/>
                  </a:rPr>
                  <a:t>−</a:t>
                </a:r>
                <a:r>
                  <a:rPr lang="en-US" altLang="ja-JP" b="1" i="1" dirty="0" err="1">
                    <a:latin typeface="Times New Roman" pitchFamily="18" charset="0"/>
                  </a:rPr>
                  <a:t>qN</a:t>
                </a:r>
                <a:r>
                  <a:rPr lang="en-US" altLang="ja-JP" b="1" i="1" baseline="-25000" dirty="0" err="1">
                    <a:latin typeface="Times New Roman" pitchFamily="18" charset="0"/>
                  </a:rPr>
                  <a:t>a</a:t>
                </a:r>
                <a:r>
                  <a:rPr lang="en-US" altLang="ja-JP" b="1" i="1" baseline="30000" dirty="0">
                    <a:latin typeface="Symbol" pitchFamily="18" charset="2"/>
                    <a:ea typeface="ＭＳ ゴシック" pitchFamily="49" charset="-128"/>
                  </a:rPr>
                  <a:t>-</a:t>
                </a:r>
              </a:p>
            </p:txBody>
          </p:sp>
          <p:sp>
            <p:nvSpPr>
              <p:cNvPr id="14412" name="Text Box 17"/>
              <p:cNvSpPr txBox="1">
                <a:spLocks noChangeArrowheads="1"/>
              </p:cNvSpPr>
              <p:nvPr/>
            </p:nvSpPr>
            <p:spPr bwMode="auto">
              <a:xfrm>
                <a:off x="2562" y="1170"/>
                <a:ext cx="40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i="1" dirty="0" err="1">
                    <a:latin typeface="Times New Roman" pitchFamily="18" charset="0"/>
                  </a:rPr>
                  <a:t>qN</a:t>
                </a:r>
                <a:r>
                  <a:rPr lang="en-US" altLang="ja-JP" b="1" i="1" baseline="-25000" dirty="0" err="1">
                    <a:latin typeface="Times New Roman" pitchFamily="18" charset="0"/>
                  </a:rPr>
                  <a:t>d</a:t>
                </a:r>
                <a:r>
                  <a:rPr lang="en-US" altLang="ja-JP" b="1" i="1" baseline="30000" dirty="0">
                    <a:latin typeface="Times New Roman" pitchFamily="18" charset="0"/>
                  </a:rPr>
                  <a:t>+</a:t>
                </a:r>
              </a:p>
            </p:txBody>
          </p:sp>
          <p:sp>
            <p:nvSpPr>
              <p:cNvPr id="14413" name="Text Box 18"/>
              <p:cNvSpPr txBox="1">
                <a:spLocks noChangeArrowheads="1"/>
              </p:cNvSpPr>
              <p:nvPr/>
            </p:nvSpPr>
            <p:spPr bwMode="auto">
              <a:xfrm>
                <a:off x="2393" y="998"/>
                <a:ext cx="7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dirty="0">
                    <a:latin typeface="Symbol" pitchFamily="18" charset="2"/>
                  </a:rPr>
                  <a:t>r</a:t>
                </a:r>
                <a:endParaRPr lang="en-US" altLang="ja-JP" b="1" baseline="-25000" dirty="0">
                  <a:latin typeface="Symbol" pitchFamily="18" charset="2"/>
                </a:endParaRPr>
              </a:p>
            </p:txBody>
          </p:sp>
          <p:sp>
            <p:nvSpPr>
              <p:cNvPr id="14414" name="Text Box 19"/>
              <p:cNvSpPr txBox="1">
                <a:spLocks noChangeArrowheads="1"/>
              </p:cNvSpPr>
              <p:nvPr/>
            </p:nvSpPr>
            <p:spPr bwMode="auto">
              <a:xfrm>
                <a:off x="4014" y="1777"/>
                <a:ext cx="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dirty="0">
                    <a:latin typeface="Times New Roman" pitchFamily="18" charset="0"/>
                  </a:rPr>
                  <a:t>x</a:t>
                </a:r>
              </a:p>
            </p:txBody>
          </p:sp>
          <p:sp>
            <p:nvSpPr>
              <p:cNvPr id="14415" name="Text Box 20"/>
              <p:cNvSpPr txBox="1">
                <a:spLocks noChangeArrowheads="1"/>
              </p:cNvSpPr>
              <p:nvPr/>
            </p:nvSpPr>
            <p:spPr bwMode="auto">
              <a:xfrm>
                <a:off x="2426" y="1732"/>
                <a:ext cx="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>
                    <a:latin typeface="Times New Roman" pitchFamily="18" charset="0"/>
                  </a:rPr>
                  <a:t>0</a:t>
                </a:r>
              </a:p>
            </p:txBody>
          </p:sp>
        </p:grpSp>
        <p:sp>
          <p:nvSpPr>
            <p:cNvPr id="14397" name="Text Box 21"/>
            <p:cNvSpPr txBox="1">
              <a:spLocks noChangeArrowheads="1"/>
            </p:cNvSpPr>
            <p:nvPr/>
          </p:nvSpPr>
          <p:spPr bwMode="auto">
            <a:xfrm>
              <a:off x="1927" y="1760"/>
              <a:ext cx="17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latin typeface="Times New Roman" pitchFamily="18" charset="0"/>
                </a:rPr>
                <a:t>-</a:t>
              </a:r>
              <a:r>
                <a:rPr lang="en-US" altLang="ja-JP" b="1" i="1" dirty="0" err="1">
                  <a:latin typeface="Times New Roman" pitchFamily="18" charset="0"/>
                </a:rPr>
                <a:t>x</a:t>
              </a:r>
              <a:r>
                <a:rPr lang="en-US" altLang="ja-JP" b="1" i="1" baseline="-25000" dirty="0" err="1">
                  <a:latin typeface="Times New Roman" pitchFamily="18" charset="0"/>
                </a:rPr>
                <a:t>n</a:t>
              </a:r>
              <a:endParaRPr lang="en-US" altLang="ja-JP" b="1" i="1" baseline="-25000" dirty="0">
                <a:latin typeface="Times New Roman" pitchFamily="18" charset="0"/>
              </a:endParaRPr>
            </a:p>
          </p:txBody>
        </p:sp>
        <p:sp>
          <p:nvSpPr>
            <p:cNvPr id="14398" name="Text Box 22"/>
            <p:cNvSpPr txBox="1">
              <a:spLocks noChangeArrowheads="1"/>
            </p:cNvSpPr>
            <p:nvPr/>
          </p:nvSpPr>
          <p:spPr bwMode="auto">
            <a:xfrm>
              <a:off x="3696" y="1570"/>
              <a:ext cx="12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x</a:t>
              </a:r>
              <a:r>
                <a:rPr lang="en-US" altLang="ja-JP" b="1" baseline="-25000">
                  <a:latin typeface="Times New Roman" pitchFamily="18" charset="0"/>
                </a:rPr>
                <a:t>p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317750" y="3561109"/>
            <a:ext cx="2663825" cy="935037"/>
            <a:chOff x="2064" y="2387"/>
            <a:chExt cx="1678" cy="589"/>
          </a:xfrm>
        </p:grpSpPr>
        <p:grpSp>
          <p:nvGrpSpPr>
            <p:cNvPr id="14392" name="Group 24"/>
            <p:cNvGrpSpPr>
              <a:grpSpLocks/>
            </p:cNvGrpSpPr>
            <p:nvPr/>
          </p:nvGrpSpPr>
          <p:grpSpPr bwMode="auto">
            <a:xfrm>
              <a:off x="2064" y="2387"/>
              <a:ext cx="1678" cy="589"/>
              <a:chOff x="2064" y="2387"/>
              <a:chExt cx="1678" cy="589"/>
            </a:xfrm>
          </p:grpSpPr>
          <p:sp>
            <p:nvSpPr>
              <p:cNvPr id="14394" name="AutoShape 25"/>
              <p:cNvSpPr>
                <a:spLocks noChangeArrowheads="1"/>
              </p:cNvSpPr>
              <p:nvPr/>
            </p:nvSpPr>
            <p:spPr bwMode="auto">
              <a:xfrm flipH="1">
                <a:off x="2064" y="2387"/>
                <a:ext cx="453" cy="589"/>
              </a:xfrm>
              <a:prstGeom prst="rtTriangl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95" name="AutoShape 26"/>
              <p:cNvSpPr>
                <a:spLocks noChangeArrowheads="1"/>
              </p:cNvSpPr>
              <p:nvPr/>
            </p:nvSpPr>
            <p:spPr bwMode="auto">
              <a:xfrm>
                <a:off x="2517" y="2387"/>
                <a:ext cx="1225" cy="589"/>
              </a:xfrm>
              <a:prstGeom prst="rtTriangl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4393" name="Text Box 27"/>
            <p:cNvSpPr txBox="1">
              <a:spLocks noChangeArrowheads="1"/>
            </p:cNvSpPr>
            <p:nvPr/>
          </p:nvSpPr>
          <p:spPr bwMode="auto">
            <a:xfrm>
              <a:off x="2622" y="2631"/>
              <a:ext cx="157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kumimoji="0" lang="en-US" altLang="ja-JP" b="1" i="1" dirty="0" err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lang="en-US" altLang="ja-JP" b="1" i="1" baseline="-25000" dirty="0" err="1">
                  <a:latin typeface="Times New Roman" pitchFamily="18" charset="0"/>
                </a:rPr>
                <a:t>bi</a:t>
              </a:r>
              <a:endParaRPr lang="en-US" altLang="ja-JP" b="1" i="1" baseline="-25000" dirty="0">
                <a:latin typeface="Times New Roman" pitchFamily="18" charset="0"/>
              </a:endParaRPr>
            </a:p>
          </p:txBody>
        </p:sp>
      </p:grpSp>
      <p:sp>
        <p:nvSpPr>
          <p:cNvPr id="14340" name="Rectangle 28"/>
          <p:cNvSpPr>
            <a:spLocks noChangeArrowheads="1"/>
          </p:cNvSpPr>
          <p:nvPr/>
        </p:nvSpPr>
        <p:spPr bwMode="auto">
          <a:xfrm>
            <a:off x="2182813" y="866775"/>
            <a:ext cx="2736850" cy="4016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</a:endParaRPr>
          </a:p>
        </p:txBody>
      </p:sp>
      <p:pic>
        <p:nvPicPr>
          <p:cNvPr id="14341" name="Picture 2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59475" y="1052513"/>
            <a:ext cx="544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1052513"/>
            <a:ext cx="5445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31"/>
          <p:cNvSpPr>
            <a:spLocks noChangeArrowheads="1"/>
          </p:cNvSpPr>
          <p:nvPr/>
        </p:nvSpPr>
        <p:spPr bwMode="auto">
          <a:xfrm>
            <a:off x="1238250" y="866775"/>
            <a:ext cx="4721225" cy="401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4344" name="Rectangle 32"/>
          <p:cNvSpPr>
            <a:spLocks noGrp="1" noChangeArrowheads="1"/>
          </p:cNvSpPr>
          <p:nvPr>
            <p:ph type="title"/>
          </p:nvPr>
        </p:nvSpPr>
        <p:spPr>
          <a:xfrm>
            <a:off x="132557" y="83630"/>
            <a:ext cx="8039843" cy="609066"/>
          </a:xfrm>
        </p:spPr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，電界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ja-JP" altLang="en-US" sz="3200" b="1">
                <a:latin typeface="Times New Roman" pitchFamily="18" charset="0"/>
              </a:rPr>
              <a:t>，電位</a:t>
            </a:r>
            <a:r>
              <a:rPr kumimoji="0" lang="en-US" altLang="ja-JP" sz="3200" b="1" i="1" dirty="0">
                <a:solidFill>
                  <a:srgbClr val="000000"/>
                </a:solidFill>
                <a:latin typeface="Symbol" pitchFamily="18" charset="2"/>
              </a:rPr>
              <a:t>f </a:t>
            </a:r>
            <a:r>
              <a:rPr kumimoji="0" lang="en-US" altLang="ja-JP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(2/2)</a:t>
            </a:r>
            <a:endParaRPr lang="en-US" altLang="ja-JP" sz="3200" b="1" dirty="0">
              <a:latin typeface="Times New Roman" pitchFamily="18" charset="0"/>
            </a:endParaRP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1597025" y="3343621"/>
            <a:ext cx="3887788" cy="1441450"/>
            <a:chOff x="1610" y="2250"/>
            <a:chExt cx="2449" cy="908"/>
          </a:xfrm>
        </p:grpSpPr>
        <p:sp>
          <p:nvSpPr>
            <p:cNvPr id="14386" name="Line 34"/>
            <p:cNvSpPr>
              <a:spLocks noChangeShapeType="1"/>
            </p:cNvSpPr>
            <p:nvPr/>
          </p:nvSpPr>
          <p:spPr bwMode="auto">
            <a:xfrm>
              <a:off x="1610" y="2985"/>
              <a:ext cx="244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387" name="Line 35"/>
            <p:cNvSpPr>
              <a:spLocks noChangeShapeType="1"/>
            </p:cNvSpPr>
            <p:nvPr/>
          </p:nvSpPr>
          <p:spPr bwMode="auto">
            <a:xfrm flipV="1">
              <a:off x="2517" y="2250"/>
              <a:ext cx="11" cy="7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388" name="Line 36"/>
            <p:cNvSpPr>
              <a:spLocks noChangeShapeType="1"/>
            </p:cNvSpPr>
            <p:nvPr/>
          </p:nvSpPr>
          <p:spPr bwMode="auto">
            <a:xfrm flipV="1">
              <a:off x="2064" y="2395"/>
              <a:ext cx="453" cy="59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389" name="Line 37"/>
            <p:cNvSpPr>
              <a:spLocks noChangeShapeType="1"/>
            </p:cNvSpPr>
            <p:nvPr/>
          </p:nvSpPr>
          <p:spPr bwMode="auto">
            <a:xfrm>
              <a:off x="2517" y="2395"/>
              <a:ext cx="1225" cy="59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4390" name="Text Box 38"/>
            <p:cNvSpPr txBox="1">
              <a:spLocks noChangeArrowheads="1"/>
            </p:cNvSpPr>
            <p:nvPr/>
          </p:nvSpPr>
          <p:spPr bwMode="auto">
            <a:xfrm>
              <a:off x="2336" y="2259"/>
              <a:ext cx="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 i="1" dirty="0"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14391" name="Text Box 39"/>
            <p:cNvSpPr txBox="1">
              <a:spLocks noChangeArrowheads="1"/>
            </p:cNvSpPr>
            <p:nvPr/>
          </p:nvSpPr>
          <p:spPr bwMode="auto">
            <a:xfrm>
              <a:off x="2472" y="2985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>
                  <a:latin typeface="Times New Roman" pitchFamily="18" charset="0"/>
                </a:rPr>
                <a:t>0</a:t>
              </a:r>
            </a:p>
          </p:txBody>
        </p:sp>
      </p:grpSp>
      <p:sp>
        <p:nvSpPr>
          <p:cNvPr id="14346" name="Line 40"/>
          <p:cNvSpPr>
            <a:spLocks noChangeShapeType="1"/>
          </p:cNvSpPr>
          <p:nvPr/>
        </p:nvSpPr>
        <p:spPr bwMode="auto">
          <a:xfrm>
            <a:off x="3006725" y="866775"/>
            <a:ext cx="0" cy="401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7" name="Text Box 41"/>
          <p:cNvSpPr txBox="1">
            <a:spLocks noChangeArrowheads="1"/>
          </p:cNvSpPr>
          <p:nvPr/>
        </p:nvSpPr>
        <p:spPr bwMode="auto">
          <a:xfrm>
            <a:off x="1531938" y="836613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latin typeface="Times New Roman" pitchFamily="18" charset="0"/>
                <a:ea typeface="ＭＳ ゴシック" pitchFamily="49" charset="-128"/>
              </a:rPr>
              <a:t>n</a:t>
            </a:r>
            <a:endParaRPr lang="en-US" altLang="ja-JP" sz="2400" b="1" i="1" baseline="30000" dirty="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4348" name="Text Box 42"/>
          <p:cNvSpPr txBox="1">
            <a:spLocks noChangeArrowheads="1"/>
          </p:cNvSpPr>
          <p:nvPr/>
        </p:nvSpPr>
        <p:spPr bwMode="auto">
          <a:xfrm>
            <a:off x="5167313" y="836613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>
                <a:latin typeface="Times New Roman" pitchFamily="18" charset="0"/>
                <a:ea typeface="ＭＳ ゴシック" pitchFamily="49" charset="-128"/>
              </a:rPr>
              <a:t>p</a:t>
            </a:r>
            <a:endParaRPr lang="en-US" altLang="ja-JP" sz="2400" b="1" i="1" baseline="30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97371" name="Text Box 59"/>
          <p:cNvSpPr txBox="1">
            <a:spLocks noChangeArrowheads="1"/>
          </p:cNvSpPr>
          <p:nvPr/>
        </p:nvSpPr>
        <p:spPr bwMode="auto">
          <a:xfrm>
            <a:off x="3239908" y="3284884"/>
            <a:ext cx="42306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 i="1" dirty="0">
                <a:latin typeface="Times New Roman" pitchFamily="18" charset="0"/>
                <a:ea typeface="ＭＳ ゴシック" pitchFamily="49" charset="-128"/>
              </a:rPr>
              <a:t>E</a:t>
            </a:r>
            <a:r>
              <a:rPr lang="ja-JP" altLang="en-US" b="1">
                <a:latin typeface="Times New Roman" pitchFamily="18" charset="0"/>
                <a:ea typeface="ＭＳ ゴシック" pitchFamily="49" charset="-128"/>
              </a:rPr>
              <a:t>が最大となるのは接合</a:t>
            </a:r>
            <a:r>
              <a:rPr lang="en-US" altLang="ja-JP" b="1" dirty="0">
                <a:latin typeface="Times New Roman" pitchFamily="18" charset="0"/>
                <a:ea typeface="ＭＳ ゴシック" pitchFamily="49" charset="-128"/>
              </a:rPr>
              <a:t>(x = 0) </a:t>
            </a:r>
          </a:p>
        </p:txBody>
      </p:sp>
      <p:sp>
        <p:nvSpPr>
          <p:cNvPr id="397372" name="Text Box 60"/>
          <p:cNvSpPr txBox="1">
            <a:spLocks noChangeArrowheads="1"/>
          </p:cNvSpPr>
          <p:nvPr/>
        </p:nvSpPr>
        <p:spPr bwMode="auto">
          <a:xfrm>
            <a:off x="3318489" y="5129236"/>
            <a:ext cx="2187377" cy="31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ja-JP" b="1" i="1" dirty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ja-JP" altLang="en-US" b="1" dirty="0">
                <a:latin typeface="Times New Roman" pitchFamily="18" charset="0"/>
                <a:ea typeface="ＭＳ ゴシック" pitchFamily="49" charset="-128"/>
              </a:rPr>
              <a:t>はバンド図と対応 </a:t>
            </a:r>
          </a:p>
        </p:txBody>
      </p:sp>
      <p:sp>
        <p:nvSpPr>
          <p:cNvPr id="14355" name="Text Box 61"/>
          <p:cNvSpPr txBox="1">
            <a:spLocks noChangeArrowheads="1"/>
          </p:cNvSpPr>
          <p:nvPr/>
        </p:nvSpPr>
        <p:spPr bwMode="auto">
          <a:xfrm>
            <a:off x="4846638" y="1223963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 i="1" dirty="0" err="1">
                <a:latin typeface="Times New Roman" pitchFamily="18" charset="0"/>
              </a:rPr>
              <a:t>x</a:t>
            </a:r>
            <a:r>
              <a:rPr lang="en-US" altLang="ja-JP" b="1" i="1" baseline="-25000" dirty="0" err="1">
                <a:latin typeface="Times New Roman" pitchFamily="18" charset="0"/>
              </a:rPr>
              <a:t>p</a:t>
            </a:r>
            <a:endParaRPr lang="en-US" altLang="ja-JP" b="1" i="1" baseline="-25000" dirty="0">
              <a:latin typeface="Times New Roman" pitchFamily="18" charset="0"/>
            </a:endParaRPr>
          </a:p>
        </p:txBody>
      </p:sp>
      <p:sp>
        <p:nvSpPr>
          <p:cNvPr id="14356" name="Text Box 62"/>
          <p:cNvSpPr txBox="1">
            <a:spLocks noChangeArrowheads="1"/>
          </p:cNvSpPr>
          <p:nvPr/>
        </p:nvSpPr>
        <p:spPr bwMode="auto">
          <a:xfrm>
            <a:off x="2038350" y="1238250"/>
            <a:ext cx="2746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 dirty="0">
                <a:latin typeface="Times New Roman" pitchFamily="18" charset="0"/>
              </a:rPr>
              <a:t>-</a:t>
            </a:r>
            <a:r>
              <a:rPr lang="en-US" altLang="ja-JP" b="1" i="1" dirty="0" err="1">
                <a:latin typeface="Times New Roman" pitchFamily="18" charset="0"/>
              </a:rPr>
              <a:t>x</a:t>
            </a:r>
            <a:r>
              <a:rPr lang="en-US" altLang="ja-JP" b="1" i="1" baseline="-25000" dirty="0" err="1">
                <a:latin typeface="Times New Roman" pitchFamily="18" charset="0"/>
              </a:rPr>
              <a:t>n</a:t>
            </a:r>
            <a:endParaRPr lang="en-US" altLang="ja-JP" b="1" i="1" baseline="-25000" dirty="0">
              <a:latin typeface="Times New Roman" pitchFamily="18" charset="0"/>
            </a:endParaRPr>
          </a:p>
        </p:txBody>
      </p:sp>
      <p:sp>
        <p:nvSpPr>
          <p:cNvPr id="14357" name="Text Box 63"/>
          <p:cNvSpPr txBox="1">
            <a:spLocks noChangeArrowheads="1"/>
          </p:cNvSpPr>
          <p:nvPr/>
        </p:nvSpPr>
        <p:spPr bwMode="auto">
          <a:xfrm>
            <a:off x="3046413" y="1282700"/>
            <a:ext cx="114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0</a:t>
            </a:r>
            <a:endParaRPr lang="en-US" altLang="ja-JP" b="1" baseline="-25000">
              <a:latin typeface="Times New Roman" pitchFamily="18" charset="0"/>
            </a:endParaRPr>
          </a:p>
        </p:txBody>
      </p:sp>
      <p:sp>
        <p:nvSpPr>
          <p:cNvPr id="397376" name="Text Box 64"/>
          <p:cNvSpPr txBox="1">
            <a:spLocks noChangeArrowheads="1"/>
          </p:cNvSpPr>
          <p:nvPr/>
        </p:nvSpPr>
        <p:spPr bwMode="auto">
          <a:xfrm>
            <a:off x="3761119" y="1914298"/>
            <a:ext cx="1944681" cy="307777"/>
          </a:xfrm>
          <a:prstGeom prst="rect">
            <a:avLst/>
          </a:prstGeom>
          <a:noFill/>
          <a:ln w="28575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2000" b="1" i="1" dirty="0" err="1">
                <a:latin typeface="Times New Roman" pitchFamily="18" charset="0"/>
                <a:ea typeface="ＭＳ ゴシック" pitchFamily="49" charset="-128"/>
              </a:rPr>
              <a:t>N</a:t>
            </a:r>
            <a:r>
              <a:rPr lang="en-US" altLang="ja-JP" sz="2000" b="1" i="1" baseline="-25000" dirty="0" err="1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2000" b="1" baseline="30000" dirty="0" err="1">
                <a:latin typeface="Times New Roman" pitchFamily="18" charset="0"/>
              </a:rPr>
              <a:t>+</a:t>
            </a:r>
            <a:r>
              <a:rPr lang="en-US" altLang="ja-JP" sz="2000" b="1" i="1" dirty="0" err="1">
                <a:latin typeface="Times New Roman" pitchFamily="18" charset="0"/>
                <a:ea typeface="ＭＳ ゴシック" pitchFamily="49" charset="-128"/>
              </a:rPr>
              <a:t>x</a:t>
            </a:r>
            <a:r>
              <a:rPr lang="en-US" altLang="ja-JP" sz="2000" b="1" i="1" baseline="-25000" dirty="0" err="1">
                <a:latin typeface="Times New Roman" pitchFamily="18" charset="0"/>
                <a:ea typeface="ＭＳ ゴシック" pitchFamily="49" charset="-128"/>
              </a:rPr>
              <a:t>n</a:t>
            </a:r>
            <a:r>
              <a:rPr lang="en-US" altLang="ja-JP" sz="2000" b="1" dirty="0">
                <a:latin typeface="Times New Roman" pitchFamily="18" charset="0"/>
                <a:ea typeface="ＭＳ ゴシック" pitchFamily="49" charset="-128"/>
              </a:rPr>
              <a:t> = </a:t>
            </a:r>
            <a:r>
              <a:rPr lang="en-US" altLang="ja-JP" sz="2000" b="1" i="1" dirty="0">
                <a:latin typeface="Times New Roman" pitchFamily="18" charset="0"/>
                <a:ea typeface="ＭＳ ゴシック" pitchFamily="49" charset="-128"/>
              </a:rPr>
              <a:t>N</a:t>
            </a:r>
            <a:r>
              <a:rPr lang="en-US" altLang="ja-JP" sz="2000" b="1" i="1" baseline="-25000" dirty="0">
                <a:latin typeface="Times New Roman" pitchFamily="18" charset="0"/>
                <a:ea typeface="ＭＳ ゴシック" pitchFamily="49" charset="-128"/>
              </a:rPr>
              <a:t>a</a:t>
            </a:r>
            <a:r>
              <a:rPr lang="en-US" altLang="ja-JP" sz="2000" b="1" baseline="30000" dirty="0">
                <a:latin typeface="Symbol" pitchFamily="18" charset="2"/>
                <a:ea typeface="ＭＳ ゴシック" pitchFamily="49" charset="-128"/>
              </a:rPr>
              <a:t>-</a:t>
            </a:r>
            <a:r>
              <a:rPr lang="en-US" altLang="ja-JP" sz="2000" b="1" i="1" dirty="0" err="1">
                <a:latin typeface="Times New Roman" pitchFamily="18" charset="0"/>
                <a:ea typeface="ＭＳ ゴシック" pitchFamily="49" charset="-128"/>
              </a:rPr>
              <a:t>x</a:t>
            </a:r>
            <a:r>
              <a:rPr lang="en-US" altLang="ja-JP" sz="2000" b="1" baseline="-25000" dirty="0" err="1">
                <a:latin typeface="Times New Roman" pitchFamily="18" charset="0"/>
                <a:ea typeface="ＭＳ ゴシック" pitchFamily="49" charset="-128"/>
              </a:rPr>
              <a:t>p</a:t>
            </a:r>
            <a:endParaRPr lang="en-US" altLang="ja-JP" sz="2000" b="1" baseline="-25000" dirty="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97387" name="AutoShape 75"/>
          <p:cNvSpPr>
            <a:spLocks noChangeArrowheads="1"/>
          </p:cNvSpPr>
          <p:nvPr/>
        </p:nvSpPr>
        <p:spPr bwMode="auto">
          <a:xfrm>
            <a:off x="879475" y="2824633"/>
            <a:ext cx="142875" cy="1368425"/>
          </a:xfrm>
          <a:prstGeom prst="downArrow">
            <a:avLst>
              <a:gd name="adj1" fmla="val 50000"/>
              <a:gd name="adj2" fmla="val 239444"/>
            </a:avLst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97388" name="Text Box 76"/>
          <p:cNvSpPr txBox="1">
            <a:spLocks noChangeArrowheads="1"/>
          </p:cNvSpPr>
          <p:nvPr/>
        </p:nvSpPr>
        <p:spPr bwMode="auto">
          <a:xfrm rot="-5400000">
            <a:off x="446881" y="3149153"/>
            <a:ext cx="460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/>
              <a:t>積分 </a:t>
            </a:r>
          </a:p>
        </p:txBody>
      </p:sp>
      <p:sp>
        <p:nvSpPr>
          <p:cNvPr id="14362" name="Line 77"/>
          <p:cNvSpPr>
            <a:spLocks noChangeShapeType="1"/>
          </p:cNvSpPr>
          <p:nvPr/>
        </p:nvSpPr>
        <p:spPr bwMode="auto">
          <a:xfrm>
            <a:off x="2533650" y="1125538"/>
            <a:ext cx="115252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4363" name="Text Box 78"/>
          <p:cNvSpPr txBox="1">
            <a:spLocks noChangeArrowheads="1"/>
          </p:cNvSpPr>
          <p:nvPr/>
        </p:nvSpPr>
        <p:spPr bwMode="auto">
          <a:xfrm>
            <a:off x="2627784" y="728663"/>
            <a:ext cx="865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000" b="1">
                <a:latin typeface="Times New Roman" pitchFamily="18" charset="0"/>
                <a:ea typeface="ＭＳ ゴシック" pitchFamily="49" charset="-128"/>
              </a:rPr>
              <a:t>電界</a:t>
            </a:r>
            <a:r>
              <a:rPr lang="en-US" altLang="ja-JP" sz="2000" b="1" i="1" dirty="0"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000" b="1" i="1" baseline="30000" dirty="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80" name="テキスト ボックス 29"/>
          <p:cNvSpPr txBox="1"/>
          <p:nvPr/>
        </p:nvSpPr>
        <p:spPr>
          <a:xfrm>
            <a:off x="1506593" y="622182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3.10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421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7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7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7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7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7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7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7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7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7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7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7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7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7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7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71" grpId="0"/>
      <p:bldP spid="397372" grpId="0"/>
      <p:bldP spid="397376" grpId="0" animBg="1"/>
      <p:bldP spid="397387" grpId="0" animBg="1"/>
      <p:bldP spid="3973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>
                <a:latin typeface="Times New Roman" pitchFamily="18" charset="0"/>
              </a:rPr>
              <a:t>:</a:t>
            </a:r>
            <a:r>
              <a:rPr lang="ja-JP" altLang="en-US" b="1">
                <a:latin typeface="Times New Roman" pitchFamily="18" charset="0"/>
              </a:rPr>
              <a:t>　ポイント</a:t>
            </a:r>
          </a:p>
        </p:txBody>
      </p:sp>
      <p:sp>
        <p:nvSpPr>
          <p:cNvPr id="15364" name="テキスト ボックス 13"/>
          <p:cNvSpPr txBox="1">
            <a:spLocks noChangeArrowheads="1"/>
          </p:cNvSpPr>
          <p:nvPr/>
        </p:nvSpPr>
        <p:spPr bwMode="auto">
          <a:xfrm>
            <a:off x="5009150" y="2420888"/>
            <a:ext cx="4134851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8001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6858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 typeface="HGP創英角ｺﾞｼｯｸUB" pitchFamily="50" charset="-128"/>
              <a:buAutoNum type="arabicPeriod"/>
            </a:pPr>
            <a:r>
              <a:rPr lang="ja-JP" altLang="en-US" b="1" dirty="0">
                <a:latin typeface="Times New Roman" pitchFamily="18" charset="0"/>
                <a:cs typeface="Times New Roman" pitchFamily="18" charset="0"/>
              </a:rPr>
              <a:t>空乏層の幅</a:t>
            </a:r>
            <a:endParaRPr lang="en-US" altLang="ja-JP" b="1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ja-JP" altLang="en-US" b="1" dirty="0">
                <a:latin typeface="Times New Roman" pitchFamily="18" charset="0"/>
                <a:cs typeface="Times New Roman" pitchFamily="18" charset="0"/>
              </a:rPr>
              <a:t>濃度の薄い側の空乏層幅</a:t>
            </a:r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を広く．</a:t>
            </a:r>
            <a:endParaRPr lang="en-US" altLang="ja-JP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HGP創英角ｺﾞｼｯｸUB" pitchFamily="50" charset="-128"/>
              <a:buAutoNum type="arabicPeriod"/>
            </a:pPr>
            <a:r>
              <a:rPr lang="en-US" altLang="ja-JP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>
                <a:latin typeface="Times New Roman" pitchFamily="18" charset="0"/>
                <a:cs typeface="Times New Roman" pitchFamily="18" charset="0"/>
              </a:rPr>
              <a:t>F</a:t>
            </a:r>
          </a:p>
          <a:p>
            <a:pPr eaLnBrk="1" hangingPunct="1">
              <a:buFont typeface="HGP創英角ｺﾞｼｯｸUB" pitchFamily="50" charset="-128"/>
              <a:buAutoNum type="arabicPeriod"/>
            </a:pPr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中性領域の</a:t>
            </a:r>
            <a:r>
              <a:rPr lang="en-US" altLang="ja-JP" b="1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 err="1"/>
              <a:t>i</a:t>
            </a:r>
            <a:r>
              <a:rPr lang="en-US" altLang="ja-JP" b="1" i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/>
              <a:t>C</a:t>
            </a:r>
            <a:r>
              <a:rPr lang="ja-JP" altLang="en-US" b="1" dirty="0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/>
              <a:t>V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altLang="ja-JP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/>
              <a:t>F </a:t>
            </a:r>
            <a:r>
              <a:rPr lang="en-US" altLang="ja-JP" b="1" dirty="0">
                <a:latin typeface="Symbol" pitchFamily="2" charset="2"/>
                <a:cs typeface="Times New Roman" pitchFamily="18" charset="0"/>
              </a:rPr>
              <a:t>- </a:t>
            </a:r>
            <a:r>
              <a:rPr lang="en-US" altLang="ja-JP" b="1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 err="1"/>
              <a:t>i</a:t>
            </a:r>
            <a:r>
              <a:rPr lang="en-US" altLang="ja-JP" b="1" i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を算出し，</a:t>
            </a:r>
            <a:r>
              <a:rPr lang="en-US" altLang="ja-JP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b="1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 err="1"/>
              <a:t>i</a:t>
            </a:r>
            <a:r>
              <a:rPr lang="en-US" altLang="ja-JP" b="1" i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を描く．</a:t>
            </a:r>
            <a:endParaRPr lang="en-US" altLang="ja-JP" b="1" baseline="-25000" dirty="0"/>
          </a:p>
          <a:p>
            <a:pPr lvl="2" eaLnBrk="1" hangingPunct="1">
              <a:buFont typeface="Arial" charset="0"/>
              <a:buChar char="•"/>
            </a:pPr>
            <a:r>
              <a:rPr lang="en-US" altLang="ja-JP" b="1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 err="1"/>
              <a:t>i</a:t>
            </a:r>
            <a:r>
              <a:rPr lang="ja-JP" altLang="en-US" b="1" dirty="0">
                <a:latin typeface="Times New Roman" pitchFamily="18" charset="0"/>
                <a:cs typeface="Times New Roman" pitchFamily="18" charset="0"/>
              </a:rPr>
              <a:t>から</a:t>
            </a:r>
            <a:r>
              <a:rPr lang="en-US" altLang="ja-JP" b="1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 err="1"/>
              <a:t>g</a:t>
            </a:r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/2</a:t>
            </a:r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のエネルギー差で</a:t>
            </a:r>
            <a:br>
              <a:rPr lang="en-US" altLang="ja-JP" b="1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ja-JP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/>
              <a:t>C</a:t>
            </a:r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-25000" dirty="0"/>
              <a:t>V</a:t>
            </a:r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を描く．</a:t>
            </a:r>
            <a:endParaRPr lang="en-US" altLang="ja-JP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HGP創英角ｺﾞｼｯｸUB" pitchFamily="50" charset="-128"/>
              <a:buAutoNum type="arabicPeriod"/>
            </a:pPr>
            <a:r>
              <a:rPr lang="ja-JP" altLang="en-US" b="1" dirty="0">
                <a:latin typeface="Times New Roman" pitchFamily="18" charset="0"/>
                <a:cs typeface="Times New Roman" pitchFamily="18" charset="0"/>
              </a:rPr>
              <a:t>空乏層</a:t>
            </a:r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のバンド</a:t>
            </a:r>
            <a:endParaRPr lang="en-US" altLang="ja-JP" b="1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下に凸，上</a:t>
            </a:r>
            <a:r>
              <a:rPr lang="ja-JP" altLang="en-US" b="1" dirty="0">
                <a:latin typeface="Times New Roman" pitchFamily="18" charset="0"/>
                <a:cs typeface="Times New Roman" pitchFamily="18" charset="0"/>
              </a:rPr>
              <a:t>に凸の</a:t>
            </a:r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ja-JP" altLang="en-US" b="1" dirty="0">
                <a:latin typeface="Times New Roman" pitchFamily="18" charset="0"/>
                <a:cs typeface="Times New Roman" pitchFamily="18" charset="0"/>
              </a:rPr>
              <a:t>次関数</a:t>
            </a:r>
          </a:p>
        </p:txBody>
      </p:sp>
      <p:cxnSp>
        <p:nvCxnSpPr>
          <p:cNvPr id="15365" name="直線矢印コネクタ 16"/>
          <p:cNvCxnSpPr>
            <a:cxnSpLocks noChangeShapeType="1"/>
          </p:cNvCxnSpPr>
          <p:nvPr/>
        </p:nvCxnSpPr>
        <p:spPr bwMode="auto">
          <a:xfrm>
            <a:off x="2484711" y="1887538"/>
            <a:ext cx="719137" cy="0"/>
          </a:xfrm>
          <a:prstGeom prst="straightConnector1">
            <a:avLst/>
          </a:prstGeom>
          <a:noFill/>
          <a:ln w="28575" algn="ctr">
            <a:solidFill>
              <a:srgbClr val="FF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6" name="円/楕円 18"/>
          <p:cNvSpPr>
            <a:spLocks noChangeArrowheads="1"/>
          </p:cNvSpPr>
          <p:nvPr/>
        </p:nvSpPr>
        <p:spPr bwMode="auto">
          <a:xfrm>
            <a:off x="4029844" y="3304078"/>
            <a:ext cx="215900" cy="430213"/>
          </a:xfrm>
          <a:prstGeom prst="ellipse">
            <a:avLst/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367" name="円/楕円 226"/>
          <p:cNvSpPr>
            <a:spLocks noChangeArrowheads="1"/>
          </p:cNvSpPr>
          <p:nvPr/>
        </p:nvSpPr>
        <p:spPr bwMode="auto">
          <a:xfrm>
            <a:off x="827088" y="3906838"/>
            <a:ext cx="396875" cy="428625"/>
          </a:xfrm>
          <a:prstGeom prst="ellipse">
            <a:avLst/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368" name="円/楕円 227"/>
          <p:cNvSpPr>
            <a:spLocks noChangeArrowheads="1"/>
          </p:cNvSpPr>
          <p:nvPr/>
        </p:nvSpPr>
        <p:spPr bwMode="auto">
          <a:xfrm rot="-1121177">
            <a:off x="1779588" y="2949575"/>
            <a:ext cx="1331912" cy="547688"/>
          </a:xfrm>
          <a:prstGeom prst="ellipse">
            <a:avLst/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A2EF63B-2421-ED47-8457-959FE9030E6A}"/>
              </a:ext>
            </a:extLst>
          </p:cNvPr>
          <p:cNvGrpSpPr/>
          <p:nvPr/>
        </p:nvGrpSpPr>
        <p:grpSpPr>
          <a:xfrm>
            <a:off x="139010" y="951012"/>
            <a:ext cx="4937046" cy="3993183"/>
            <a:chOff x="139010" y="951012"/>
            <a:chExt cx="4937046" cy="399318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010" y="951012"/>
              <a:ext cx="4937046" cy="3993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E7F7B29A-317F-4245-85FF-7984B6184FDA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984028" y="3476623"/>
              <a:ext cx="1219820" cy="430214"/>
            </a:xfrm>
            <a:custGeom>
              <a:avLst/>
              <a:gdLst>
                <a:gd name="T0" fmla="*/ 0 w 408"/>
                <a:gd name="T1" fmla="*/ 2147483647 h 181"/>
                <a:gd name="T2" fmla="*/ 2147483647 w 408"/>
                <a:gd name="T3" fmla="*/ 2147483647 h 181"/>
                <a:gd name="T4" fmla="*/ 2147483647 w 408"/>
                <a:gd name="T5" fmla="*/ 2147483647 h 181"/>
                <a:gd name="T6" fmla="*/ 2147483647 w 408"/>
                <a:gd name="T7" fmla="*/ 0 h 1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81"/>
                <a:gd name="T14" fmla="*/ 408 w 408"/>
                <a:gd name="T15" fmla="*/ 181 h 1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81">
                  <a:moveTo>
                    <a:pt x="0" y="181"/>
                  </a:moveTo>
                  <a:cubicBezTo>
                    <a:pt x="87" y="170"/>
                    <a:pt x="174" y="159"/>
                    <a:pt x="227" y="136"/>
                  </a:cubicBezTo>
                  <a:cubicBezTo>
                    <a:pt x="280" y="113"/>
                    <a:pt x="287" y="68"/>
                    <a:pt x="317" y="45"/>
                  </a:cubicBezTo>
                  <a:cubicBezTo>
                    <a:pt x="347" y="22"/>
                    <a:pt x="400" y="7"/>
                    <a:pt x="408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演習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339752" y="2636912"/>
            <a:ext cx="36002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b="1">
                <a:latin typeface="Times New Roman" pitchFamily="18" charset="0"/>
              </a:rPr>
              <a:t>演習</a:t>
            </a:r>
            <a:r>
              <a:rPr lang="en-US" altLang="ja-JP" sz="3600" b="1" dirty="0">
                <a:latin typeface="Times New Roman" pitchFamily="18" charset="0"/>
              </a:rPr>
              <a:t>3.4</a:t>
            </a: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charset="-128"/>
              </a:rPr>
              <a:t>3. </a:t>
            </a:r>
            <a:r>
              <a:rPr lang="en-US" altLang="ja-JP" sz="3600" b="1" dirty="0" err="1">
                <a:latin typeface="ＭＳ Ｐゴシック" charset="-128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3.1 </a:t>
            </a:r>
            <a:r>
              <a:rPr lang="en-US" altLang="ja-JP" sz="3600" b="1" dirty="0" err="1">
                <a:latin typeface="ＭＳ Ｐゴシック" charset="-128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接合ダイオード構造と整流作用</a:t>
            </a:r>
            <a:endParaRPr lang="en-US" altLang="ja-JP" sz="36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3.2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（接地）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charset="-128"/>
              </a:rPr>
              <a:t>3.3</a:t>
            </a:r>
            <a:r>
              <a:rPr lang="en-US" altLang="ja-JP" sz="3600" b="1" dirty="0">
                <a:latin typeface="ＭＳ Ｐゴシック" charset="-128"/>
              </a:rPr>
              <a:t>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（バイアスの印加）</a:t>
            </a:r>
            <a:endParaRPr lang="en-US" altLang="ja-JP" sz="28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dirty="0">
                <a:latin typeface="ＭＳ Ｐゴシック" charset="-128"/>
              </a:rPr>
              <a:t>3.4 </a:t>
            </a:r>
            <a:r>
              <a:rPr lang="en-US" altLang="ja-JP" sz="3600" dirty="0" err="1">
                <a:latin typeface="ＭＳ Ｐゴシック" charset="-128"/>
              </a:rPr>
              <a:t>pn</a:t>
            </a:r>
            <a:r>
              <a:rPr lang="ja-JP" altLang="en-US" sz="3600">
                <a:latin typeface="ＭＳ Ｐゴシック" charset="-128"/>
              </a:rPr>
              <a:t>接合ダイオード電流電圧特性</a:t>
            </a:r>
            <a:endParaRPr lang="en-US" altLang="ja-JP" sz="3600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859422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>
                <a:latin typeface="Times New Roman" pitchFamily="18" charset="0"/>
              </a:rPr>
              <a:t>:</a:t>
            </a:r>
            <a:r>
              <a:rPr lang="en-US" altLang="ja-JP" sz="3400" b="1">
                <a:latin typeface="Times New Roman" pitchFamily="18" charset="0"/>
              </a:rPr>
              <a:t>  </a:t>
            </a:r>
            <a:r>
              <a:rPr lang="ja-JP" altLang="en-US" b="1">
                <a:solidFill>
                  <a:srgbClr val="0000FF"/>
                </a:solidFill>
              </a:rPr>
              <a:t>逆</a:t>
            </a:r>
            <a:r>
              <a:rPr lang="ja-JP" altLang="en-US" b="1"/>
              <a:t>バイアス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082925" y="1200150"/>
            <a:ext cx="2808288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09675" y="1200150"/>
            <a:ext cx="5473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504950" y="1201738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latin typeface="Times New Roman" pitchFamily="18" charset="0"/>
                <a:ea typeface="ＭＳ ゴシック" pitchFamily="49" charset="-128"/>
              </a:rPr>
              <a:t>n</a:t>
            </a:r>
            <a:endParaRPr lang="en-US" altLang="ja-JP" sz="24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034088" y="1176338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latin typeface="Times New Roman" pitchFamily="18" charset="0"/>
                <a:ea typeface="ＭＳ ゴシック" pitchFamily="49" charset="-128"/>
              </a:rPr>
              <a:t>p</a:t>
            </a:r>
            <a:endParaRPr lang="en-US" altLang="ja-JP" sz="24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H="1">
            <a:off x="704850" y="141763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704850" y="1417638"/>
            <a:ext cx="0" cy="503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7" name="Rectangle 9" descr="右下がり対角線"/>
          <p:cNvSpPr>
            <a:spLocks noChangeArrowheads="1"/>
          </p:cNvSpPr>
          <p:nvPr/>
        </p:nvSpPr>
        <p:spPr bwMode="auto">
          <a:xfrm>
            <a:off x="346075" y="1920875"/>
            <a:ext cx="693738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346075" y="1920875"/>
            <a:ext cx="693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H="1">
            <a:off x="6683375" y="1489075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7115175" y="141763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732588" y="981075"/>
            <a:ext cx="932860" cy="42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100" b="1" dirty="0">
                <a:latin typeface="Times New Roman" pitchFamily="18" charset="0"/>
                <a:sym typeface="Symbol" pitchFamily="18" charset="2"/>
              </a:rPr>
              <a:t>0.3</a:t>
            </a:r>
            <a:r>
              <a:rPr kumimoji="0" lang="en-US" altLang="ja-JP" sz="2100" b="1" dirty="0">
                <a:latin typeface="Times New Roman" pitchFamily="18" charset="0"/>
              </a:rPr>
              <a:t> V</a:t>
            </a:r>
            <a:endParaRPr kumimoji="0" lang="en-US" altLang="ja-JP" sz="2100" b="1" baseline="-25000" dirty="0">
              <a:latin typeface="Times New Roman" pitchFamily="18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082925" y="2781300"/>
            <a:ext cx="2808288" cy="2520950"/>
            <a:chOff x="2200" y="1752"/>
            <a:chExt cx="1769" cy="1588"/>
          </a:xfrm>
        </p:grpSpPr>
        <p:sp>
          <p:nvSpPr>
            <p:cNvPr id="17461" name="Freeform 15"/>
            <p:cNvSpPr>
              <a:spLocks/>
            </p:cNvSpPr>
            <p:nvPr/>
          </p:nvSpPr>
          <p:spPr bwMode="auto">
            <a:xfrm flipH="1" flipV="1">
              <a:off x="2200" y="1752"/>
              <a:ext cx="1769" cy="735"/>
            </a:xfrm>
            <a:custGeom>
              <a:avLst/>
              <a:gdLst>
                <a:gd name="T0" fmla="*/ 0 w 408"/>
                <a:gd name="T1" fmla="*/ 2147483647 h 181"/>
                <a:gd name="T2" fmla="*/ 2147483647 w 408"/>
                <a:gd name="T3" fmla="*/ 2147483647 h 181"/>
                <a:gd name="T4" fmla="*/ 2147483647 w 408"/>
                <a:gd name="T5" fmla="*/ 2147483647 h 181"/>
                <a:gd name="T6" fmla="*/ 2147483647 w 408"/>
                <a:gd name="T7" fmla="*/ 0 h 1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81"/>
                <a:gd name="T14" fmla="*/ 408 w 408"/>
                <a:gd name="T15" fmla="*/ 181 h 1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81">
                  <a:moveTo>
                    <a:pt x="0" y="181"/>
                  </a:moveTo>
                  <a:cubicBezTo>
                    <a:pt x="87" y="170"/>
                    <a:pt x="174" y="159"/>
                    <a:pt x="227" y="136"/>
                  </a:cubicBezTo>
                  <a:cubicBezTo>
                    <a:pt x="280" y="113"/>
                    <a:pt x="287" y="68"/>
                    <a:pt x="317" y="45"/>
                  </a:cubicBezTo>
                  <a:cubicBezTo>
                    <a:pt x="347" y="22"/>
                    <a:pt x="400" y="7"/>
                    <a:pt x="40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7462" name="Freeform 16"/>
            <p:cNvSpPr>
              <a:spLocks/>
            </p:cNvSpPr>
            <p:nvPr/>
          </p:nvSpPr>
          <p:spPr bwMode="auto">
            <a:xfrm flipH="1" flipV="1">
              <a:off x="2200" y="2614"/>
              <a:ext cx="1769" cy="726"/>
            </a:xfrm>
            <a:custGeom>
              <a:avLst/>
              <a:gdLst>
                <a:gd name="T0" fmla="*/ 0 w 408"/>
                <a:gd name="T1" fmla="*/ 2147483647 h 181"/>
                <a:gd name="T2" fmla="*/ 2147483647 w 408"/>
                <a:gd name="T3" fmla="*/ 2147483647 h 181"/>
                <a:gd name="T4" fmla="*/ 2147483647 w 408"/>
                <a:gd name="T5" fmla="*/ 2147483647 h 181"/>
                <a:gd name="T6" fmla="*/ 2147483647 w 408"/>
                <a:gd name="T7" fmla="*/ 0 h 1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81"/>
                <a:gd name="T14" fmla="*/ 408 w 408"/>
                <a:gd name="T15" fmla="*/ 181 h 1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81">
                  <a:moveTo>
                    <a:pt x="0" y="181"/>
                  </a:moveTo>
                  <a:cubicBezTo>
                    <a:pt x="87" y="170"/>
                    <a:pt x="174" y="159"/>
                    <a:pt x="227" y="136"/>
                  </a:cubicBezTo>
                  <a:cubicBezTo>
                    <a:pt x="280" y="113"/>
                    <a:pt x="287" y="68"/>
                    <a:pt x="317" y="45"/>
                  </a:cubicBezTo>
                  <a:cubicBezTo>
                    <a:pt x="347" y="22"/>
                    <a:pt x="400" y="7"/>
                    <a:pt x="40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138238" y="3500438"/>
            <a:ext cx="2016125" cy="2233612"/>
            <a:chOff x="975" y="2205"/>
            <a:chExt cx="1270" cy="1407"/>
          </a:xfrm>
        </p:grpSpPr>
        <p:sp>
          <p:nvSpPr>
            <p:cNvPr id="17455" name="Line 18"/>
            <p:cNvSpPr>
              <a:spLocks noChangeShapeType="1"/>
            </p:cNvSpPr>
            <p:nvPr/>
          </p:nvSpPr>
          <p:spPr bwMode="auto">
            <a:xfrm flipV="1">
              <a:off x="1066" y="2478"/>
              <a:ext cx="1134" cy="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7456" name="Line 19"/>
            <p:cNvSpPr>
              <a:spLocks noChangeShapeType="1"/>
            </p:cNvSpPr>
            <p:nvPr/>
          </p:nvSpPr>
          <p:spPr bwMode="auto">
            <a:xfrm flipV="1">
              <a:off x="1066" y="3339"/>
              <a:ext cx="1134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7457" name="Text Box 20"/>
            <p:cNvSpPr txBox="1">
              <a:spLocks noChangeArrowheads="1"/>
            </p:cNvSpPr>
            <p:nvPr/>
          </p:nvSpPr>
          <p:spPr bwMode="auto">
            <a:xfrm>
              <a:off x="1025" y="2205"/>
              <a:ext cx="31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2100" b="1">
                  <a:latin typeface="Times New Roman" pitchFamily="18" charset="0"/>
                </a:rPr>
                <a:t>E</a:t>
              </a:r>
              <a:r>
                <a:rPr kumimoji="0" lang="en-US" altLang="ja-JP" sz="2100" b="1" baseline="-25000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17458" name="Text Box 21"/>
            <p:cNvSpPr txBox="1">
              <a:spLocks noChangeArrowheads="1"/>
            </p:cNvSpPr>
            <p:nvPr/>
          </p:nvSpPr>
          <p:spPr bwMode="auto">
            <a:xfrm>
              <a:off x="975" y="3348"/>
              <a:ext cx="31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2100" b="1">
                  <a:latin typeface="Times New Roman" pitchFamily="18" charset="0"/>
                </a:rPr>
                <a:t>E</a:t>
              </a:r>
              <a:r>
                <a:rPr kumimoji="0" lang="en-US" altLang="ja-JP" sz="2100" b="1" baseline="-25000">
                  <a:latin typeface="Times New Roman" pitchFamily="18" charset="0"/>
                </a:rPr>
                <a:t>V</a:t>
              </a:r>
            </a:p>
          </p:txBody>
        </p:sp>
        <p:sp>
          <p:nvSpPr>
            <p:cNvPr id="17459" name="Line 22"/>
            <p:cNvSpPr>
              <a:spLocks noChangeShapeType="1"/>
            </p:cNvSpPr>
            <p:nvPr/>
          </p:nvSpPr>
          <p:spPr bwMode="auto">
            <a:xfrm flipV="1">
              <a:off x="1066" y="2886"/>
              <a:ext cx="1179" cy="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60" name="Text Box 23"/>
            <p:cNvSpPr txBox="1">
              <a:spLocks noChangeArrowheads="1"/>
            </p:cNvSpPr>
            <p:nvPr/>
          </p:nvSpPr>
          <p:spPr bwMode="auto">
            <a:xfrm>
              <a:off x="1020" y="2939"/>
              <a:ext cx="26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2100" b="1">
                  <a:latin typeface="Times New Roman" pitchFamily="18" charset="0"/>
                </a:rPr>
                <a:t>E</a:t>
              </a:r>
              <a:r>
                <a:rPr kumimoji="0" lang="en-US" altLang="ja-JP" sz="2100" b="1" baseline="-25000">
                  <a:latin typeface="Times New Roman" pitchFamily="18" charset="0"/>
                </a:rPr>
                <a:t>i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5891213" y="2781300"/>
            <a:ext cx="727075" cy="1368425"/>
            <a:chOff x="3969" y="1752"/>
            <a:chExt cx="458" cy="862"/>
          </a:xfrm>
        </p:grpSpPr>
        <p:sp>
          <p:nvSpPr>
            <p:cNvPr id="17452" name="Line 25"/>
            <p:cNvSpPr>
              <a:spLocks noChangeShapeType="1"/>
            </p:cNvSpPr>
            <p:nvPr/>
          </p:nvSpPr>
          <p:spPr bwMode="auto">
            <a:xfrm>
              <a:off x="3969" y="1752"/>
              <a:ext cx="40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7453" name="Line 26"/>
            <p:cNvSpPr>
              <a:spLocks noChangeShapeType="1"/>
            </p:cNvSpPr>
            <p:nvPr/>
          </p:nvSpPr>
          <p:spPr bwMode="auto">
            <a:xfrm>
              <a:off x="3969" y="2614"/>
              <a:ext cx="4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7454" name="Line 27"/>
            <p:cNvSpPr>
              <a:spLocks noChangeShapeType="1"/>
            </p:cNvSpPr>
            <p:nvPr/>
          </p:nvSpPr>
          <p:spPr bwMode="auto">
            <a:xfrm>
              <a:off x="3969" y="2205"/>
              <a:ext cx="408" cy="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6213480" y="3778252"/>
            <a:ext cx="1595438" cy="442913"/>
            <a:chOff x="4172" y="2380"/>
            <a:chExt cx="1005" cy="279"/>
          </a:xfrm>
        </p:grpSpPr>
        <p:sp>
          <p:nvSpPr>
            <p:cNvPr id="17448" name="Line 29"/>
            <p:cNvSpPr>
              <a:spLocks noChangeShapeType="1"/>
            </p:cNvSpPr>
            <p:nvPr/>
          </p:nvSpPr>
          <p:spPr bwMode="auto">
            <a:xfrm>
              <a:off x="4172" y="2395"/>
              <a:ext cx="213" cy="1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49" name="Line 30"/>
            <p:cNvSpPr>
              <a:spLocks noChangeShapeType="1"/>
            </p:cNvSpPr>
            <p:nvPr/>
          </p:nvSpPr>
          <p:spPr bwMode="auto">
            <a:xfrm flipH="1">
              <a:off x="4558" y="2380"/>
              <a:ext cx="1" cy="2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7450" name="Text Box 31"/>
            <p:cNvSpPr txBox="1">
              <a:spLocks noChangeArrowheads="1"/>
            </p:cNvSpPr>
            <p:nvPr/>
          </p:nvSpPr>
          <p:spPr bwMode="auto">
            <a:xfrm>
              <a:off x="4625" y="2382"/>
              <a:ext cx="552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2000" b="1" dirty="0">
                  <a:latin typeface="Times New Roman" pitchFamily="18" charset="0"/>
                  <a:sym typeface="Symbol" pitchFamily="18" charset="2"/>
                </a:rPr>
                <a:t>0.3</a:t>
              </a:r>
              <a:r>
                <a:rPr kumimoji="0" lang="en-US" altLang="ja-JP" sz="2000" b="1" dirty="0">
                  <a:latin typeface="Times New Roman" pitchFamily="18" charset="0"/>
                </a:rPr>
                <a:t> eV</a:t>
              </a:r>
            </a:p>
          </p:txBody>
        </p:sp>
        <p:sp>
          <p:nvSpPr>
            <p:cNvPr id="17451" name="Line 32"/>
            <p:cNvSpPr>
              <a:spLocks noChangeShapeType="1"/>
            </p:cNvSpPr>
            <p:nvPr/>
          </p:nvSpPr>
          <p:spPr bwMode="auto">
            <a:xfrm>
              <a:off x="4468" y="2659"/>
              <a:ext cx="2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23850" y="3933825"/>
            <a:ext cx="2232025" cy="581025"/>
            <a:chOff x="462" y="2478"/>
            <a:chExt cx="1406" cy="366"/>
          </a:xfrm>
        </p:grpSpPr>
        <p:sp>
          <p:nvSpPr>
            <p:cNvPr id="17445" name="Text Box 34"/>
            <p:cNvSpPr txBox="1">
              <a:spLocks noChangeArrowheads="1"/>
            </p:cNvSpPr>
            <p:nvPr/>
          </p:nvSpPr>
          <p:spPr bwMode="auto">
            <a:xfrm>
              <a:off x="462" y="2478"/>
              <a:ext cx="46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2100" b="1">
                  <a:latin typeface="Times New Roman" pitchFamily="18" charset="0"/>
                </a:rPr>
                <a:t>②E</a:t>
              </a:r>
              <a:r>
                <a:rPr kumimoji="0" lang="en-US" altLang="ja-JP" sz="2100" b="1" baseline="-25000"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17446" name="Line 35"/>
            <p:cNvSpPr>
              <a:spLocks noChangeShapeType="1"/>
            </p:cNvSpPr>
            <p:nvPr/>
          </p:nvSpPr>
          <p:spPr bwMode="auto">
            <a:xfrm>
              <a:off x="1066" y="2659"/>
              <a:ext cx="802" cy="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pic>
          <p:nvPicPr>
            <p:cNvPr id="17447" name="Picture 3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2659"/>
              <a:ext cx="20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27" name="Line 37"/>
          <p:cNvSpPr>
            <a:spLocks noChangeShapeType="1"/>
          </p:cNvSpPr>
          <p:nvPr/>
        </p:nvSpPr>
        <p:spPr bwMode="auto">
          <a:xfrm>
            <a:off x="4090988" y="12017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3082925" y="2349500"/>
            <a:ext cx="2808288" cy="3384550"/>
            <a:chOff x="2200" y="1480"/>
            <a:chExt cx="1769" cy="2132"/>
          </a:xfrm>
        </p:grpSpPr>
        <p:sp>
          <p:nvSpPr>
            <p:cNvPr id="17442" name="Line 39"/>
            <p:cNvSpPr>
              <a:spLocks noChangeShapeType="1"/>
            </p:cNvSpPr>
            <p:nvPr/>
          </p:nvSpPr>
          <p:spPr bwMode="auto">
            <a:xfrm>
              <a:off x="2200" y="1480"/>
              <a:ext cx="0" cy="2132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43" name="Line 40"/>
            <p:cNvSpPr>
              <a:spLocks noChangeShapeType="1"/>
            </p:cNvSpPr>
            <p:nvPr/>
          </p:nvSpPr>
          <p:spPr bwMode="auto">
            <a:xfrm>
              <a:off x="2835" y="1480"/>
              <a:ext cx="0" cy="2132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7444" name="Line 41"/>
            <p:cNvSpPr>
              <a:spLocks noChangeShapeType="1"/>
            </p:cNvSpPr>
            <p:nvPr/>
          </p:nvSpPr>
          <p:spPr bwMode="auto">
            <a:xfrm>
              <a:off x="3969" y="1480"/>
              <a:ext cx="0" cy="2132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3082925" y="1778000"/>
            <a:ext cx="2808288" cy="503238"/>
            <a:chOff x="2200" y="1120"/>
            <a:chExt cx="1769" cy="317"/>
          </a:xfrm>
        </p:grpSpPr>
        <p:sp>
          <p:nvSpPr>
            <p:cNvPr id="17440" name="Text Box 43"/>
            <p:cNvSpPr txBox="1">
              <a:spLocks noChangeArrowheads="1"/>
            </p:cNvSpPr>
            <p:nvPr/>
          </p:nvSpPr>
          <p:spPr bwMode="auto">
            <a:xfrm>
              <a:off x="2562" y="1206"/>
              <a:ext cx="108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b="1">
                  <a:latin typeface="Times New Roman" pitchFamily="18" charset="0"/>
                  <a:ea typeface="ＭＳ ゴシック" pitchFamily="49" charset="-128"/>
                </a:rPr>
                <a:t>①</a:t>
              </a:r>
              <a:r>
                <a:rPr lang="ja-JP" altLang="en-US" b="1">
                  <a:latin typeface="Times New Roman" pitchFamily="18" charset="0"/>
                  <a:ea typeface="ＭＳ ゴシック" pitchFamily="49" charset="-128"/>
                </a:rPr>
                <a:t>空乏層</a:t>
              </a:r>
              <a:endParaRPr lang="ja-JP" altLang="en-US" b="1" baseline="-25000">
                <a:latin typeface="Times New Roman" pitchFamily="18" charset="0"/>
                <a:ea typeface="ＭＳ ゴシック" pitchFamily="49" charset="-128"/>
              </a:endParaRPr>
            </a:p>
          </p:txBody>
        </p:sp>
        <p:sp>
          <p:nvSpPr>
            <p:cNvPr id="17441" name="AutoShape 44"/>
            <p:cNvSpPr>
              <a:spLocks/>
            </p:cNvSpPr>
            <p:nvPr/>
          </p:nvSpPr>
          <p:spPr bwMode="auto">
            <a:xfrm rot="5400000" flipV="1">
              <a:off x="3041" y="279"/>
              <a:ext cx="87" cy="1769"/>
            </a:xfrm>
            <a:prstGeom prst="rightBrace">
              <a:avLst>
                <a:gd name="adj1" fmla="val 169444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398381" name="Text Box 45"/>
          <p:cNvSpPr txBox="1">
            <a:spLocks noChangeArrowheads="1"/>
          </p:cNvSpPr>
          <p:nvPr/>
        </p:nvSpPr>
        <p:spPr bwMode="auto">
          <a:xfrm>
            <a:off x="1425575" y="5734050"/>
            <a:ext cx="1512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b="1">
                <a:latin typeface="Times New Roman" pitchFamily="18" charset="0"/>
                <a:ea typeface="ＭＳ ゴシック" pitchFamily="49" charset="-128"/>
              </a:rPr>
              <a:t>③</a:t>
            </a:r>
            <a:r>
              <a:rPr lang="ja-JP" altLang="en-US" b="1">
                <a:latin typeface="Times New Roman" pitchFamily="18" charset="0"/>
                <a:ea typeface="ＭＳ ゴシック" pitchFamily="49" charset="-128"/>
              </a:rPr>
              <a:t>中性領域</a:t>
            </a:r>
            <a:endParaRPr lang="ja-JP" altLang="en-US" b="1" baseline="-25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98382" name="Text Box 46"/>
          <p:cNvSpPr txBox="1">
            <a:spLocks noChangeArrowheads="1"/>
          </p:cNvSpPr>
          <p:nvPr/>
        </p:nvSpPr>
        <p:spPr bwMode="auto">
          <a:xfrm>
            <a:off x="5891213" y="5734050"/>
            <a:ext cx="15128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b="1">
                <a:latin typeface="Times New Roman" pitchFamily="18" charset="0"/>
                <a:ea typeface="ＭＳ ゴシック" pitchFamily="49" charset="-128"/>
              </a:rPr>
              <a:t>④</a:t>
            </a:r>
            <a:r>
              <a:rPr lang="ja-JP" altLang="en-US" b="1">
                <a:latin typeface="Times New Roman" pitchFamily="18" charset="0"/>
                <a:ea typeface="ＭＳ ゴシック" pitchFamily="49" charset="-128"/>
              </a:rPr>
              <a:t>中性領域</a:t>
            </a:r>
            <a:endParaRPr lang="ja-JP" altLang="en-US" b="1" baseline="-25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98383" name="Text Box 47"/>
          <p:cNvSpPr txBox="1">
            <a:spLocks noChangeArrowheads="1"/>
          </p:cNvSpPr>
          <p:nvPr/>
        </p:nvSpPr>
        <p:spPr bwMode="auto">
          <a:xfrm>
            <a:off x="3875088" y="5734050"/>
            <a:ext cx="8651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b="1">
                <a:latin typeface="Times New Roman" pitchFamily="18" charset="0"/>
                <a:ea typeface="ＭＳ ゴシック" pitchFamily="49" charset="-128"/>
              </a:rPr>
              <a:t>⑤</a:t>
            </a:r>
            <a:endParaRPr lang="en-US" altLang="ja-JP" b="1" baseline="-25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7433" name="Line 48"/>
          <p:cNvSpPr>
            <a:spLocks noChangeShapeType="1"/>
          </p:cNvSpPr>
          <p:nvPr/>
        </p:nvSpPr>
        <p:spPr bwMode="auto">
          <a:xfrm>
            <a:off x="3298825" y="1125538"/>
            <a:ext cx="208756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7434" name="Text Box 49"/>
          <p:cNvSpPr txBox="1">
            <a:spLocks noChangeArrowheads="1"/>
          </p:cNvSpPr>
          <p:nvPr/>
        </p:nvSpPr>
        <p:spPr bwMode="auto">
          <a:xfrm>
            <a:off x="3657600" y="728663"/>
            <a:ext cx="865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000" b="1">
                <a:latin typeface="Times New Roman" pitchFamily="18" charset="0"/>
                <a:ea typeface="ＭＳ ゴシック" pitchFamily="49" charset="-128"/>
              </a:rPr>
              <a:t>電界</a:t>
            </a:r>
            <a:r>
              <a:rPr lang="en-US" altLang="ja-JP" sz="2000" b="1"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0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grpSp>
        <p:nvGrpSpPr>
          <p:cNvPr id="17435" name="Group 50"/>
          <p:cNvGrpSpPr>
            <a:grpSpLocks/>
          </p:cNvGrpSpPr>
          <p:nvPr/>
        </p:nvGrpSpPr>
        <p:grpSpPr bwMode="auto">
          <a:xfrm>
            <a:off x="7164388" y="1125538"/>
            <a:ext cx="1979612" cy="1598612"/>
            <a:chOff x="4513" y="1017"/>
            <a:chExt cx="1247" cy="1007"/>
          </a:xfrm>
        </p:grpSpPr>
        <p:pic>
          <p:nvPicPr>
            <p:cNvPr id="17438" name="Picture 5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" y="1017"/>
              <a:ext cx="1247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9" name="Oval 52"/>
            <p:cNvSpPr>
              <a:spLocks noChangeArrowheads="1"/>
            </p:cNvSpPr>
            <p:nvPr/>
          </p:nvSpPr>
          <p:spPr bwMode="auto">
            <a:xfrm>
              <a:off x="4830" y="1571"/>
              <a:ext cx="91" cy="90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398389" name="Text Box 53"/>
          <p:cNvSpPr txBox="1">
            <a:spLocks noChangeArrowheads="1"/>
          </p:cNvSpPr>
          <p:nvPr/>
        </p:nvSpPr>
        <p:spPr bwMode="auto">
          <a:xfrm>
            <a:off x="98102" y="2492896"/>
            <a:ext cx="4041850" cy="55399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>
                <a:latin typeface="Times New Roman" pitchFamily="18" charset="0"/>
              </a:rPr>
              <a:t>　</a:t>
            </a:r>
            <a:r>
              <a:rPr lang="en-US" altLang="ja-JP" b="1" dirty="0">
                <a:latin typeface="Times New Roman" pitchFamily="18" charset="0"/>
              </a:rPr>
              <a:t>E</a:t>
            </a:r>
            <a:r>
              <a:rPr lang="en-US" altLang="ja-JP" b="1" baseline="-25000" dirty="0">
                <a:latin typeface="Times New Roman" pitchFamily="18" charset="0"/>
              </a:rPr>
              <a:t>F</a:t>
            </a:r>
            <a:r>
              <a:rPr lang="ja-JP" altLang="en-US" b="1">
                <a:latin typeface="Times New Roman" pitchFamily="18" charset="0"/>
              </a:rPr>
              <a:t>は，熱</a:t>
            </a:r>
            <a:r>
              <a:rPr lang="ja-JP" altLang="en-US" b="1" dirty="0">
                <a:latin typeface="Times New Roman" pitchFamily="18" charset="0"/>
              </a:rPr>
              <a:t>平衡状態でのみ</a:t>
            </a:r>
            <a:r>
              <a:rPr lang="ja-JP" altLang="en-US" b="1">
                <a:latin typeface="Times New Roman" pitchFamily="18" charset="0"/>
              </a:rPr>
              <a:t>定義できる．</a:t>
            </a:r>
            <a:endParaRPr lang="ja-JP" altLang="en-US" b="1" dirty="0">
              <a:latin typeface="Times New Roman" pitchFamily="18" charset="0"/>
            </a:endParaRPr>
          </a:p>
          <a:p>
            <a:pPr eaLnBrk="1" hangingPunct="1"/>
            <a:r>
              <a:rPr lang="ja-JP" altLang="en-US" b="1">
                <a:latin typeface="Times New Roman" pitchFamily="18" charset="0"/>
              </a:rPr>
              <a:t>　したがって，空乏層</a:t>
            </a:r>
            <a:r>
              <a:rPr lang="ja-JP" altLang="en-US" b="1" dirty="0">
                <a:latin typeface="Times New Roman" pitchFamily="18" charset="0"/>
              </a:rPr>
              <a:t>では</a:t>
            </a:r>
            <a:r>
              <a:rPr lang="en-US" altLang="ja-JP" b="1" dirty="0">
                <a:latin typeface="Times New Roman" pitchFamily="18" charset="0"/>
              </a:rPr>
              <a:t>E</a:t>
            </a:r>
            <a:r>
              <a:rPr lang="en-US" altLang="ja-JP" b="1" baseline="-25000" dirty="0">
                <a:latin typeface="Times New Roman" pitchFamily="18" charset="0"/>
              </a:rPr>
              <a:t>F</a:t>
            </a:r>
            <a:r>
              <a:rPr lang="ja-JP" altLang="en-US" b="1">
                <a:latin typeface="Times New Roman" pitchFamily="18" charset="0"/>
              </a:rPr>
              <a:t>は描かない．</a:t>
            </a:r>
            <a:endParaRPr lang="ja-JP" altLang="en-US" b="1" dirty="0">
              <a:latin typeface="Times New Roman" pitchFamily="18" charset="0"/>
            </a:endParaRPr>
          </a:p>
        </p:txBody>
      </p:sp>
      <p:cxnSp>
        <p:nvCxnSpPr>
          <p:cNvPr id="55" name="直線コネクタ 54"/>
          <p:cNvCxnSpPr>
            <a:cxnSpLocks noChangeShapeType="1"/>
            <a:endCxn id="17451" idx="0"/>
          </p:cNvCxnSpPr>
          <p:nvPr/>
        </p:nvCxnSpPr>
        <p:spPr bwMode="auto">
          <a:xfrm>
            <a:off x="2699792" y="4219577"/>
            <a:ext cx="3983586" cy="1588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テキスト ボックス 29"/>
          <p:cNvSpPr txBox="1"/>
          <p:nvPr/>
        </p:nvSpPr>
        <p:spPr>
          <a:xfrm>
            <a:off x="3961889" y="6257896"/>
            <a:ext cx="880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3.11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7" name="Freeform 15">
            <a:extLst>
              <a:ext uri="{FF2B5EF4-FFF2-40B4-BE49-F238E27FC236}">
                <a16:creationId xmlns:a16="http://schemas.microsoft.com/office/drawing/2014/main" id="{0F06F5AC-44A1-7449-B82E-307615EB5AD5}"/>
              </a:ext>
            </a:extLst>
          </p:cNvPr>
          <p:cNvSpPr>
            <a:spLocks/>
          </p:cNvSpPr>
          <p:nvPr/>
        </p:nvSpPr>
        <p:spPr bwMode="auto">
          <a:xfrm flipH="1" flipV="1">
            <a:off x="3109754" y="3500437"/>
            <a:ext cx="2808288" cy="1116331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9" name="Text Box 17">
            <a:extLst>
              <a:ext uri="{FF2B5EF4-FFF2-40B4-BE49-F238E27FC236}">
                <a16:creationId xmlns:a16="http://schemas.microsoft.com/office/drawing/2014/main" id="{C7F6D086-1D29-1626-B8EE-CD0AFA57A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75" y="799877"/>
            <a:ext cx="1495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As: 10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16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CB2A5B50-B8EC-7615-B370-0CC50917B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088" y="796642"/>
            <a:ext cx="1401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B: 10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15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grpSp>
        <p:nvGrpSpPr>
          <p:cNvPr id="11" name="Group 65">
            <a:extLst>
              <a:ext uri="{FF2B5EF4-FFF2-40B4-BE49-F238E27FC236}">
                <a16:creationId xmlns:a16="http://schemas.microsoft.com/office/drawing/2014/main" id="{0CF839E5-3A0C-0F70-3F9E-B2714F324C5B}"/>
              </a:ext>
            </a:extLst>
          </p:cNvPr>
          <p:cNvGrpSpPr>
            <a:grpSpLocks/>
          </p:cNvGrpSpPr>
          <p:nvPr/>
        </p:nvGrpSpPr>
        <p:grpSpPr bwMode="auto">
          <a:xfrm>
            <a:off x="6071394" y="4184833"/>
            <a:ext cx="2998787" cy="1116010"/>
            <a:chOff x="3560" y="3113"/>
            <a:chExt cx="1889" cy="703"/>
          </a:xfrm>
        </p:grpSpPr>
        <p:sp>
          <p:nvSpPr>
            <p:cNvPr id="12" name="Line 46">
              <a:extLst>
                <a:ext uri="{FF2B5EF4-FFF2-40B4-BE49-F238E27FC236}">
                  <a16:creationId xmlns:a16="http://schemas.microsoft.com/office/drawing/2014/main" id="{82532370-BD28-DF69-ACA9-129274D987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50" y="3113"/>
              <a:ext cx="1" cy="7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3" name="Text Box 47">
              <a:extLst>
                <a:ext uri="{FF2B5EF4-FFF2-40B4-BE49-F238E27FC236}">
                  <a16:creationId xmlns:a16="http://schemas.microsoft.com/office/drawing/2014/main" id="{9C64B7EF-DB18-599F-0277-99C8772413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0" y="3386"/>
              <a:ext cx="1769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kumimoji="0" lang="en-US" altLang="ja-JP" sz="2000" b="1" dirty="0" err="1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kumimoji="0" lang="en-US" altLang="ja-JP" sz="2000" b="1" dirty="0" err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kumimoji="0" lang="en-US" altLang="ja-JP" sz="2000" b="1" baseline="-25000" dirty="0" err="1">
                  <a:solidFill>
                    <a:srgbClr val="000000"/>
                  </a:solidFill>
                  <a:latin typeface="Times New Roman" pitchFamily="18" charset="0"/>
                </a:rPr>
                <a:t>bi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– </a:t>
              </a:r>
              <a:r>
                <a:rPr kumimoji="0" lang="en-US" altLang="ja-JP" sz="2000" b="1" dirty="0" err="1">
                  <a:solidFill>
                    <a:srgbClr val="000000"/>
                  </a:solidFill>
                  <a:latin typeface="Times New Roman" pitchFamily="18" charset="0"/>
                </a:rPr>
                <a:t>qV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  <a:sym typeface="Symbol" pitchFamily="18" charset="2"/>
                </a:rPr>
                <a:t>= 0.96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eV</a:t>
              </a:r>
            </a:p>
          </p:txBody>
        </p:sp>
        <p:sp>
          <p:nvSpPr>
            <p:cNvPr id="14" name="Line 48">
              <a:extLst>
                <a:ext uri="{FF2B5EF4-FFF2-40B4-BE49-F238E27FC236}">
                  <a16:creationId xmlns:a16="http://schemas.microsoft.com/office/drawing/2014/main" id="{F2A70A34-A90C-331D-EF18-B5E164E765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0" y="3816"/>
              <a:ext cx="2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8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8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8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8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9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8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8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9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8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8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98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81" grpId="0"/>
      <p:bldP spid="398382" grpId="0"/>
      <p:bldP spid="398383" grpId="0"/>
      <p:bldP spid="398389" grpId="0" animBg="1"/>
      <p:bldP spid="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>
                <a:latin typeface="Times New Roman" pitchFamily="18" charset="0"/>
              </a:rPr>
              <a:t>:</a:t>
            </a:r>
            <a:r>
              <a:rPr lang="en-US" altLang="ja-JP" sz="3400" b="1">
                <a:latin typeface="Times New Roman" pitchFamily="18" charset="0"/>
              </a:rPr>
              <a:t>  </a:t>
            </a:r>
            <a:r>
              <a:rPr lang="ja-JP" altLang="en-US" b="1">
                <a:solidFill>
                  <a:srgbClr val="FF0066"/>
                </a:solidFill>
              </a:rPr>
              <a:t>順</a:t>
            </a:r>
            <a:r>
              <a:rPr lang="ja-JP" altLang="en-US" b="1"/>
              <a:t>バイアス</a:t>
            </a: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4113213" y="3501008"/>
            <a:ext cx="1665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4098925" y="4797152"/>
            <a:ext cx="1743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V="1">
            <a:off x="1585913" y="3863975"/>
            <a:ext cx="1944687" cy="11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V="1">
            <a:off x="1585913" y="5218113"/>
            <a:ext cx="2016125" cy="11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 flipH="1" flipV="1">
            <a:off x="3536949" y="3501008"/>
            <a:ext cx="590550" cy="374080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744588" y="4497785"/>
            <a:ext cx="1027562" cy="11335"/>
          </a:xfrm>
          <a:prstGeom prst="line">
            <a:avLst/>
          </a:prstGeom>
          <a:noFill/>
          <a:ln w="19050">
            <a:solidFill>
              <a:srgbClr val="FF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 flipH="1" flipV="1">
            <a:off x="3609973" y="4803776"/>
            <a:ext cx="501652" cy="423862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V="1">
            <a:off x="6126659" y="4143117"/>
            <a:ext cx="4762" cy="4190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6295925" y="4077072"/>
            <a:ext cx="868363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000" b="1" dirty="0">
                <a:latin typeface="Times New Roman" pitchFamily="18" charset="0"/>
                <a:sym typeface="Symbol" pitchFamily="18" charset="2"/>
              </a:rPr>
              <a:t>0.3</a:t>
            </a:r>
            <a:r>
              <a:rPr kumimoji="0" lang="en-US" altLang="ja-JP" sz="2000" b="1" dirty="0">
                <a:latin typeface="Times New Roman" pitchFamily="18" charset="0"/>
              </a:rPr>
              <a:t> eV</a:t>
            </a: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5941417" y="4146084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flipV="1">
            <a:off x="1585913" y="4497785"/>
            <a:ext cx="1936749" cy="2500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4205910" y="4149080"/>
            <a:ext cx="1571003" cy="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1585913" y="4148138"/>
            <a:ext cx="1113879" cy="0"/>
          </a:xfrm>
          <a:prstGeom prst="line">
            <a:avLst/>
          </a:prstGeom>
          <a:noFill/>
          <a:ln w="19050">
            <a:solidFill>
              <a:srgbClr val="FF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3608388" y="1411288"/>
            <a:ext cx="503237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377950" y="1411288"/>
            <a:ext cx="4535488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3752850" y="141128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1600200" y="1387475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latin typeface="Times New Roman" pitchFamily="18" charset="0"/>
                <a:ea typeface="ＭＳ ゴシック" pitchFamily="49" charset="-128"/>
              </a:rPr>
              <a:t>n</a:t>
            </a:r>
            <a:endParaRPr lang="en-US" altLang="ja-JP" sz="24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5337175" y="1362075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latin typeface="Times New Roman" pitchFamily="18" charset="0"/>
                <a:ea typeface="ＭＳ ゴシック" pitchFamily="49" charset="-128"/>
              </a:rPr>
              <a:t>p</a:t>
            </a:r>
            <a:endParaRPr lang="en-US" altLang="ja-JP" sz="24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 flipH="1">
            <a:off x="873125" y="1700213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>
            <a:off x="873125" y="1700213"/>
            <a:ext cx="0" cy="503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 flipH="1">
            <a:off x="5913438" y="1690688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6" name="Oval 24"/>
          <p:cNvSpPr>
            <a:spLocks noChangeArrowheads="1"/>
          </p:cNvSpPr>
          <p:nvPr/>
        </p:nvSpPr>
        <p:spPr bwMode="auto">
          <a:xfrm>
            <a:off x="6345238" y="161925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6137275" y="1123950"/>
            <a:ext cx="7826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100" b="1">
                <a:latin typeface="Times New Roman" pitchFamily="18" charset="0"/>
              </a:rPr>
              <a:t>0.3 V</a:t>
            </a:r>
            <a:endParaRPr kumimoji="0" lang="en-US" altLang="ja-JP" sz="2100" b="1" baseline="-25000">
              <a:latin typeface="Times New Roman" pitchFamily="18" charset="0"/>
            </a:endParaRPr>
          </a:p>
        </p:txBody>
      </p:sp>
      <p:sp>
        <p:nvSpPr>
          <p:cNvPr id="18458" name="Rectangle 26" descr="右下がり対角線"/>
          <p:cNvSpPr>
            <a:spLocks noChangeArrowheads="1"/>
          </p:cNvSpPr>
          <p:nvPr/>
        </p:nvSpPr>
        <p:spPr bwMode="auto">
          <a:xfrm>
            <a:off x="539750" y="2203450"/>
            <a:ext cx="693738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459" name="Line 27"/>
          <p:cNvSpPr>
            <a:spLocks noChangeShapeType="1"/>
          </p:cNvSpPr>
          <p:nvPr/>
        </p:nvSpPr>
        <p:spPr bwMode="auto">
          <a:xfrm>
            <a:off x="539750" y="2203450"/>
            <a:ext cx="693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3609975" y="2203450"/>
            <a:ext cx="0" cy="3457575"/>
          </a:xfrm>
          <a:prstGeom prst="line">
            <a:avLst/>
          </a:prstGeom>
          <a:noFill/>
          <a:ln w="9525">
            <a:solidFill>
              <a:srgbClr val="6238FA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8461" name="Line 29"/>
          <p:cNvSpPr>
            <a:spLocks noChangeShapeType="1"/>
          </p:cNvSpPr>
          <p:nvPr/>
        </p:nvSpPr>
        <p:spPr bwMode="auto">
          <a:xfrm>
            <a:off x="3754438" y="2203450"/>
            <a:ext cx="0" cy="3457575"/>
          </a:xfrm>
          <a:prstGeom prst="line">
            <a:avLst/>
          </a:prstGeom>
          <a:noFill/>
          <a:ln w="9525">
            <a:solidFill>
              <a:srgbClr val="6238FA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4113213" y="2203450"/>
            <a:ext cx="0" cy="3457575"/>
          </a:xfrm>
          <a:prstGeom prst="line">
            <a:avLst/>
          </a:prstGeom>
          <a:noFill/>
          <a:ln w="9525">
            <a:solidFill>
              <a:srgbClr val="6238FA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757238" y="3860800"/>
            <a:ext cx="4762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100" b="1">
                <a:latin typeface="Times New Roman" pitchFamily="18" charset="0"/>
              </a:rPr>
              <a:t>E</a:t>
            </a:r>
            <a:r>
              <a:rPr kumimoji="0" lang="en-US" altLang="ja-JP" sz="2100" b="1" baseline="-25000">
                <a:latin typeface="Times New Roman" pitchFamily="18" charset="0"/>
              </a:rPr>
              <a:t>F</a:t>
            </a:r>
          </a:p>
        </p:txBody>
      </p:sp>
      <p:pic>
        <p:nvPicPr>
          <p:cNvPr id="18464" name="Picture 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4148138"/>
            <a:ext cx="3238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1457325" y="3441700"/>
            <a:ext cx="49688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100" b="1">
                <a:latin typeface="Times New Roman" pitchFamily="18" charset="0"/>
              </a:rPr>
              <a:t>E</a:t>
            </a:r>
            <a:r>
              <a:rPr kumimoji="0" lang="en-US" altLang="ja-JP" sz="2100" b="1" baseline="-25000">
                <a:latin typeface="Times New Roman" pitchFamily="18" charset="0"/>
              </a:rPr>
              <a:t>C</a:t>
            </a: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1457325" y="5170488"/>
            <a:ext cx="49688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100" b="1">
                <a:latin typeface="Times New Roman" pitchFamily="18" charset="0"/>
              </a:rPr>
              <a:t>E</a:t>
            </a:r>
            <a:r>
              <a:rPr kumimoji="0" lang="en-US" altLang="ja-JP" sz="2100" b="1" baseline="-25000">
                <a:latin typeface="Times New Roman" pitchFamily="18" charset="0"/>
              </a:rPr>
              <a:t>V</a:t>
            </a:r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1449388" y="4521200"/>
            <a:ext cx="417512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100" b="1">
                <a:latin typeface="Times New Roman" pitchFamily="18" charset="0"/>
              </a:rPr>
              <a:t>E</a:t>
            </a:r>
            <a:r>
              <a:rPr kumimoji="0" lang="en-US" altLang="ja-JP" sz="2100" b="1" baseline="-25000">
                <a:latin typeface="Times New Roman" pitchFamily="18" charset="0"/>
              </a:rPr>
              <a:t>i</a:t>
            </a:r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3609975" y="1268413"/>
            <a:ext cx="503238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3394075" y="800100"/>
            <a:ext cx="865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000" b="1">
                <a:latin typeface="Times New Roman" pitchFamily="18" charset="0"/>
                <a:ea typeface="ＭＳ ゴシック" pitchFamily="49" charset="-128"/>
              </a:rPr>
              <a:t>電界</a:t>
            </a:r>
            <a:r>
              <a:rPr lang="en-US" altLang="ja-JP" sz="2000" b="1"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000" b="1" baseline="30000">
              <a:latin typeface="Times New Roman" pitchFamily="18" charset="0"/>
              <a:ea typeface="ＭＳ ゴシック" pitchFamily="49" charset="-128"/>
            </a:endParaRPr>
          </a:p>
        </p:txBody>
      </p:sp>
      <p:grpSp>
        <p:nvGrpSpPr>
          <p:cNvPr id="18470" name="Group 38"/>
          <p:cNvGrpSpPr>
            <a:grpSpLocks/>
          </p:cNvGrpSpPr>
          <p:nvPr/>
        </p:nvGrpSpPr>
        <p:grpSpPr bwMode="auto">
          <a:xfrm>
            <a:off x="7129463" y="822325"/>
            <a:ext cx="1979612" cy="1598613"/>
            <a:chOff x="4491" y="436"/>
            <a:chExt cx="1247" cy="1007"/>
          </a:xfrm>
        </p:grpSpPr>
        <p:pic>
          <p:nvPicPr>
            <p:cNvPr id="18471" name="Picture 3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1" y="436"/>
              <a:ext cx="1247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72" name="Oval 40"/>
            <p:cNvSpPr>
              <a:spLocks noChangeArrowheads="1"/>
            </p:cNvSpPr>
            <p:nvPr/>
          </p:nvSpPr>
          <p:spPr bwMode="auto">
            <a:xfrm>
              <a:off x="5193" y="618"/>
              <a:ext cx="91" cy="90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41" name="テキスト ボックス 29"/>
          <p:cNvSpPr txBox="1"/>
          <p:nvPr/>
        </p:nvSpPr>
        <p:spPr>
          <a:xfrm>
            <a:off x="3415012" y="618010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3.12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8312CA9F-E305-3246-AC40-3F1C42952E8C}"/>
              </a:ext>
            </a:extLst>
          </p:cNvPr>
          <p:cNvSpPr>
            <a:spLocks/>
          </p:cNvSpPr>
          <p:nvPr/>
        </p:nvSpPr>
        <p:spPr bwMode="auto">
          <a:xfrm flipH="1" flipV="1">
            <a:off x="3563684" y="4141331"/>
            <a:ext cx="590351" cy="375108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2" name="Text Box 17">
            <a:extLst>
              <a:ext uri="{FF2B5EF4-FFF2-40B4-BE49-F238E27FC236}">
                <a16:creationId xmlns:a16="http://schemas.microsoft.com/office/drawing/2014/main" id="{EAAA8F8D-F0D0-F266-9A24-E2D02D282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1019" y="1015901"/>
            <a:ext cx="1495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As: 10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16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sp>
        <p:nvSpPr>
          <p:cNvPr id="3" name="Text Box 18">
            <a:extLst>
              <a:ext uri="{FF2B5EF4-FFF2-40B4-BE49-F238E27FC236}">
                <a16:creationId xmlns:a16="http://schemas.microsoft.com/office/drawing/2014/main" id="{C7F04C04-C429-A159-5B4A-D72194023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012666"/>
            <a:ext cx="1401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B: 10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15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grpSp>
        <p:nvGrpSpPr>
          <p:cNvPr id="5" name="Group 65">
            <a:extLst>
              <a:ext uri="{FF2B5EF4-FFF2-40B4-BE49-F238E27FC236}">
                <a16:creationId xmlns:a16="http://schemas.microsoft.com/office/drawing/2014/main" id="{D9612D7D-E7AA-D218-1F94-95E08BA5F91C}"/>
              </a:ext>
            </a:extLst>
          </p:cNvPr>
          <p:cNvGrpSpPr>
            <a:grpSpLocks/>
          </p:cNvGrpSpPr>
          <p:nvPr/>
        </p:nvGrpSpPr>
        <p:grpSpPr bwMode="auto">
          <a:xfrm>
            <a:off x="5436650" y="4803160"/>
            <a:ext cx="2951161" cy="498475"/>
            <a:chOff x="3525" y="2960"/>
            <a:chExt cx="1859" cy="314"/>
          </a:xfrm>
        </p:grpSpPr>
        <p:sp>
          <p:nvSpPr>
            <p:cNvPr id="6" name="Line 46">
              <a:extLst>
                <a:ext uri="{FF2B5EF4-FFF2-40B4-BE49-F238E27FC236}">
                  <a16:creationId xmlns:a16="http://schemas.microsoft.com/office/drawing/2014/main" id="{35BE1D11-35F9-E619-AE5D-1CB5FA62B9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51" y="2960"/>
              <a:ext cx="0" cy="3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7" name="Text Box 47">
              <a:extLst>
                <a:ext uri="{FF2B5EF4-FFF2-40B4-BE49-F238E27FC236}">
                  <a16:creationId xmlns:a16="http://schemas.microsoft.com/office/drawing/2014/main" id="{997DCF92-56A3-598C-4010-DEC51C4176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2" y="3002"/>
              <a:ext cx="1542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kumimoji="0" lang="en-US" altLang="ja-JP" sz="2000" b="1" dirty="0" err="1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kumimoji="0" lang="en-US" altLang="ja-JP" sz="2000" b="1" dirty="0" err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kumimoji="0" lang="en-US" altLang="ja-JP" sz="2000" b="1" baseline="-25000" dirty="0" err="1">
                  <a:solidFill>
                    <a:srgbClr val="000000"/>
                  </a:solidFill>
                  <a:latin typeface="Times New Roman" pitchFamily="18" charset="0"/>
                </a:rPr>
                <a:t>bi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– </a:t>
              </a:r>
              <a:r>
                <a:rPr kumimoji="0" lang="en-US" altLang="ja-JP" sz="2000" b="1" dirty="0" err="1">
                  <a:solidFill>
                    <a:srgbClr val="000000"/>
                  </a:solidFill>
                  <a:latin typeface="Times New Roman" pitchFamily="18" charset="0"/>
                </a:rPr>
                <a:t>qV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  <a:sym typeface="Symbol" pitchFamily="18" charset="2"/>
                </a:rPr>
                <a:t>= 0.36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eV</a:t>
              </a:r>
            </a:p>
          </p:txBody>
        </p:sp>
        <p:sp>
          <p:nvSpPr>
            <p:cNvPr id="8" name="Line 48">
              <a:extLst>
                <a:ext uri="{FF2B5EF4-FFF2-40B4-BE49-F238E27FC236}">
                  <a16:creationId xmlns:a16="http://schemas.microsoft.com/office/drawing/2014/main" id="{CB25CB3A-2AA1-9D63-46D3-319993991B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25" y="3274"/>
              <a:ext cx="2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演習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339752" y="2636912"/>
            <a:ext cx="36002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b="1">
                <a:latin typeface="Times New Roman" pitchFamily="18" charset="0"/>
              </a:rPr>
              <a:t>演習</a:t>
            </a:r>
            <a:r>
              <a:rPr lang="en-US" altLang="ja-JP" sz="3600" b="1" dirty="0">
                <a:latin typeface="Times New Roman" pitchFamily="18" charset="0"/>
              </a:rPr>
              <a:t>3.5</a:t>
            </a: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84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0542" y="-84114"/>
            <a:ext cx="7772400" cy="883612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 dirty="0" err="1">
                <a:latin typeface="Times New Roman" pitchFamily="18" charset="0"/>
              </a:rPr>
              <a:t>pn</a:t>
            </a:r>
            <a:r>
              <a:rPr lang="ja-JP" altLang="en-US" b="1" dirty="0">
                <a:latin typeface="Times New Roman" pitchFamily="18" charset="0"/>
              </a:rPr>
              <a:t>接合</a:t>
            </a:r>
            <a:r>
              <a:rPr lang="ja-JP" altLang="en-US" b="1">
                <a:latin typeface="Times New Roman" pitchFamily="18" charset="0"/>
              </a:rPr>
              <a:t>ダイオード：</a:t>
            </a:r>
            <a:r>
              <a:rPr lang="en-US" altLang="ja-JP" b="1" dirty="0">
                <a:latin typeface="Times New Roman" pitchFamily="18" charset="0"/>
              </a:rPr>
              <a:t> </a:t>
            </a:r>
            <a:r>
              <a:rPr lang="ja-JP" altLang="en-US" sz="2800" b="1">
                <a:latin typeface="Times New Roman" pitchFamily="18" charset="0"/>
              </a:rPr>
              <a:t>構造</a:t>
            </a:r>
            <a:r>
              <a:rPr lang="ja-JP" altLang="en-US" sz="2800" b="1" dirty="0">
                <a:latin typeface="Times New Roman" pitchFamily="18" charset="0"/>
              </a:rPr>
              <a:t>と整流作用</a:t>
            </a:r>
            <a:endParaRPr lang="ja-JP" altLang="en-US" b="1" dirty="0">
              <a:latin typeface="Times New Roman" pitchFamily="18" charset="0"/>
            </a:endParaRPr>
          </a:p>
        </p:txBody>
      </p:sp>
      <p:pic>
        <p:nvPicPr>
          <p:cNvPr id="8198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484313"/>
            <a:ext cx="4189412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29"/>
          <p:cNvSpPr txBox="1"/>
          <p:nvPr/>
        </p:nvSpPr>
        <p:spPr>
          <a:xfrm>
            <a:off x="5970587" y="582873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3.2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1659AF5-6376-0D5A-84A7-7493499157FD}"/>
              </a:ext>
            </a:extLst>
          </p:cNvPr>
          <p:cNvGrpSpPr/>
          <p:nvPr/>
        </p:nvGrpSpPr>
        <p:grpSpPr>
          <a:xfrm>
            <a:off x="2568723" y="2252971"/>
            <a:ext cx="6484838" cy="3717310"/>
            <a:chOff x="1697485" y="1370482"/>
            <a:chExt cx="6484838" cy="3717310"/>
          </a:xfrm>
        </p:grpSpPr>
        <p:sp>
          <p:nvSpPr>
            <p:cNvPr id="3" name="Line 6">
              <a:extLst>
                <a:ext uri="{FF2B5EF4-FFF2-40B4-BE49-F238E27FC236}">
                  <a16:creationId xmlns:a16="http://schemas.microsoft.com/office/drawing/2014/main" id="{FF76DE94-EA93-14E4-30B2-FE904FD52C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36766" y="1370482"/>
              <a:ext cx="2" cy="33528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" name="Text Box 7">
              <a:extLst>
                <a:ext uri="{FF2B5EF4-FFF2-40B4-BE49-F238E27FC236}">
                  <a16:creationId xmlns:a16="http://schemas.microsoft.com/office/drawing/2014/main" id="{3E5A3748-C4F5-9332-4F26-B7696D0057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61928" y="3356992"/>
              <a:ext cx="1082645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sz="2400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電圧 </a:t>
              </a:r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V</a:t>
              </a:r>
            </a:p>
          </p:txBody>
        </p:sp>
        <p:sp>
          <p:nvSpPr>
            <p:cNvPr id="5" name="Text Box 8">
              <a:extLst>
                <a:ext uri="{FF2B5EF4-FFF2-40B4-BE49-F238E27FC236}">
                  <a16:creationId xmlns:a16="http://schemas.microsoft.com/office/drawing/2014/main" id="{B2F52192-BEDB-8E71-1A5E-F4368AAA70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56511" y="1815554"/>
              <a:ext cx="1353989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sz="2400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電流 </a:t>
              </a:r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I</a:t>
              </a:r>
            </a:p>
          </p:txBody>
        </p:sp>
        <p:sp>
          <p:nvSpPr>
            <p:cNvPr id="6" name="Text Box 9">
              <a:extLst>
                <a:ext uri="{FF2B5EF4-FFF2-40B4-BE49-F238E27FC236}">
                  <a16:creationId xmlns:a16="http://schemas.microsoft.com/office/drawing/2014/main" id="{89ABC7B2-C9EB-16BE-3DEF-5569666BD9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V="1">
              <a:off x="5077398" y="3356992"/>
              <a:ext cx="3079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0</a:t>
              </a:r>
            </a:p>
          </p:txBody>
        </p:sp>
        <p:sp>
          <p:nvSpPr>
            <p:cNvPr id="7" name="Text Box 11">
              <a:extLst>
                <a:ext uri="{FF2B5EF4-FFF2-40B4-BE49-F238E27FC236}">
                  <a16:creationId xmlns:a16="http://schemas.microsoft.com/office/drawing/2014/main" id="{479F136C-5D68-782E-1231-031BBA3968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8176" y="2030830"/>
              <a:ext cx="1884147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ja-JP" altLang="en-US" sz="2400" b="1" dirty="0">
                  <a:solidFill>
                    <a:srgbClr val="FF0000"/>
                  </a:solidFill>
                  <a:latin typeface="ＭＳ ゴシック" pitchFamily="49" charset="-128"/>
                  <a:ea typeface="ＭＳ ゴシック" pitchFamily="49" charset="-128"/>
                </a:rPr>
                <a:t>順</a:t>
              </a:r>
              <a:r>
                <a:rPr lang="ja-JP" altLang="en-US" sz="2400" b="1" dirty="0">
                  <a:latin typeface="ＭＳ ゴシック" pitchFamily="49" charset="-128"/>
                  <a:ea typeface="ＭＳ ゴシック" pitchFamily="49" charset="-128"/>
                </a:rPr>
                <a:t>バイアス </a:t>
              </a:r>
            </a:p>
          </p:txBody>
        </p:sp>
        <p:sp>
          <p:nvSpPr>
            <p:cNvPr id="8" name="Text Box 12">
              <a:extLst>
                <a:ext uri="{FF2B5EF4-FFF2-40B4-BE49-F238E27FC236}">
                  <a16:creationId xmlns:a16="http://schemas.microsoft.com/office/drawing/2014/main" id="{E80BDAF7-DA9E-9042-2F6E-A57C8BD5C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6115" y="3669682"/>
              <a:ext cx="2039639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ja-JP" altLang="en-US" sz="2400" b="1" dirty="0">
                  <a:solidFill>
                    <a:srgbClr val="0000FF"/>
                  </a:solidFill>
                  <a:latin typeface="ＭＳ ゴシック" pitchFamily="49" charset="-128"/>
                  <a:ea typeface="ＭＳ ゴシック" pitchFamily="49" charset="-128"/>
                </a:rPr>
                <a:t>逆</a:t>
              </a:r>
              <a:r>
                <a:rPr lang="ja-JP" altLang="en-US" sz="2400" b="1" dirty="0">
                  <a:latin typeface="ＭＳ ゴシック" pitchFamily="49" charset="-128"/>
                  <a:ea typeface="ＭＳ ゴシック" pitchFamily="49" charset="-128"/>
                </a:rPr>
                <a:t>バイアス  </a:t>
              </a:r>
            </a:p>
          </p:txBody>
        </p:sp>
        <p:sp>
          <p:nvSpPr>
            <p:cNvPr id="9" name="フリーフォーム 8">
              <a:extLst>
                <a:ext uri="{FF2B5EF4-FFF2-40B4-BE49-F238E27FC236}">
                  <a16:creationId xmlns:a16="http://schemas.microsoft.com/office/drawing/2014/main" id="{C1DE8DC0-6123-4229-8636-0FD50B1FCAD9}"/>
                </a:ext>
              </a:extLst>
            </p:cNvPr>
            <p:cNvSpPr/>
            <p:nvPr/>
          </p:nvSpPr>
          <p:spPr>
            <a:xfrm>
              <a:off x="2281663" y="1574044"/>
              <a:ext cx="4066094" cy="3513748"/>
            </a:xfrm>
            <a:custGeom>
              <a:avLst/>
              <a:gdLst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14550 w 2381250"/>
                <a:gd name="connsiteY3" fmla="*/ 15144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81225 w 2381250"/>
                <a:gd name="connsiteY2" fmla="*/ 137160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24075 w 2381250"/>
                <a:gd name="connsiteY3" fmla="*/ 145732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33600 w 2381250"/>
                <a:gd name="connsiteY3" fmla="*/ 14763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450150 w 2450150"/>
                <a:gd name="connsiteY0" fmla="*/ 0 h 3032377"/>
                <a:gd name="connsiteX1" fmla="*/ 2238375 w 2450150"/>
                <a:gd name="connsiteY1" fmla="*/ 994027 h 3032377"/>
                <a:gd name="connsiteX2" fmla="*/ 2190750 w 2450150"/>
                <a:gd name="connsiteY2" fmla="*/ 1270252 h 3032377"/>
                <a:gd name="connsiteX3" fmla="*/ 2133600 w 2450150"/>
                <a:gd name="connsiteY3" fmla="*/ 1460752 h 3032377"/>
                <a:gd name="connsiteX4" fmla="*/ 1990725 w 2450150"/>
                <a:gd name="connsiteY4" fmla="*/ 1613152 h 3032377"/>
                <a:gd name="connsiteX5" fmla="*/ 1638300 w 2450150"/>
                <a:gd name="connsiteY5" fmla="*/ 1641727 h 3032377"/>
                <a:gd name="connsiteX6" fmla="*/ 981075 w 2450150"/>
                <a:gd name="connsiteY6" fmla="*/ 1670302 h 3032377"/>
                <a:gd name="connsiteX7" fmla="*/ 561975 w 2450150"/>
                <a:gd name="connsiteY7" fmla="*/ 1689352 h 3032377"/>
                <a:gd name="connsiteX8" fmla="*/ 257175 w 2450150"/>
                <a:gd name="connsiteY8" fmla="*/ 1717927 h 3032377"/>
                <a:gd name="connsiteX9" fmla="*/ 142875 w 2450150"/>
                <a:gd name="connsiteY9" fmla="*/ 1908427 h 3032377"/>
                <a:gd name="connsiteX10" fmla="*/ 66675 w 2450150"/>
                <a:gd name="connsiteY10" fmla="*/ 2394202 h 3032377"/>
                <a:gd name="connsiteX11" fmla="*/ 0 w 2450150"/>
                <a:gd name="connsiteY11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190750 w 2450150"/>
                <a:gd name="connsiteY3" fmla="*/ 1270252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78122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309380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386898 w 2386898"/>
                <a:gd name="connsiteY0" fmla="*/ 0 h 3181884"/>
                <a:gd name="connsiteX1" fmla="*/ 2331034 w 2386898"/>
                <a:gd name="connsiteY1" fmla="*/ 478449 h 3181884"/>
                <a:gd name="connsiteX2" fmla="*/ 2253374 w 2386898"/>
                <a:gd name="connsiteY2" fmla="*/ 1017684 h 3181884"/>
                <a:gd name="connsiteX3" fmla="*/ 2198089 w 2386898"/>
                <a:gd name="connsiteY3" fmla="*/ 1355685 h 3181884"/>
                <a:gd name="connsiteX4" fmla="*/ 2120652 w 2386898"/>
                <a:gd name="connsiteY4" fmla="*/ 1569843 h 3181884"/>
                <a:gd name="connsiteX5" fmla="*/ 1927473 w 2386898"/>
                <a:gd name="connsiteY5" fmla="*/ 1613152 h 3181884"/>
                <a:gd name="connsiteX6" fmla="*/ 1575048 w 2386898"/>
                <a:gd name="connsiteY6" fmla="*/ 1641727 h 3181884"/>
                <a:gd name="connsiteX7" fmla="*/ 917823 w 2386898"/>
                <a:gd name="connsiteY7" fmla="*/ 1670302 h 3181884"/>
                <a:gd name="connsiteX8" fmla="*/ 498723 w 2386898"/>
                <a:gd name="connsiteY8" fmla="*/ 1689352 h 3181884"/>
                <a:gd name="connsiteX9" fmla="*/ 193923 w 2386898"/>
                <a:gd name="connsiteY9" fmla="*/ 1717927 h 3181884"/>
                <a:gd name="connsiteX10" fmla="*/ 79623 w 2386898"/>
                <a:gd name="connsiteY10" fmla="*/ 1908427 h 3181884"/>
                <a:gd name="connsiteX11" fmla="*/ 3423 w 2386898"/>
                <a:gd name="connsiteY11" fmla="*/ 2394202 h 3181884"/>
                <a:gd name="connsiteX12" fmla="*/ 67166 w 2386898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12457 w 2319732"/>
                <a:gd name="connsiteY10" fmla="*/ 1908427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63174 w 2319732"/>
                <a:gd name="connsiteY10" fmla="*/ 2046433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66351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9732" h="3181884">
                  <a:moveTo>
                    <a:pt x="2319732" y="0"/>
                  </a:moveTo>
                  <a:cubicBezTo>
                    <a:pt x="2269642" y="352249"/>
                    <a:pt x="2308688" y="166886"/>
                    <a:pt x="2263868" y="478449"/>
                  </a:cubicBezTo>
                  <a:cubicBezTo>
                    <a:pt x="2228572" y="793627"/>
                    <a:pt x="2208365" y="871478"/>
                    <a:pt x="2186208" y="1017684"/>
                  </a:cubicBezTo>
                  <a:cubicBezTo>
                    <a:pt x="2164051" y="1163890"/>
                    <a:pt x="2153043" y="1263659"/>
                    <a:pt x="2130923" y="1355685"/>
                  </a:cubicBezTo>
                  <a:cubicBezTo>
                    <a:pt x="2108803" y="1447711"/>
                    <a:pt x="2098589" y="1526932"/>
                    <a:pt x="2053486" y="1569843"/>
                  </a:cubicBezTo>
                  <a:cubicBezTo>
                    <a:pt x="2008383" y="1612754"/>
                    <a:pt x="1951241" y="1601171"/>
                    <a:pt x="1860307" y="1613152"/>
                  </a:cubicBezTo>
                  <a:cubicBezTo>
                    <a:pt x="1769373" y="1625133"/>
                    <a:pt x="1676157" y="1632202"/>
                    <a:pt x="1507882" y="1641727"/>
                  </a:cubicBezTo>
                  <a:cubicBezTo>
                    <a:pt x="1339607" y="1651252"/>
                    <a:pt x="850657" y="1670302"/>
                    <a:pt x="850657" y="1670302"/>
                  </a:cubicBezTo>
                  <a:cubicBezTo>
                    <a:pt x="710957" y="1676652"/>
                    <a:pt x="643711" y="1671502"/>
                    <a:pt x="431557" y="1666351"/>
                  </a:cubicBezTo>
                  <a:cubicBezTo>
                    <a:pt x="245698" y="1697289"/>
                    <a:pt x="190569" y="1652663"/>
                    <a:pt x="126757" y="1717927"/>
                  </a:cubicBezTo>
                  <a:cubicBezTo>
                    <a:pt x="62945" y="1783191"/>
                    <a:pt x="64734" y="1811048"/>
                    <a:pt x="48683" y="2057934"/>
                  </a:cubicBezTo>
                  <a:cubicBezTo>
                    <a:pt x="32632" y="2304820"/>
                    <a:pt x="54260" y="2068871"/>
                    <a:pt x="30448" y="2440205"/>
                  </a:cubicBezTo>
                  <a:cubicBezTo>
                    <a:pt x="-610" y="3007049"/>
                    <a:pt x="28676" y="2576942"/>
                    <a:pt x="0" y="318188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Line 5">
              <a:extLst>
                <a:ext uri="{FF2B5EF4-FFF2-40B4-BE49-F238E27FC236}">
                  <a16:creationId xmlns:a16="http://schemas.microsoft.com/office/drawing/2014/main" id="{E07237FD-2315-5906-8DBC-599D6DA773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97485" y="3356992"/>
              <a:ext cx="57561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E4CE8C0-6252-B5AB-B63B-CD06F47463A1}"/>
                </a:ext>
              </a:extLst>
            </p:cNvPr>
            <p:cNvGrpSpPr/>
            <p:nvPr/>
          </p:nvGrpSpPr>
          <p:grpSpPr>
            <a:xfrm>
              <a:off x="2676354" y="3213238"/>
              <a:ext cx="301223" cy="364267"/>
              <a:chOff x="3642811" y="3213238"/>
              <a:chExt cx="301223" cy="364267"/>
            </a:xfrm>
          </p:grpSpPr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CE3BBBC1-6B67-E87E-AFC3-42379882619A}"/>
                  </a:ext>
                </a:extLst>
              </p:cNvPr>
              <p:cNvSpPr/>
              <p:nvPr/>
            </p:nvSpPr>
            <p:spPr bwMode="auto">
              <a:xfrm rot="19792306">
                <a:off x="3764121" y="3297765"/>
                <a:ext cx="72008" cy="20324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23" name="曲線コネクタ 22">
                <a:extLst>
                  <a:ext uri="{FF2B5EF4-FFF2-40B4-BE49-F238E27FC236}">
                    <a16:creationId xmlns:a16="http://schemas.microsoft.com/office/drawing/2014/main" id="{DB4B0B6E-C36D-31A5-4BC2-AB8DECDDEAD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240000" flipH="1">
                <a:off x="3647293" y="3280764"/>
                <a:ext cx="364267" cy="229215"/>
              </a:xfrm>
              <a:prstGeom prst="curvedConnector3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曲線コネクタ 23">
                <a:extLst>
                  <a:ext uri="{FF2B5EF4-FFF2-40B4-BE49-F238E27FC236}">
                    <a16:creationId xmlns:a16="http://schemas.microsoft.com/office/drawing/2014/main" id="{C9D6E0E3-602F-9007-3259-A95C2E891E0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240000" flipH="1">
                <a:off x="3575285" y="3280764"/>
                <a:ext cx="364267" cy="229215"/>
              </a:xfrm>
              <a:prstGeom prst="curvedConnector3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charset="-128"/>
              </a:rPr>
              <a:t>3. </a:t>
            </a:r>
            <a:r>
              <a:rPr lang="en-US" altLang="ja-JP" sz="3600" b="1" dirty="0" err="1">
                <a:latin typeface="ＭＳ Ｐゴシック" charset="-128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3.1 </a:t>
            </a:r>
            <a:r>
              <a:rPr lang="en-US" altLang="ja-JP" sz="3600" b="1" dirty="0" err="1">
                <a:latin typeface="ＭＳ Ｐゴシック" charset="-128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接合ダイオード構造と整流作用</a:t>
            </a:r>
            <a:endParaRPr lang="en-US" altLang="ja-JP" sz="36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3.2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（接地）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3.3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（バイアスの印加）</a:t>
            </a:r>
            <a:endParaRPr lang="en-US" altLang="ja-JP" sz="28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dirty="0">
                <a:solidFill>
                  <a:srgbClr val="FF0000"/>
                </a:solidFill>
                <a:latin typeface="ＭＳ Ｐゴシック" charset="-128"/>
              </a:rPr>
              <a:t>3.4</a:t>
            </a:r>
            <a:r>
              <a:rPr lang="en-US" altLang="ja-JP" sz="3600" dirty="0">
                <a:latin typeface="ＭＳ Ｐゴシック" charset="-128"/>
              </a:rPr>
              <a:t> </a:t>
            </a:r>
            <a:r>
              <a:rPr lang="en-US" altLang="ja-JP" sz="3600" dirty="0" err="1">
                <a:latin typeface="ＭＳ Ｐゴシック" charset="-128"/>
              </a:rPr>
              <a:t>pn</a:t>
            </a:r>
            <a:r>
              <a:rPr lang="ja-JP" altLang="en-US" sz="3600">
                <a:latin typeface="ＭＳ Ｐゴシック" charset="-128"/>
              </a:rPr>
              <a:t>接合ダイオード電流電圧特性</a:t>
            </a:r>
            <a:endParaRPr lang="en-US" altLang="ja-JP" sz="3600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003982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接合ダイオード：　</a:t>
            </a:r>
            <a:r>
              <a:rPr lang="en-US" altLang="ja-JP" b="1">
                <a:latin typeface="Times New Roman" pitchFamily="18" charset="0"/>
              </a:rPr>
              <a:t>I-V</a:t>
            </a:r>
            <a:r>
              <a:rPr lang="ja-JP" altLang="en-US" b="1">
                <a:latin typeface="Times New Roman" pitchFamily="18" charset="0"/>
              </a:rPr>
              <a:t>特性</a:t>
            </a:r>
          </a:p>
        </p:txBody>
      </p:sp>
      <p:pic>
        <p:nvPicPr>
          <p:cNvPr id="6148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4189413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29">
            <a:extLst>
              <a:ext uri="{FF2B5EF4-FFF2-40B4-BE49-F238E27FC236}">
                <a16:creationId xmlns:a16="http://schemas.microsoft.com/office/drawing/2014/main" id="{1CEA9878-5CEC-AE08-FCD8-5CEA1AF46293}"/>
              </a:ext>
            </a:extLst>
          </p:cNvPr>
          <p:cNvSpPr txBox="1"/>
          <p:nvPr/>
        </p:nvSpPr>
        <p:spPr>
          <a:xfrm>
            <a:off x="6228184" y="612523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4697348-DB5F-6A48-F4EB-326AAFF9AFE5}"/>
              </a:ext>
            </a:extLst>
          </p:cNvPr>
          <p:cNvGrpSpPr/>
          <p:nvPr/>
        </p:nvGrpSpPr>
        <p:grpSpPr>
          <a:xfrm>
            <a:off x="2051720" y="2464808"/>
            <a:ext cx="6484838" cy="3717310"/>
            <a:chOff x="1697485" y="1370482"/>
            <a:chExt cx="6484838" cy="3717310"/>
          </a:xfrm>
        </p:grpSpPr>
        <p:sp>
          <p:nvSpPr>
            <p:cNvPr id="4" name="Line 6">
              <a:extLst>
                <a:ext uri="{FF2B5EF4-FFF2-40B4-BE49-F238E27FC236}">
                  <a16:creationId xmlns:a16="http://schemas.microsoft.com/office/drawing/2014/main" id="{1A3A366D-63EA-0693-85FD-5C7EA8A408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36766" y="1370482"/>
              <a:ext cx="2" cy="33528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" name="Text Box 7">
              <a:extLst>
                <a:ext uri="{FF2B5EF4-FFF2-40B4-BE49-F238E27FC236}">
                  <a16:creationId xmlns:a16="http://schemas.microsoft.com/office/drawing/2014/main" id="{ECDE126A-991C-DD34-0D3B-80AD4E793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61928" y="3356992"/>
              <a:ext cx="1082645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電圧 </a:t>
              </a: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</a:p>
          </p:txBody>
        </p:sp>
        <p:sp>
          <p:nvSpPr>
            <p:cNvPr id="6" name="Text Box 8">
              <a:extLst>
                <a:ext uri="{FF2B5EF4-FFF2-40B4-BE49-F238E27FC236}">
                  <a16:creationId xmlns:a16="http://schemas.microsoft.com/office/drawing/2014/main" id="{F199EB78-A924-7CEC-2E68-E22A5AB692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56511" y="1815554"/>
              <a:ext cx="1353989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電流 </a:t>
              </a: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</a:p>
          </p:txBody>
        </p:sp>
        <p:sp>
          <p:nvSpPr>
            <p:cNvPr id="7" name="Text Box 9">
              <a:extLst>
                <a:ext uri="{FF2B5EF4-FFF2-40B4-BE49-F238E27FC236}">
                  <a16:creationId xmlns:a16="http://schemas.microsoft.com/office/drawing/2014/main" id="{467C8FCC-FBE3-8400-DDD4-22B3EADA0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V="1">
              <a:off x="5077398" y="3356992"/>
              <a:ext cx="3079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8" name="Text Box 11">
              <a:extLst>
                <a:ext uri="{FF2B5EF4-FFF2-40B4-BE49-F238E27FC236}">
                  <a16:creationId xmlns:a16="http://schemas.microsoft.com/office/drawing/2014/main" id="{2E2CCB40-2402-1035-F07C-03BCE7020D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8176" y="2030830"/>
              <a:ext cx="1884147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順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バイアス </a:t>
              </a:r>
            </a:p>
          </p:txBody>
        </p:sp>
        <p:sp>
          <p:nvSpPr>
            <p:cNvPr id="9" name="Text Box 12">
              <a:extLst>
                <a:ext uri="{FF2B5EF4-FFF2-40B4-BE49-F238E27FC236}">
                  <a16:creationId xmlns:a16="http://schemas.microsoft.com/office/drawing/2014/main" id="{685A114D-38A0-38DE-76FD-DB4E2866A2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6115" y="3669682"/>
              <a:ext cx="2039639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逆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バイアス  </a:t>
              </a:r>
            </a:p>
          </p:txBody>
        </p:sp>
        <p:sp>
          <p:nvSpPr>
            <p:cNvPr id="10" name="フリーフォーム 9">
              <a:extLst>
                <a:ext uri="{FF2B5EF4-FFF2-40B4-BE49-F238E27FC236}">
                  <a16:creationId xmlns:a16="http://schemas.microsoft.com/office/drawing/2014/main" id="{B403DECE-D4B2-8C47-7D09-6EA636F73123}"/>
                </a:ext>
              </a:extLst>
            </p:cNvPr>
            <p:cNvSpPr/>
            <p:nvPr/>
          </p:nvSpPr>
          <p:spPr>
            <a:xfrm>
              <a:off x="2281663" y="1574044"/>
              <a:ext cx="4066094" cy="3513748"/>
            </a:xfrm>
            <a:custGeom>
              <a:avLst/>
              <a:gdLst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14550 w 2381250"/>
                <a:gd name="connsiteY3" fmla="*/ 15144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81225 w 2381250"/>
                <a:gd name="connsiteY2" fmla="*/ 137160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24075 w 2381250"/>
                <a:gd name="connsiteY3" fmla="*/ 145732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33600 w 2381250"/>
                <a:gd name="connsiteY3" fmla="*/ 14763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450150 w 2450150"/>
                <a:gd name="connsiteY0" fmla="*/ 0 h 3032377"/>
                <a:gd name="connsiteX1" fmla="*/ 2238375 w 2450150"/>
                <a:gd name="connsiteY1" fmla="*/ 994027 h 3032377"/>
                <a:gd name="connsiteX2" fmla="*/ 2190750 w 2450150"/>
                <a:gd name="connsiteY2" fmla="*/ 1270252 h 3032377"/>
                <a:gd name="connsiteX3" fmla="*/ 2133600 w 2450150"/>
                <a:gd name="connsiteY3" fmla="*/ 1460752 h 3032377"/>
                <a:gd name="connsiteX4" fmla="*/ 1990725 w 2450150"/>
                <a:gd name="connsiteY4" fmla="*/ 1613152 h 3032377"/>
                <a:gd name="connsiteX5" fmla="*/ 1638300 w 2450150"/>
                <a:gd name="connsiteY5" fmla="*/ 1641727 h 3032377"/>
                <a:gd name="connsiteX6" fmla="*/ 981075 w 2450150"/>
                <a:gd name="connsiteY6" fmla="*/ 1670302 h 3032377"/>
                <a:gd name="connsiteX7" fmla="*/ 561975 w 2450150"/>
                <a:gd name="connsiteY7" fmla="*/ 1689352 h 3032377"/>
                <a:gd name="connsiteX8" fmla="*/ 257175 w 2450150"/>
                <a:gd name="connsiteY8" fmla="*/ 1717927 h 3032377"/>
                <a:gd name="connsiteX9" fmla="*/ 142875 w 2450150"/>
                <a:gd name="connsiteY9" fmla="*/ 1908427 h 3032377"/>
                <a:gd name="connsiteX10" fmla="*/ 66675 w 2450150"/>
                <a:gd name="connsiteY10" fmla="*/ 2394202 h 3032377"/>
                <a:gd name="connsiteX11" fmla="*/ 0 w 2450150"/>
                <a:gd name="connsiteY11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190750 w 2450150"/>
                <a:gd name="connsiteY3" fmla="*/ 1270252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78122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309380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386898 w 2386898"/>
                <a:gd name="connsiteY0" fmla="*/ 0 h 3181884"/>
                <a:gd name="connsiteX1" fmla="*/ 2331034 w 2386898"/>
                <a:gd name="connsiteY1" fmla="*/ 478449 h 3181884"/>
                <a:gd name="connsiteX2" fmla="*/ 2253374 w 2386898"/>
                <a:gd name="connsiteY2" fmla="*/ 1017684 h 3181884"/>
                <a:gd name="connsiteX3" fmla="*/ 2198089 w 2386898"/>
                <a:gd name="connsiteY3" fmla="*/ 1355685 h 3181884"/>
                <a:gd name="connsiteX4" fmla="*/ 2120652 w 2386898"/>
                <a:gd name="connsiteY4" fmla="*/ 1569843 h 3181884"/>
                <a:gd name="connsiteX5" fmla="*/ 1927473 w 2386898"/>
                <a:gd name="connsiteY5" fmla="*/ 1613152 h 3181884"/>
                <a:gd name="connsiteX6" fmla="*/ 1575048 w 2386898"/>
                <a:gd name="connsiteY6" fmla="*/ 1641727 h 3181884"/>
                <a:gd name="connsiteX7" fmla="*/ 917823 w 2386898"/>
                <a:gd name="connsiteY7" fmla="*/ 1670302 h 3181884"/>
                <a:gd name="connsiteX8" fmla="*/ 498723 w 2386898"/>
                <a:gd name="connsiteY8" fmla="*/ 1689352 h 3181884"/>
                <a:gd name="connsiteX9" fmla="*/ 193923 w 2386898"/>
                <a:gd name="connsiteY9" fmla="*/ 1717927 h 3181884"/>
                <a:gd name="connsiteX10" fmla="*/ 79623 w 2386898"/>
                <a:gd name="connsiteY10" fmla="*/ 1908427 h 3181884"/>
                <a:gd name="connsiteX11" fmla="*/ 3423 w 2386898"/>
                <a:gd name="connsiteY11" fmla="*/ 2394202 h 3181884"/>
                <a:gd name="connsiteX12" fmla="*/ 67166 w 2386898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12457 w 2319732"/>
                <a:gd name="connsiteY10" fmla="*/ 1908427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63174 w 2319732"/>
                <a:gd name="connsiteY10" fmla="*/ 2046433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66351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9732" h="3181884">
                  <a:moveTo>
                    <a:pt x="2319732" y="0"/>
                  </a:moveTo>
                  <a:cubicBezTo>
                    <a:pt x="2269642" y="352249"/>
                    <a:pt x="2308688" y="166886"/>
                    <a:pt x="2263868" y="478449"/>
                  </a:cubicBezTo>
                  <a:cubicBezTo>
                    <a:pt x="2228572" y="793627"/>
                    <a:pt x="2208365" y="871478"/>
                    <a:pt x="2186208" y="1017684"/>
                  </a:cubicBezTo>
                  <a:cubicBezTo>
                    <a:pt x="2164051" y="1163890"/>
                    <a:pt x="2153043" y="1263659"/>
                    <a:pt x="2130923" y="1355685"/>
                  </a:cubicBezTo>
                  <a:cubicBezTo>
                    <a:pt x="2108803" y="1447711"/>
                    <a:pt x="2098589" y="1526932"/>
                    <a:pt x="2053486" y="1569843"/>
                  </a:cubicBezTo>
                  <a:cubicBezTo>
                    <a:pt x="2008383" y="1612754"/>
                    <a:pt x="1951241" y="1601171"/>
                    <a:pt x="1860307" y="1613152"/>
                  </a:cubicBezTo>
                  <a:cubicBezTo>
                    <a:pt x="1769373" y="1625133"/>
                    <a:pt x="1676157" y="1632202"/>
                    <a:pt x="1507882" y="1641727"/>
                  </a:cubicBezTo>
                  <a:cubicBezTo>
                    <a:pt x="1339607" y="1651252"/>
                    <a:pt x="850657" y="1670302"/>
                    <a:pt x="850657" y="1670302"/>
                  </a:cubicBezTo>
                  <a:cubicBezTo>
                    <a:pt x="710957" y="1676652"/>
                    <a:pt x="643711" y="1671502"/>
                    <a:pt x="431557" y="1666351"/>
                  </a:cubicBezTo>
                  <a:cubicBezTo>
                    <a:pt x="245698" y="1697289"/>
                    <a:pt x="190569" y="1652663"/>
                    <a:pt x="126757" y="1717927"/>
                  </a:cubicBezTo>
                  <a:cubicBezTo>
                    <a:pt x="62945" y="1783191"/>
                    <a:pt x="64734" y="1811048"/>
                    <a:pt x="48683" y="2057934"/>
                  </a:cubicBezTo>
                  <a:cubicBezTo>
                    <a:pt x="32632" y="2304820"/>
                    <a:pt x="54260" y="2068871"/>
                    <a:pt x="30448" y="2440205"/>
                  </a:cubicBezTo>
                  <a:cubicBezTo>
                    <a:pt x="-610" y="3007049"/>
                    <a:pt x="28676" y="2576942"/>
                    <a:pt x="0" y="318188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1" name="Line 5">
              <a:extLst>
                <a:ext uri="{FF2B5EF4-FFF2-40B4-BE49-F238E27FC236}">
                  <a16:creationId xmlns:a16="http://schemas.microsoft.com/office/drawing/2014/main" id="{D9D7DE85-4005-751A-6336-1651FCDE0D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97485" y="3356992"/>
              <a:ext cx="57561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8035A4C-86CC-13CA-BEF4-C7829D173C74}"/>
                </a:ext>
              </a:extLst>
            </p:cNvPr>
            <p:cNvGrpSpPr/>
            <p:nvPr/>
          </p:nvGrpSpPr>
          <p:grpSpPr>
            <a:xfrm>
              <a:off x="2676354" y="3213238"/>
              <a:ext cx="301223" cy="364267"/>
              <a:chOff x="3642811" y="3213238"/>
              <a:chExt cx="301223" cy="364267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3896ECF8-E1AA-9AAB-393E-DC9E9046CA8F}"/>
                  </a:ext>
                </a:extLst>
              </p:cNvPr>
              <p:cNvSpPr/>
              <p:nvPr/>
            </p:nvSpPr>
            <p:spPr bwMode="auto">
              <a:xfrm rot="19792306">
                <a:off x="3764121" y="3297765"/>
                <a:ext cx="72008" cy="20324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cxnSp>
            <p:nvCxnSpPr>
              <p:cNvPr id="14" name="曲線コネクタ 13">
                <a:extLst>
                  <a:ext uri="{FF2B5EF4-FFF2-40B4-BE49-F238E27FC236}">
                    <a16:creationId xmlns:a16="http://schemas.microsoft.com/office/drawing/2014/main" id="{B79FD4F5-37FF-729D-8E58-7A781986261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240000" flipH="1">
                <a:off x="3647293" y="3280764"/>
                <a:ext cx="364267" cy="229215"/>
              </a:xfrm>
              <a:prstGeom prst="curvedConnector3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曲線コネクタ 14">
                <a:extLst>
                  <a:ext uri="{FF2B5EF4-FFF2-40B4-BE49-F238E27FC236}">
                    <a16:creationId xmlns:a16="http://schemas.microsoft.com/office/drawing/2014/main" id="{A3583DF1-5DCC-C14D-0F96-3D2C9CB9598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240000" flipH="1">
                <a:off x="3575285" y="3280764"/>
                <a:ext cx="364267" cy="229215"/>
              </a:xfrm>
              <a:prstGeom prst="curvedConnector3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>
                <a:latin typeface="Times New Roman" pitchFamily="18" charset="0"/>
              </a:rPr>
              <a:t>:</a:t>
            </a:r>
            <a:r>
              <a:rPr lang="en-US" altLang="ja-JP" sz="3400" b="1">
                <a:latin typeface="Times New Roman" pitchFamily="18" charset="0"/>
              </a:rPr>
              <a:t>  </a:t>
            </a:r>
            <a:r>
              <a:rPr lang="ja-JP" altLang="en-US" b="1">
                <a:solidFill>
                  <a:srgbClr val="FF0066"/>
                </a:solidFill>
              </a:rPr>
              <a:t>順</a:t>
            </a:r>
            <a:r>
              <a:rPr lang="ja-JP" altLang="en-US" b="1"/>
              <a:t>バイアス</a:t>
            </a:r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1476375" y="4160838"/>
            <a:ext cx="5622925" cy="1257300"/>
            <a:chOff x="930" y="2411"/>
            <a:chExt cx="3542" cy="792"/>
          </a:xfrm>
        </p:grpSpPr>
        <p:sp>
          <p:nvSpPr>
            <p:cNvPr id="9281" name="Text Box 4"/>
            <p:cNvSpPr txBox="1">
              <a:spLocks noChangeArrowheads="1"/>
            </p:cNvSpPr>
            <p:nvPr/>
          </p:nvSpPr>
          <p:spPr bwMode="auto">
            <a:xfrm>
              <a:off x="930" y="2411"/>
              <a:ext cx="31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0" lang="en-US" altLang="ja-JP" sz="21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C</a:t>
              </a:r>
            </a:p>
          </p:txBody>
        </p:sp>
        <p:sp>
          <p:nvSpPr>
            <p:cNvPr id="9282" name="Text Box 5"/>
            <p:cNvSpPr txBox="1">
              <a:spLocks noChangeArrowheads="1"/>
            </p:cNvSpPr>
            <p:nvPr/>
          </p:nvSpPr>
          <p:spPr bwMode="auto">
            <a:xfrm>
              <a:off x="955" y="2939"/>
              <a:ext cx="31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0" lang="en-US" altLang="ja-JP" sz="21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</a:p>
          </p:txBody>
        </p:sp>
        <p:sp>
          <p:nvSpPr>
            <p:cNvPr id="9283" name="Text Box 6"/>
            <p:cNvSpPr txBox="1">
              <a:spLocks noChangeArrowheads="1"/>
            </p:cNvSpPr>
            <p:nvPr/>
          </p:nvSpPr>
          <p:spPr bwMode="auto">
            <a:xfrm>
              <a:off x="943" y="2627"/>
              <a:ext cx="300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0" lang="en-US" altLang="ja-JP" sz="21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F</a:t>
              </a:r>
            </a:p>
          </p:txBody>
        </p:sp>
        <p:grpSp>
          <p:nvGrpSpPr>
            <p:cNvPr id="9284" name="Group 7"/>
            <p:cNvGrpSpPr>
              <a:grpSpLocks/>
            </p:cNvGrpSpPr>
            <p:nvPr/>
          </p:nvGrpSpPr>
          <p:grpSpPr bwMode="auto">
            <a:xfrm>
              <a:off x="1247" y="2613"/>
              <a:ext cx="3225" cy="454"/>
              <a:chOff x="1247" y="2613"/>
              <a:chExt cx="3225" cy="454"/>
            </a:xfrm>
          </p:grpSpPr>
          <p:sp>
            <p:nvSpPr>
              <p:cNvPr id="9285" name="Line 8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136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86" name="Line 9"/>
              <p:cNvSpPr>
                <a:spLocks noChangeShapeType="1"/>
              </p:cNvSpPr>
              <p:nvPr/>
            </p:nvSpPr>
            <p:spPr bwMode="auto">
              <a:xfrm>
                <a:off x="1247" y="2704"/>
                <a:ext cx="149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87" name="Line 10"/>
              <p:cNvSpPr>
                <a:spLocks noChangeShapeType="1"/>
              </p:cNvSpPr>
              <p:nvPr/>
            </p:nvSpPr>
            <p:spPr bwMode="auto">
              <a:xfrm>
                <a:off x="1247" y="3067"/>
                <a:ext cx="149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88" name="Line 11"/>
              <p:cNvSpPr>
                <a:spLocks noChangeShapeType="1"/>
              </p:cNvSpPr>
              <p:nvPr/>
            </p:nvSpPr>
            <p:spPr bwMode="auto">
              <a:xfrm>
                <a:off x="1247" y="2795"/>
                <a:ext cx="5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89" name="Line 12"/>
              <p:cNvSpPr>
                <a:spLocks noChangeShapeType="1"/>
              </p:cNvSpPr>
              <p:nvPr/>
            </p:nvSpPr>
            <p:spPr bwMode="auto">
              <a:xfrm>
                <a:off x="3958" y="2886"/>
                <a:ext cx="47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90" name="Freeform 13"/>
              <p:cNvSpPr>
                <a:spLocks/>
              </p:cNvSpPr>
              <p:nvPr/>
            </p:nvSpPr>
            <p:spPr bwMode="auto">
              <a:xfrm flipH="1" flipV="1">
                <a:off x="2733" y="2976"/>
                <a:ext cx="374" cy="91"/>
              </a:xfrm>
              <a:custGeom>
                <a:avLst/>
                <a:gdLst>
                  <a:gd name="T0" fmla="*/ 0 w 408"/>
                  <a:gd name="T1" fmla="*/ 1 h 181"/>
                  <a:gd name="T2" fmla="*/ 81 w 408"/>
                  <a:gd name="T3" fmla="*/ 1 h 181"/>
                  <a:gd name="T4" fmla="*/ 113 w 408"/>
                  <a:gd name="T5" fmla="*/ 1 h 181"/>
                  <a:gd name="T6" fmla="*/ 144 w 408"/>
                  <a:gd name="T7" fmla="*/ 0 h 1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8"/>
                  <a:gd name="T13" fmla="*/ 0 h 181"/>
                  <a:gd name="T14" fmla="*/ 408 w 408"/>
                  <a:gd name="T15" fmla="*/ 181 h 1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8" h="181">
                    <a:moveTo>
                      <a:pt x="0" y="181"/>
                    </a:moveTo>
                    <a:cubicBezTo>
                      <a:pt x="87" y="170"/>
                      <a:pt x="174" y="159"/>
                      <a:pt x="227" y="136"/>
                    </a:cubicBezTo>
                    <a:cubicBezTo>
                      <a:pt x="280" y="113"/>
                      <a:pt x="287" y="68"/>
                      <a:pt x="317" y="45"/>
                    </a:cubicBezTo>
                    <a:cubicBezTo>
                      <a:pt x="347" y="22"/>
                      <a:pt x="400" y="7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91" name="Line 14"/>
              <p:cNvSpPr>
                <a:spLocks noChangeShapeType="1"/>
              </p:cNvSpPr>
              <p:nvPr/>
            </p:nvSpPr>
            <p:spPr bwMode="auto">
              <a:xfrm flipV="1">
                <a:off x="3016" y="2613"/>
                <a:ext cx="1441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92" name="Freeform 15"/>
              <p:cNvSpPr>
                <a:spLocks/>
              </p:cNvSpPr>
              <p:nvPr/>
            </p:nvSpPr>
            <p:spPr bwMode="auto">
              <a:xfrm flipH="1" flipV="1">
                <a:off x="2718" y="2613"/>
                <a:ext cx="317" cy="91"/>
              </a:xfrm>
              <a:custGeom>
                <a:avLst/>
                <a:gdLst>
                  <a:gd name="T0" fmla="*/ 0 w 408"/>
                  <a:gd name="T1" fmla="*/ 1 h 181"/>
                  <a:gd name="T2" fmla="*/ 11 w 408"/>
                  <a:gd name="T3" fmla="*/ 1 h 181"/>
                  <a:gd name="T4" fmla="*/ 16 w 408"/>
                  <a:gd name="T5" fmla="*/ 1 h 181"/>
                  <a:gd name="T6" fmla="*/ 20 w 408"/>
                  <a:gd name="T7" fmla="*/ 0 h 1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8"/>
                  <a:gd name="T13" fmla="*/ 0 h 181"/>
                  <a:gd name="T14" fmla="*/ 408 w 408"/>
                  <a:gd name="T15" fmla="*/ 181 h 1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8" h="181">
                    <a:moveTo>
                      <a:pt x="0" y="181"/>
                    </a:moveTo>
                    <a:cubicBezTo>
                      <a:pt x="87" y="170"/>
                      <a:pt x="174" y="159"/>
                      <a:pt x="227" y="136"/>
                    </a:cubicBezTo>
                    <a:cubicBezTo>
                      <a:pt x="280" y="113"/>
                      <a:pt x="287" y="68"/>
                      <a:pt x="317" y="45"/>
                    </a:cubicBezTo>
                    <a:cubicBezTo>
                      <a:pt x="347" y="22"/>
                      <a:pt x="400" y="7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</p:grpSp>
      <p:sp>
        <p:nvSpPr>
          <p:cNvPr id="9220" name="Rectangle 16"/>
          <p:cNvSpPr>
            <a:spLocks noChangeArrowheads="1"/>
          </p:cNvSpPr>
          <p:nvPr/>
        </p:nvSpPr>
        <p:spPr bwMode="auto">
          <a:xfrm>
            <a:off x="4138613" y="1458913"/>
            <a:ext cx="503237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1" name="Rectangle 17"/>
          <p:cNvSpPr>
            <a:spLocks noChangeArrowheads="1"/>
          </p:cNvSpPr>
          <p:nvPr/>
        </p:nvSpPr>
        <p:spPr bwMode="auto">
          <a:xfrm>
            <a:off x="1762125" y="1458913"/>
            <a:ext cx="5473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2" name="Line 18"/>
          <p:cNvSpPr>
            <a:spLocks noChangeShapeType="1"/>
          </p:cNvSpPr>
          <p:nvPr/>
        </p:nvSpPr>
        <p:spPr bwMode="auto">
          <a:xfrm>
            <a:off x="4283075" y="145891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3" name="Text Box 19"/>
          <p:cNvSpPr txBox="1">
            <a:spLocks noChangeArrowheads="1"/>
          </p:cNvSpPr>
          <p:nvPr/>
        </p:nvSpPr>
        <p:spPr bwMode="auto">
          <a:xfrm>
            <a:off x="1797050" y="1435100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endParaRPr kumimoji="1" lang="en-US" altLang="ja-JP" sz="24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9224" name="Text Box 20"/>
          <p:cNvSpPr txBox="1">
            <a:spLocks noChangeArrowheads="1"/>
          </p:cNvSpPr>
          <p:nvPr/>
        </p:nvSpPr>
        <p:spPr bwMode="auto">
          <a:xfrm>
            <a:off x="6737350" y="1409700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4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9225" name="Line 21"/>
          <p:cNvSpPr>
            <a:spLocks noChangeShapeType="1"/>
          </p:cNvSpPr>
          <p:nvPr/>
        </p:nvSpPr>
        <p:spPr bwMode="auto">
          <a:xfrm flipV="1">
            <a:off x="4140200" y="1341438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6" name="Text Box 22"/>
          <p:cNvSpPr txBox="1">
            <a:spLocks noChangeArrowheads="1"/>
          </p:cNvSpPr>
          <p:nvPr/>
        </p:nvSpPr>
        <p:spPr bwMode="auto">
          <a:xfrm>
            <a:off x="3152775" y="811213"/>
            <a:ext cx="48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</a:p>
        </p:txBody>
      </p:sp>
      <p:sp>
        <p:nvSpPr>
          <p:cNvPr id="9227" name="Text Box 23"/>
          <p:cNvSpPr txBox="1">
            <a:spLocks noChangeArrowheads="1"/>
          </p:cNvSpPr>
          <p:nvPr/>
        </p:nvSpPr>
        <p:spPr bwMode="auto">
          <a:xfrm>
            <a:off x="5097463" y="811213"/>
            <a:ext cx="460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sp>
        <p:nvSpPr>
          <p:cNvPr id="9228" name="Text Box 24"/>
          <p:cNvSpPr txBox="1">
            <a:spLocks noChangeArrowheads="1"/>
          </p:cNvSpPr>
          <p:nvPr/>
        </p:nvSpPr>
        <p:spPr bwMode="auto">
          <a:xfrm>
            <a:off x="4089400" y="811213"/>
            <a:ext cx="568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W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</a:t>
            </a:r>
          </a:p>
        </p:txBody>
      </p:sp>
      <p:sp>
        <p:nvSpPr>
          <p:cNvPr id="9229" name="Line 25"/>
          <p:cNvSpPr>
            <a:spLocks noChangeShapeType="1"/>
          </p:cNvSpPr>
          <p:nvPr/>
        </p:nvSpPr>
        <p:spPr bwMode="auto">
          <a:xfrm flipH="1">
            <a:off x="1258888" y="174783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0" name="Line 26"/>
          <p:cNvSpPr>
            <a:spLocks noChangeShapeType="1"/>
          </p:cNvSpPr>
          <p:nvPr/>
        </p:nvSpPr>
        <p:spPr bwMode="auto">
          <a:xfrm>
            <a:off x="1258888" y="1747838"/>
            <a:ext cx="0" cy="503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1" name="Line 27"/>
          <p:cNvSpPr>
            <a:spLocks noChangeShapeType="1"/>
          </p:cNvSpPr>
          <p:nvPr/>
        </p:nvSpPr>
        <p:spPr bwMode="auto">
          <a:xfrm flipH="1">
            <a:off x="7227888" y="1738313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2" name="Oval 28"/>
          <p:cNvSpPr>
            <a:spLocks noChangeArrowheads="1"/>
          </p:cNvSpPr>
          <p:nvPr/>
        </p:nvSpPr>
        <p:spPr bwMode="auto">
          <a:xfrm>
            <a:off x="7659688" y="16668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3" name="Text Box 29"/>
          <p:cNvSpPr txBox="1">
            <a:spLocks noChangeArrowheads="1"/>
          </p:cNvSpPr>
          <p:nvPr/>
        </p:nvSpPr>
        <p:spPr bwMode="auto">
          <a:xfrm>
            <a:off x="7451725" y="1171575"/>
            <a:ext cx="7826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0.3 V</a:t>
            </a:r>
            <a:endParaRPr kumimoji="0" lang="en-US" altLang="ja-JP" sz="21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7092950" y="4554538"/>
            <a:ext cx="1076325" cy="419100"/>
            <a:chOff x="4468" y="3021"/>
            <a:chExt cx="678" cy="264"/>
          </a:xfrm>
        </p:grpSpPr>
        <p:sp>
          <p:nvSpPr>
            <p:cNvPr id="9278" name="Line 31"/>
            <p:cNvSpPr>
              <a:spLocks noChangeShapeType="1"/>
            </p:cNvSpPr>
            <p:nvPr/>
          </p:nvSpPr>
          <p:spPr bwMode="auto">
            <a:xfrm>
              <a:off x="4558" y="3113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9" name="Text Box 32"/>
            <p:cNvSpPr txBox="1">
              <a:spLocks noChangeArrowheads="1"/>
            </p:cNvSpPr>
            <p:nvPr/>
          </p:nvSpPr>
          <p:spPr bwMode="auto">
            <a:xfrm>
              <a:off x="4578" y="3021"/>
              <a:ext cx="56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0.3 eV</a:t>
              </a:r>
              <a:endParaRPr kumimoji="0" lang="en-US" altLang="ja-JP" sz="21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80" name="Line 33"/>
            <p:cNvSpPr>
              <a:spLocks noChangeShapeType="1"/>
            </p:cNvSpPr>
            <p:nvPr/>
          </p:nvSpPr>
          <p:spPr bwMode="auto">
            <a:xfrm>
              <a:off x="4468" y="3112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9235" name="Rectangle 34" descr="右下がり対角線"/>
          <p:cNvSpPr>
            <a:spLocks noChangeArrowheads="1"/>
          </p:cNvSpPr>
          <p:nvPr/>
        </p:nvSpPr>
        <p:spPr bwMode="auto">
          <a:xfrm>
            <a:off x="925513" y="2251075"/>
            <a:ext cx="693737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6" name="Line 35"/>
          <p:cNvSpPr>
            <a:spLocks noChangeShapeType="1"/>
          </p:cNvSpPr>
          <p:nvPr/>
        </p:nvSpPr>
        <p:spPr bwMode="auto">
          <a:xfrm>
            <a:off x="925513" y="2251075"/>
            <a:ext cx="69373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1908175" y="3689350"/>
            <a:ext cx="2447925" cy="938213"/>
            <a:chOff x="1202" y="2114"/>
            <a:chExt cx="1542" cy="591"/>
          </a:xfrm>
        </p:grpSpPr>
        <p:sp>
          <p:nvSpPr>
            <p:cNvPr id="9273" name="Line 37"/>
            <p:cNvSpPr>
              <a:spLocks noChangeShapeType="1"/>
            </p:cNvSpPr>
            <p:nvPr/>
          </p:nvSpPr>
          <p:spPr bwMode="auto">
            <a:xfrm>
              <a:off x="1655" y="2160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4" name="Freeform 38"/>
            <p:cNvSpPr>
              <a:spLocks/>
            </p:cNvSpPr>
            <p:nvPr/>
          </p:nvSpPr>
          <p:spPr bwMode="auto">
            <a:xfrm>
              <a:off x="1655" y="2115"/>
              <a:ext cx="136" cy="590"/>
            </a:xfrm>
            <a:custGeom>
              <a:avLst/>
              <a:gdLst>
                <a:gd name="T0" fmla="*/ 0 w 136"/>
                <a:gd name="T1" fmla="*/ 1412 h 545"/>
                <a:gd name="T2" fmla="*/ 91 w 136"/>
                <a:gd name="T3" fmla="*/ 1293 h 545"/>
                <a:gd name="T4" fmla="*/ 136 w 136"/>
                <a:gd name="T5" fmla="*/ 1061 h 545"/>
                <a:gd name="T6" fmla="*/ 91 w 136"/>
                <a:gd name="T7" fmla="*/ 823 h 545"/>
                <a:gd name="T8" fmla="*/ 46 w 136"/>
                <a:gd name="T9" fmla="*/ 58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5" name="Line 39"/>
            <p:cNvSpPr>
              <a:spLocks noChangeShapeType="1"/>
            </p:cNvSpPr>
            <p:nvPr/>
          </p:nvSpPr>
          <p:spPr bwMode="auto">
            <a:xfrm>
              <a:off x="2608" y="2159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6" name="Freeform 40"/>
            <p:cNvSpPr>
              <a:spLocks/>
            </p:cNvSpPr>
            <p:nvPr/>
          </p:nvSpPr>
          <p:spPr bwMode="auto">
            <a:xfrm>
              <a:off x="2608" y="2114"/>
              <a:ext cx="136" cy="590"/>
            </a:xfrm>
            <a:custGeom>
              <a:avLst/>
              <a:gdLst>
                <a:gd name="T0" fmla="*/ 0 w 136"/>
                <a:gd name="T1" fmla="*/ 1412 h 545"/>
                <a:gd name="T2" fmla="*/ 91 w 136"/>
                <a:gd name="T3" fmla="*/ 1293 h 545"/>
                <a:gd name="T4" fmla="*/ 136 w 136"/>
                <a:gd name="T5" fmla="*/ 1061 h 545"/>
                <a:gd name="T6" fmla="*/ 91 w 136"/>
                <a:gd name="T7" fmla="*/ 823 h 545"/>
                <a:gd name="T8" fmla="*/ 46 w 136"/>
                <a:gd name="T9" fmla="*/ 58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7" name="Line 41"/>
            <p:cNvSpPr>
              <a:spLocks noChangeShapeType="1"/>
            </p:cNvSpPr>
            <p:nvPr/>
          </p:nvSpPr>
          <p:spPr bwMode="auto">
            <a:xfrm>
              <a:off x="1202" y="2115"/>
              <a:ext cx="1406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5003800" y="5057775"/>
            <a:ext cx="2089150" cy="792163"/>
            <a:chOff x="3152" y="3338"/>
            <a:chExt cx="1316" cy="499"/>
          </a:xfrm>
        </p:grpSpPr>
        <p:sp>
          <p:nvSpPr>
            <p:cNvPr id="9268" name="Line 43"/>
            <p:cNvSpPr>
              <a:spLocks noChangeShapeType="1"/>
            </p:cNvSpPr>
            <p:nvPr/>
          </p:nvSpPr>
          <p:spPr bwMode="auto">
            <a:xfrm flipV="1">
              <a:off x="3152" y="3338"/>
              <a:ext cx="0" cy="45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9" name="Freeform 44"/>
            <p:cNvSpPr>
              <a:spLocks/>
            </p:cNvSpPr>
            <p:nvPr/>
          </p:nvSpPr>
          <p:spPr bwMode="auto">
            <a:xfrm flipV="1">
              <a:off x="3152" y="3338"/>
              <a:ext cx="136" cy="499"/>
            </a:xfrm>
            <a:custGeom>
              <a:avLst/>
              <a:gdLst>
                <a:gd name="T0" fmla="*/ 0 w 136"/>
                <a:gd name="T1" fmla="*/ 189 h 545"/>
                <a:gd name="T2" fmla="*/ 91 w 136"/>
                <a:gd name="T3" fmla="*/ 173 h 545"/>
                <a:gd name="T4" fmla="*/ 136 w 136"/>
                <a:gd name="T5" fmla="*/ 142 h 545"/>
                <a:gd name="T6" fmla="*/ 91 w 136"/>
                <a:gd name="T7" fmla="*/ 111 h 545"/>
                <a:gd name="T8" fmla="*/ 46 w 136"/>
                <a:gd name="T9" fmla="*/ 79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0" name="Line 45"/>
            <p:cNvSpPr>
              <a:spLocks noChangeShapeType="1"/>
            </p:cNvSpPr>
            <p:nvPr/>
          </p:nvSpPr>
          <p:spPr bwMode="auto">
            <a:xfrm flipV="1">
              <a:off x="4150" y="3339"/>
              <a:ext cx="0" cy="45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1" name="Freeform 46"/>
            <p:cNvSpPr>
              <a:spLocks/>
            </p:cNvSpPr>
            <p:nvPr/>
          </p:nvSpPr>
          <p:spPr bwMode="auto">
            <a:xfrm flipV="1">
              <a:off x="4150" y="3338"/>
              <a:ext cx="136" cy="499"/>
            </a:xfrm>
            <a:custGeom>
              <a:avLst/>
              <a:gdLst>
                <a:gd name="T0" fmla="*/ 0 w 136"/>
                <a:gd name="T1" fmla="*/ 189 h 545"/>
                <a:gd name="T2" fmla="*/ 91 w 136"/>
                <a:gd name="T3" fmla="*/ 173 h 545"/>
                <a:gd name="T4" fmla="*/ 136 w 136"/>
                <a:gd name="T5" fmla="*/ 142 h 545"/>
                <a:gd name="T6" fmla="*/ 91 w 136"/>
                <a:gd name="T7" fmla="*/ 111 h 545"/>
                <a:gd name="T8" fmla="*/ 46 w 136"/>
                <a:gd name="T9" fmla="*/ 79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2" name="Line 47"/>
            <p:cNvSpPr>
              <a:spLocks noChangeShapeType="1"/>
            </p:cNvSpPr>
            <p:nvPr/>
          </p:nvSpPr>
          <p:spPr bwMode="auto">
            <a:xfrm flipV="1">
              <a:off x="3152" y="3837"/>
              <a:ext cx="131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9239" name="AutoShape 48"/>
          <p:cNvSpPr>
            <a:spLocks/>
          </p:cNvSpPr>
          <p:nvPr/>
        </p:nvSpPr>
        <p:spPr bwMode="auto">
          <a:xfrm rot="5400000" flipV="1">
            <a:off x="4356100" y="1892300"/>
            <a:ext cx="71438" cy="503238"/>
          </a:xfrm>
          <a:prstGeom prst="rightBrace">
            <a:avLst>
              <a:gd name="adj1" fmla="val 5870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40" name="Line 49"/>
          <p:cNvSpPr>
            <a:spLocks noChangeShapeType="1"/>
          </p:cNvSpPr>
          <p:nvPr/>
        </p:nvSpPr>
        <p:spPr bwMode="auto">
          <a:xfrm flipV="1">
            <a:off x="2627313" y="1341438"/>
            <a:ext cx="151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41" name="Line 50"/>
          <p:cNvSpPr>
            <a:spLocks noChangeShapeType="1"/>
          </p:cNvSpPr>
          <p:nvPr/>
        </p:nvSpPr>
        <p:spPr bwMode="auto">
          <a:xfrm>
            <a:off x="4643438" y="1341438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915" name="Rectangle 51"/>
          <p:cNvSpPr>
            <a:spLocks noChangeArrowheads="1"/>
          </p:cNvSpPr>
          <p:nvPr/>
        </p:nvSpPr>
        <p:spPr bwMode="auto">
          <a:xfrm>
            <a:off x="2817813" y="2324100"/>
            <a:ext cx="3913187" cy="40229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pn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  <a:sym typeface="Symbol" pitchFamily="18" charset="2"/>
              </a:rPr>
              <a:t>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exp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［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/(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kT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)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］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&gt;&gt;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n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</a:p>
        </p:txBody>
      </p: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5003800" y="3259138"/>
            <a:ext cx="2162175" cy="1225550"/>
            <a:chOff x="3152" y="2205"/>
            <a:chExt cx="1362" cy="772"/>
          </a:xfrm>
        </p:grpSpPr>
        <p:sp>
          <p:nvSpPr>
            <p:cNvPr id="9260" name="Line 53"/>
            <p:cNvSpPr>
              <a:spLocks noChangeShapeType="1"/>
            </p:cNvSpPr>
            <p:nvPr/>
          </p:nvSpPr>
          <p:spPr bwMode="auto">
            <a:xfrm>
              <a:off x="4150" y="2794"/>
              <a:ext cx="0" cy="182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1" name="Line 54"/>
            <p:cNvSpPr>
              <a:spLocks noChangeShapeType="1"/>
            </p:cNvSpPr>
            <p:nvPr/>
          </p:nvSpPr>
          <p:spPr bwMode="auto">
            <a:xfrm>
              <a:off x="3152" y="2522"/>
              <a:ext cx="0" cy="454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2" name="Freeform 55"/>
            <p:cNvSpPr>
              <a:spLocks/>
            </p:cNvSpPr>
            <p:nvPr/>
          </p:nvSpPr>
          <p:spPr bwMode="auto">
            <a:xfrm>
              <a:off x="3152" y="2477"/>
              <a:ext cx="91" cy="499"/>
            </a:xfrm>
            <a:custGeom>
              <a:avLst/>
              <a:gdLst>
                <a:gd name="T0" fmla="*/ 0 w 136"/>
                <a:gd name="T1" fmla="*/ 189 h 545"/>
                <a:gd name="T2" fmla="*/ 1 w 136"/>
                <a:gd name="T3" fmla="*/ 173 h 545"/>
                <a:gd name="T4" fmla="*/ 1 w 136"/>
                <a:gd name="T5" fmla="*/ 142 h 545"/>
                <a:gd name="T6" fmla="*/ 1 w 136"/>
                <a:gd name="T7" fmla="*/ 111 h 545"/>
                <a:gd name="T8" fmla="*/ 1 w 136"/>
                <a:gd name="T9" fmla="*/ 79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3" name="Freeform 56"/>
            <p:cNvSpPr>
              <a:spLocks/>
            </p:cNvSpPr>
            <p:nvPr/>
          </p:nvSpPr>
          <p:spPr bwMode="auto">
            <a:xfrm>
              <a:off x="4150" y="2795"/>
              <a:ext cx="91" cy="182"/>
            </a:xfrm>
            <a:custGeom>
              <a:avLst/>
              <a:gdLst>
                <a:gd name="T0" fmla="*/ 0 w 136"/>
                <a:gd name="T1" fmla="*/ 0 h 545"/>
                <a:gd name="T2" fmla="*/ 1 w 136"/>
                <a:gd name="T3" fmla="*/ 0 h 545"/>
                <a:gd name="T4" fmla="*/ 1 w 136"/>
                <a:gd name="T5" fmla="*/ 0 h 545"/>
                <a:gd name="T6" fmla="*/ 1 w 136"/>
                <a:gd name="T7" fmla="*/ 0 h 545"/>
                <a:gd name="T8" fmla="*/ 1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4" name="Line 57"/>
            <p:cNvSpPr>
              <a:spLocks noChangeShapeType="1"/>
            </p:cNvSpPr>
            <p:nvPr/>
          </p:nvSpPr>
          <p:spPr bwMode="auto">
            <a:xfrm>
              <a:off x="4150" y="2795"/>
              <a:ext cx="364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5" name="Line 58"/>
            <p:cNvSpPr>
              <a:spLocks noChangeShapeType="1"/>
            </p:cNvSpPr>
            <p:nvPr/>
          </p:nvSpPr>
          <p:spPr bwMode="auto">
            <a:xfrm flipH="1">
              <a:off x="3515" y="2522"/>
              <a:ext cx="2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6" name="Text Box 59"/>
            <p:cNvSpPr txBox="1">
              <a:spLocks noChangeArrowheads="1"/>
            </p:cNvSpPr>
            <p:nvPr/>
          </p:nvSpPr>
          <p:spPr bwMode="auto">
            <a:xfrm>
              <a:off x="3470" y="2205"/>
              <a:ext cx="47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r>
                <a:rPr kumimoji="1" lang="en-US" altLang="ja-JP" sz="24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diff,e</a:t>
              </a:r>
            </a:p>
          </p:txBody>
        </p:sp>
        <p:sp>
          <p:nvSpPr>
            <p:cNvPr id="9267" name="Freeform 60"/>
            <p:cNvSpPr>
              <a:spLocks/>
            </p:cNvSpPr>
            <p:nvPr/>
          </p:nvSpPr>
          <p:spPr bwMode="auto">
            <a:xfrm>
              <a:off x="3152" y="2478"/>
              <a:ext cx="998" cy="317"/>
            </a:xfrm>
            <a:custGeom>
              <a:avLst/>
              <a:gdLst>
                <a:gd name="T0" fmla="*/ 0 w 862"/>
                <a:gd name="T1" fmla="*/ 0 h 362"/>
                <a:gd name="T2" fmla="*/ 2635 w 862"/>
                <a:gd name="T3" fmla="*/ 55 h 362"/>
                <a:gd name="T4" fmla="*/ 4997 w 862"/>
                <a:gd name="T5" fmla="*/ 74 h 362"/>
                <a:gd name="T6" fmla="*/ 0 60000 65536"/>
                <a:gd name="T7" fmla="*/ 0 60000 65536"/>
                <a:gd name="T8" fmla="*/ 0 60000 65536"/>
                <a:gd name="T9" fmla="*/ 0 w 862"/>
                <a:gd name="T10" fmla="*/ 0 h 362"/>
                <a:gd name="T11" fmla="*/ 862 w 862"/>
                <a:gd name="T12" fmla="*/ 362 h 3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2" h="362">
                  <a:moveTo>
                    <a:pt x="0" y="0"/>
                  </a:moveTo>
                  <a:cubicBezTo>
                    <a:pt x="155" y="106"/>
                    <a:pt x="310" y="212"/>
                    <a:pt x="454" y="272"/>
                  </a:cubicBezTo>
                  <a:cubicBezTo>
                    <a:pt x="598" y="332"/>
                    <a:pt x="730" y="347"/>
                    <a:pt x="862" y="362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8" name="Group 61"/>
          <p:cNvGrpSpPr>
            <a:grpSpLocks/>
          </p:cNvGrpSpPr>
          <p:nvPr/>
        </p:nvGrpSpPr>
        <p:grpSpPr bwMode="auto">
          <a:xfrm>
            <a:off x="1908175" y="5203825"/>
            <a:ext cx="2376488" cy="1177925"/>
            <a:chOff x="1202" y="3429"/>
            <a:chExt cx="1497" cy="742"/>
          </a:xfrm>
        </p:grpSpPr>
        <p:sp>
          <p:nvSpPr>
            <p:cNvPr id="9251" name="Line 62"/>
            <p:cNvSpPr>
              <a:spLocks noChangeShapeType="1"/>
            </p:cNvSpPr>
            <p:nvPr/>
          </p:nvSpPr>
          <p:spPr bwMode="auto">
            <a:xfrm flipV="1">
              <a:off x="1202" y="3611"/>
              <a:ext cx="408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9252" name="Group 63"/>
            <p:cNvGrpSpPr>
              <a:grpSpLocks/>
            </p:cNvGrpSpPr>
            <p:nvPr/>
          </p:nvGrpSpPr>
          <p:grpSpPr bwMode="auto">
            <a:xfrm>
              <a:off x="2061" y="3837"/>
              <a:ext cx="536" cy="334"/>
              <a:chOff x="2061" y="3475"/>
              <a:chExt cx="536" cy="334"/>
            </a:xfrm>
          </p:grpSpPr>
          <p:sp>
            <p:nvSpPr>
              <p:cNvPr id="9258" name="Line 64"/>
              <p:cNvSpPr>
                <a:spLocks noChangeShapeType="1"/>
              </p:cNvSpPr>
              <p:nvPr/>
            </p:nvSpPr>
            <p:spPr bwMode="auto">
              <a:xfrm flipH="1">
                <a:off x="2061" y="3475"/>
                <a:ext cx="27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59" name="Text Box 65"/>
              <p:cNvSpPr txBox="1">
                <a:spLocks noChangeArrowheads="1"/>
              </p:cNvSpPr>
              <p:nvPr/>
            </p:nvSpPr>
            <p:spPr bwMode="auto">
              <a:xfrm flipH="1">
                <a:off x="2110" y="3521"/>
                <a:ext cx="48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I</a:t>
                </a:r>
                <a:r>
                  <a:rPr kumimoji="1" lang="en-US" altLang="ja-JP" sz="24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diff,h</a:t>
                </a:r>
              </a:p>
            </p:txBody>
          </p:sp>
        </p:grpSp>
        <p:sp>
          <p:nvSpPr>
            <p:cNvPr id="9253" name="Freeform 66"/>
            <p:cNvSpPr>
              <a:spLocks/>
            </p:cNvSpPr>
            <p:nvPr/>
          </p:nvSpPr>
          <p:spPr bwMode="auto">
            <a:xfrm flipV="1">
              <a:off x="2608" y="3429"/>
              <a:ext cx="91" cy="363"/>
            </a:xfrm>
            <a:custGeom>
              <a:avLst/>
              <a:gdLst>
                <a:gd name="T0" fmla="*/ 0 w 136"/>
                <a:gd name="T1" fmla="*/ 4 h 545"/>
                <a:gd name="T2" fmla="*/ 1 w 136"/>
                <a:gd name="T3" fmla="*/ 4 h 545"/>
                <a:gd name="T4" fmla="*/ 1 w 136"/>
                <a:gd name="T5" fmla="*/ 3 h 545"/>
                <a:gd name="T6" fmla="*/ 1 w 136"/>
                <a:gd name="T7" fmla="*/ 3 h 545"/>
                <a:gd name="T8" fmla="*/ 1 w 136"/>
                <a:gd name="T9" fmla="*/ 2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4" name="Line 67"/>
            <p:cNvSpPr>
              <a:spLocks noChangeShapeType="1"/>
            </p:cNvSpPr>
            <p:nvPr/>
          </p:nvSpPr>
          <p:spPr bwMode="auto">
            <a:xfrm flipV="1">
              <a:off x="2608" y="3429"/>
              <a:ext cx="0" cy="40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5" name="Freeform 68"/>
            <p:cNvSpPr>
              <a:spLocks/>
            </p:cNvSpPr>
            <p:nvPr/>
          </p:nvSpPr>
          <p:spPr bwMode="auto">
            <a:xfrm flipV="1">
              <a:off x="1655" y="3429"/>
              <a:ext cx="45" cy="182"/>
            </a:xfrm>
            <a:custGeom>
              <a:avLst/>
              <a:gdLst>
                <a:gd name="T0" fmla="*/ 0 w 136"/>
                <a:gd name="T1" fmla="*/ 0 h 545"/>
                <a:gd name="T2" fmla="*/ 0 w 136"/>
                <a:gd name="T3" fmla="*/ 0 h 545"/>
                <a:gd name="T4" fmla="*/ 0 w 136"/>
                <a:gd name="T5" fmla="*/ 0 h 545"/>
                <a:gd name="T6" fmla="*/ 0 w 136"/>
                <a:gd name="T7" fmla="*/ 0 h 545"/>
                <a:gd name="T8" fmla="*/ 0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6" name="Line 69"/>
            <p:cNvSpPr>
              <a:spLocks noChangeShapeType="1"/>
            </p:cNvSpPr>
            <p:nvPr/>
          </p:nvSpPr>
          <p:spPr bwMode="auto">
            <a:xfrm flipV="1">
              <a:off x="1655" y="3429"/>
              <a:ext cx="0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7" name="Freeform 70"/>
            <p:cNvSpPr>
              <a:spLocks/>
            </p:cNvSpPr>
            <p:nvPr/>
          </p:nvSpPr>
          <p:spPr bwMode="auto">
            <a:xfrm flipH="1" flipV="1">
              <a:off x="1610" y="3612"/>
              <a:ext cx="998" cy="226"/>
            </a:xfrm>
            <a:custGeom>
              <a:avLst/>
              <a:gdLst>
                <a:gd name="T0" fmla="*/ 0 w 862"/>
                <a:gd name="T1" fmla="*/ 0 h 362"/>
                <a:gd name="T2" fmla="*/ 2635 w 862"/>
                <a:gd name="T3" fmla="*/ 1 h 362"/>
                <a:gd name="T4" fmla="*/ 4997 w 862"/>
                <a:gd name="T5" fmla="*/ 1 h 362"/>
                <a:gd name="T6" fmla="*/ 0 60000 65536"/>
                <a:gd name="T7" fmla="*/ 0 60000 65536"/>
                <a:gd name="T8" fmla="*/ 0 60000 65536"/>
                <a:gd name="T9" fmla="*/ 0 w 862"/>
                <a:gd name="T10" fmla="*/ 0 h 362"/>
                <a:gd name="T11" fmla="*/ 862 w 862"/>
                <a:gd name="T12" fmla="*/ 362 h 3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2" h="362">
                  <a:moveTo>
                    <a:pt x="0" y="0"/>
                  </a:moveTo>
                  <a:cubicBezTo>
                    <a:pt x="155" y="106"/>
                    <a:pt x="310" y="212"/>
                    <a:pt x="454" y="272"/>
                  </a:cubicBezTo>
                  <a:cubicBezTo>
                    <a:pt x="598" y="332"/>
                    <a:pt x="730" y="347"/>
                    <a:pt x="862" y="362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0" name="Group 71"/>
          <p:cNvGrpSpPr>
            <a:grpSpLocks/>
          </p:cNvGrpSpPr>
          <p:nvPr/>
        </p:nvGrpSpPr>
        <p:grpSpPr bwMode="auto">
          <a:xfrm>
            <a:off x="4500563" y="3692525"/>
            <a:ext cx="144462" cy="863600"/>
            <a:chOff x="2835" y="2478"/>
            <a:chExt cx="91" cy="544"/>
          </a:xfrm>
        </p:grpSpPr>
        <p:sp>
          <p:nvSpPr>
            <p:cNvPr id="9249" name="Line 72"/>
            <p:cNvSpPr>
              <a:spLocks noChangeShapeType="1"/>
            </p:cNvSpPr>
            <p:nvPr/>
          </p:nvSpPr>
          <p:spPr bwMode="auto">
            <a:xfrm>
              <a:off x="2835" y="2478"/>
              <a:ext cx="0" cy="544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0" name="Freeform 73"/>
            <p:cNvSpPr>
              <a:spLocks/>
            </p:cNvSpPr>
            <p:nvPr/>
          </p:nvSpPr>
          <p:spPr bwMode="auto">
            <a:xfrm>
              <a:off x="2835" y="2478"/>
              <a:ext cx="91" cy="544"/>
            </a:xfrm>
            <a:custGeom>
              <a:avLst/>
              <a:gdLst>
                <a:gd name="T0" fmla="*/ 0 w 136"/>
                <a:gd name="T1" fmla="*/ 533 h 545"/>
                <a:gd name="T2" fmla="*/ 1 w 136"/>
                <a:gd name="T3" fmla="*/ 487 h 545"/>
                <a:gd name="T4" fmla="*/ 1 w 136"/>
                <a:gd name="T5" fmla="*/ 397 h 545"/>
                <a:gd name="T6" fmla="*/ 1 w 136"/>
                <a:gd name="T7" fmla="*/ 306 h 545"/>
                <a:gd name="T8" fmla="*/ 1 w 136"/>
                <a:gd name="T9" fmla="*/ 227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1" name="Group 74"/>
          <p:cNvGrpSpPr>
            <a:grpSpLocks/>
          </p:cNvGrpSpPr>
          <p:nvPr/>
        </p:nvGrpSpPr>
        <p:grpSpPr bwMode="auto">
          <a:xfrm>
            <a:off x="4572000" y="5132388"/>
            <a:ext cx="215900" cy="719137"/>
            <a:chOff x="2925" y="3385"/>
            <a:chExt cx="136" cy="453"/>
          </a:xfrm>
        </p:grpSpPr>
        <p:sp>
          <p:nvSpPr>
            <p:cNvPr id="9247" name="Freeform 75"/>
            <p:cNvSpPr>
              <a:spLocks/>
            </p:cNvSpPr>
            <p:nvPr/>
          </p:nvSpPr>
          <p:spPr bwMode="auto">
            <a:xfrm flipV="1">
              <a:off x="2925" y="3385"/>
              <a:ext cx="136" cy="453"/>
            </a:xfrm>
            <a:custGeom>
              <a:avLst/>
              <a:gdLst>
                <a:gd name="T0" fmla="*/ 0 w 136"/>
                <a:gd name="T1" fmla="*/ 59 h 545"/>
                <a:gd name="T2" fmla="*/ 91 w 136"/>
                <a:gd name="T3" fmla="*/ 55 h 545"/>
                <a:gd name="T4" fmla="*/ 136 w 136"/>
                <a:gd name="T5" fmla="*/ 44 h 545"/>
                <a:gd name="T6" fmla="*/ 91 w 136"/>
                <a:gd name="T7" fmla="*/ 35 h 545"/>
                <a:gd name="T8" fmla="*/ 46 w 136"/>
                <a:gd name="T9" fmla="*/ 25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48" name="Line 76"/>
            <p:cNvSpPr>
              <a:spLocks noChangeShapeType="1"/>
            </p:cNvSpPr>
            <p:nvPr/>
          </p:nvSpPr>
          <p:spPr bwMode="auto">
            <a:xfrm flipV="1">
              <a:off x="2925" y="3385"/>
              <a:ext cx="0" cy="45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77" name="テキスト ボックス 29"/>
          <p:cNvSpPr txBox="1"/>
          <p:nvPr/>
        </p:nvSpPr>
        <p:spPr>
          <a:xfrm>
            <a:off x="4558806" y="630932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3.16	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9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>
                <a:latin typeface="Times New Roman" pitchFamily="18" charset="0"/>
              </a:rPr>
              <a:t>:</a:t>
            </a:r>
            <a:r>
              <a:rPr lang="en-US" altLang="ja-JP" sz="3400" b="1">
                <a:latin typeface="Times New Roman" pitchFamily="18" charset="0"/>
              </a:rPr>
              <a:t>  </a:t>
            </a:r>
            <a:r>
              <a:rPr lang="ja-JP" altLang="en-US" b="1">
                <a:solidFill>
                  <a:srgbClr val="0000FF"/>
                </a:solidFill>
              </a:rPr>
              <a:t>逆</a:t>
            </a:r>
            <a:r>
              <a:rPr lang="ja-JP" altLang="en-US" b="1"/>
              <a:t>バイアス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619250" y="1411288"/>
            <a:ext cx="5473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492500" y="1411288"/>
            <a:ext cx="1728788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4140200" y="141128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654175" y="1412875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endParaRPr kumimoji="1" lang="en-US" altLang="ja-JP" sz="24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594475" y="1387475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4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V="1">
            <a:off x="2124075" y="1268413"/>
            <a:ext cx="136842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5219700" y="126841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3492500" y="1268413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771775" y="765175"/>
            <a:ext cx="48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724525" y="765175"/>
            <a:ext cx="460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211638" y="765175"/>
            <a:ext cx="568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W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</a:t>
            </a:r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H="1">
            <a:off x="1114425" y="1628775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114425" y="1628775"/>
            <a:ext cx="0" cy="5032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6" name="Rectangle 16" descr="右下がり対角線"/>
          <p:cNvSpPr>
            <a:spLocks noChangeArrowheads="1"/>
          </p:cNvSpPr>
          <p:nvPr/>
        </p:nvSpPr>
        <p:spPr bwMode="auto">
          <a:xfrm>
            <a:off x="755650" y="2132013"/>
            <a:ext cx="693738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755650" y="2132013"/>
            <a:ext cx="693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H="1">
            <a:off x="7092950" y="1700213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9" name="Oval 19"/>
          <p:cNvSpPr>
            <a:spLocks noChangeArrowheads="1"/>
          </p:cNvSpPr>
          <p:nvPr/>
        </p:nvSpPr>
        <p:spPr bwMode="auto">
          <a:xfrm>
            <a:off x="7524750" y="16287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7451725" y="1192213"/>
            <a:ext cx="933450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  <a:sym typeface="Symbol" pitchFamily="18" charset="2"/>
              </a:rPr>
              <a:t>0.3</a:t>
            </a:r>
            <a:r>
              <a:rPr kumimoji="0" lang="en-US" altLang="ja-JP" sz="2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V</a:t>
            </a:r>
            <a:endParaRPr kumimoji="0" lang="en-US" altLang="ja-JP" sz="21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187450" y="4065588"/>
            <a:ext cx="7043738" cy="1570037"/>
            <a:chOff x="748" y="2924"/>
            <a:chExt cx="4437" cy="989"/>
          </a:xfrm>
        </p:grpSpPr>
        <p:grpSp>
          <p:nvGrpSpPr>
            <p:cNvPr id="10309" name="Group 22"/>
            <p:cNvGrpSpPr>
              <a:grpSpLocks/>
            </p:cNvGrpSpPr>
            <p:nvPr/>
          </p:nvGrpSpPr>
          <p:grpSpPr bwMode="auto">
            <a:xfrm>
              <a:off x="748" y="2924"/>
              <a:ext cx="3679" cy="989"/>
              <a:chOff x="748" y="2924"/>
              <a:chExt cx="3679" cy="989"/>
            </a:xfrm>
          </p:grpSpPr>
          <p:sp>
            <p:nvSpPr>
              <p:cNvPr id="10313" name="Line 23"/>
              <p:cNvSpPr>
                <a:spLocks noChangeShapeType="1"/>
              </p:cNvSpPr>
              <p:nvPr/>
            </p:nvSpPr>
            <p:spPr bwMode="auto">
              <a:xfrm>
                <a:off x="3329" y="2924"/>
                <a:ext cx="104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4" name="Line 24"/>
              <p:cNvSpPr>
                <a:spLocks noChangeShapeType="1"/>
              </p:cNvSpPr>
              <p:nvPr/>
            </p:nvSpPr>
            <p:spPr bwMode="auto">
              <a:xfrm>
                <a:off x="3379" y="3339"/>
                <a:ext cx="10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5" name="Line 25"/>
              <p:cNvSpPr>
                <a:spLocks noChangeShapeType="1"/>
              </p:cNvSpPr>
              <p:nvPr/>
            </p:nvSpPr>
            <p:spPr bwMode="auto">
              <a:xfrm flipV="1">
                <a:off x="1066" y="3362"/>
                <a:ext cx="1225" cy="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6" name="Line 26"/>
              <p:cNvSpPr>
                <a:spLocks noChangeShapeType="1"/>
              </p:cNvSpPr>
              <p:nvPr/>
            </p:nvSpPr>
            <p:spPr bwMode="auto">
              <a:xfrm flipV="1">
                <a:off x="1066" y="3770"/>
                <a:ext cx="1270" cy="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7" name="Freeform 27"/>
              <p:cNvSpPr>
                <a:spLocks/>
              </p:cNvSpPr>
              <p:nvPr/>
            </p:nvSpPr>
            <p:spPr bwMode="auto">
              <a:xfrm flipH="1" flipV="1">
                <a:off x="2286" y="2931"/>
                <a:ext cx="1043" cy="438"/>
              </a:xfrm>
              <a:custGeom>
                <a:avLst/>
                <a:gdLst>
                  <a:gd name="T0" fmla="*/ 0 w 408"/>
                  <a:gd name="T1" fmla="*/ 7298667 h 181"/>
                  <a:gd name="T2" fmla="*/ 17675350 w 408"/>
                  <a:gd name="T3" fmla="*/ 5480728 h 181"/>
                  <a:gd name="T4" fmla="*/ 24682163 w 408"/>
                  <a:gd name="T5" fmla="*/ 1817884 h 181"/>
                  <a:gd name="T6" fmla="*/ 31775327 w 408"/>
                  <a:gd name="T7" fmla="*/ 0 h 1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8"/>
                  <a:gd name="T13" fmla="*/ 0 h 181"/>
                  <a:gd name="T14" fmla="*/ 408 w 408"/>
                  <a:gd name="T15" fmla="*/ 181 h 1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8" h="181">
                    <a:moveTo>
                      <a:pt x="0" y="181"/>
                    </a:moveTo>
                    <a:cubicBezTo>
                      <a:pt x="87" y="170"/>
                      <a:pt x="174" y="159"/>
                      <a:pt x="227" y="136"/>
                    </a:cubicBezTo>
                    <a:cubicBezTo>
                      <a:pt x="280" y="113"/>
                      <a:pt x="287" y="68"/>
                      <a:pt x="317" y="45"/>
                    </a:cubicBezTo>
                    <a:cubicBezTo>
                      <a:pt x="347" y="22"/>
                      <a:pt x="400" y="7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8" name="Line 28"/>
              <p:cNvSpPr>
                <a:spLocks noChangeShapeType="1"/>
              </p:cNvSpPr>
              <p:nvPr/>
            </p:nvSpPr>
            <p:spPr bwMode="auto">
              <a:xfrm>
                <a:off x="1066" y="3456"/>
                <a:ext cx="544" cy="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9" name="Line 29"/>
              <p:cNvSpPr>
                <a:spLocks noChangeShapeType="1"/>
              </p:cNvSpPr>
              <p:nvPr/>
            </p:nvSpPr>
            <p:spPr bwMode="auto">
              <a:xfrm>
                <a:off x="3924" y="3236"/>
                <a:ext cx="47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20" name="Text Box 30"/>
              <p:cNvSpPr txBox="1">
                <a:spLocks noChangeArrowheads="1"/>
              </p:cNvSpPr>
              <p:nvPr/>
            </p:nvSpPr>
            <p:spPr bwMode="auto">
              <a:xfrm>
                <a:off x="748" y="3121"/>
                <a:ext cx="313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238" tIns="49524" rIns="95238" bIns="49524">
                <a:spAutoFit/>
              </a:bodyPr>
              <a:lstStyle>
                <a:lvl1pPr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E</a:t>
                </a:r>
                <a:r>
                  <a:rPr kumimoji="0" lang="en-US" altLang="ja-JP" sz="21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C</a:t>
                </a:r>
              </a:p>
            </p:txBody>
          </p:sp>
          <p:sp>
            <p:nvSpPr>
              <p:cNvPr id="10321" name="Text Box 31"/>
              <p:cNvSpPr txBox="1">
                <a:spLocks noChangeArrowheads="1"/>
              </p:cNvSpPr>
              <p:nvPr/>
            </p:nvSpPr>
            <p:spPr bwMode="auto">
              <a:xfrm>
                <a:off x="773" y="3649"/>
                <a:ext cx="313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238" tIns="49524" rIns="95238" bIns="49524">
                <a:spAutoFit/>
              </a:bodyPr>
              <a:lstStyle>
                <a:lvl1pPr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E</a:t>
                </a:r>
                <a:r>
                  <a:rPr kumimoji="0" lang="en-US" altLang="ja-JP" sz="21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V</a:t>
                </a:r>
              </a:p>
            </p:txBody>
          </p:sp>
          <p:sp>
            <p:nvSpPr>
              <p:cNvPr id="10322" name="Text Box 32"/>
              <p:cNvSpPr txBox="1">
                <a:spLocks noChangeArrowheads="1"/>
              </p:cNvSpPr>
              <p:nvPr/>
            </p:nvSpPr>
            <p:spPr bwMode="auto">
              <a:xfrm>
                <a:off x="761" y="3337"/>
                <a:ext cx="300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238" tIns="49524" rIns="95238" bIns="49524">
                <a:spAutoFit/>
              </a:bodyPr>
              <a:lstStyle>
                <a:lvl1pPr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E</a:t>
                </a:r>
                <a:r>
                  <a:rPr kumimoji="0" lang="en-US" altLang="ja-JP" sz="21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F</a:t>
                </a:r>
              </a:p>
            </p:txBody>
          </p:sp>
          <p:sp>
            <p:nvSpPr>
              <p:cNvPr id="10323" name="Freeform 33"/>
              <p:cNvSpPr>
                <a:spLocks/>
              </p:cNvSpPr>
              <p:nvPr/>
            </p:nvSpPr>
            <p:spPr bwMode="auto">
              <a:xfrm flipH="1" flipV="1">
                <a:off x="2332" y="3339"/>
                <a:ext cx="1044" cy="438"/>
              </a:xfrm>
              <a:custGeom>
                <a:avLst/>
                <a:gdLst>
                  <a:gd name="T0" fmla="*/ 0 w 408"/>
                  <a:gd name="T1" fmla="*/ 7298667 h 181"/>
                  <a:gd name="T2" fmla="*/ 17894045 w 408"/>
                  <a:gd name="T3" fmla="*/ 5480728 h 181"/>
                  <a:gd name="T4" fmla="*/ 24971932 w 408"/>
                  <a:gd name="T5" fmla="*/ 1817884 h 181"/>
                  <a:gd name="T6" fmla="*/ 32145144 w 408"/>
                  <a:gd name="T7" fmla="*/ 0 h 1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8"/>
                  <a:gd name="T13" fmla="*/ 0 h 181"/>
                  <a:gd name="T14" fmla="*/ 408 w 408"/>
                  <a:gd name="T15" fmla="*/ 181 h 1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8" h="181">
                    <a:moveTo>
                      <a:pt x="0" y="181"/>
                    </a:moveTo>
                    <a:cubicBezTo>
                      <a:pt x="87" y="170"/>
                      <a:pt x="174" y="159"/>
                      <a:pt x="227" y="136"/>
                    </a:cubicBezTo>
                    <a:cubicBezTo>
                      <a:pt x="280" y="113"/>
                      <a:pt x="287" y="68"/>
                      <a:pt x="317" y="45"/>
                    </a:cubicBezTo>
                    <a:cubicBezTo>
                      <a:pt x="347" y="22"/>
                      <a:pt x="400" y="7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0310" name="Line 34"/>
            <p:cNvSpPr>
              <a:spLocks noChangeShapeType="1"/>
            </p:cNvSpPr>
            <p:nvPr/>
          </p:nvSpPr>
          <p:spPr bwMode="auto">
            <a:xfrm>
              <a:off x="4558" y="3203"/>
              <a:ext cx="0" cy="2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311" name="Text Box 35"/>
            <p:cNvSpPr txBox="1">
              <a:spLocks noChangeArrowheads="1"/>
            </p:cNvSpPr>
            <p:nvPr/>
          </p:nvSpPr>
          <p:spPr bwMode="auto">
            <a:xfrm>
              <a:off x="4633" y="3047"/>
              <a:ext cx="552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  <a:sym typeface="Symbol" pitchFamily="18" charset="2"/>
                </a:rPr>
                <a:t>0.3</a:t>
              </a:r>
              <a:r>
                <a:rPr kumimoji="0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 eV</a:t>
              </a:r>
            </a:p>
          </p:txBody>
        </p:sp>
        <p:sp>
          <p:nvSpPr>
            <p:cNvPr id="10312" name="Line 36"/>
            <p:cNvSpPr>
              <a:spLocks noChangeShapeType="1"/>
            </p:cNvSpPr>
            <p:nvPr/>
          </p:nvSpPr>
          <p:spPr bwMode="auto">
            <a:xfrm>
              <a:off x="4468" y="3474"/>
              <a:ext cx="2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1690688" y="3932238"/>
            <a:ext cx="2017712" cy="839787"/>
            <a:chOff x="1065" y="2779"/>
            <a:chExt cx="1271" cy="590"/>
          </a:xfrm>
        </p:grpSpPr>
        <p:grpSp>
          <p:nvGrpSpPr>
            <p:cNvPr id="10302" name="Group 38"/>
            <p:cNvGrpSpPr>
              <a:grpSpLocks/>
            </p:cNvGrpSpPr>
            <p:nvPr/>
          </p:nvGrpSpPr>
          <p:grpSpPr bwMode="auto">
            <a:xfrm>
              <a:off x="1338" y="2779"/>
              <a:ext cx="136" cy="590"/>
              <a:chOff x="1338" y="2432"/>
              <a:chExt cx="136" cy="590"/>
            </a:xfrm>
          </p:grpSpPr>
          <p:sp>
            <p:nvSpPr>
              <p:cNvPr id="10307" name="Line 39"/>
              <p:cNvSpPr>
                <a:spLocks noChangeShapeType="1"/>
              </p:cNvSpPr>
              <p:nvPr/>
            </p:nvSpPr>
            <p:spPr bwMode="auto">
              <a:xfrm>
                <a:off x="1338" y="2477"/>
                <a:ext cx="0" cy="545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08" name="Freeform 40"/>
              <p:cNvSpPr>
                <a:spLocks/>
              </p:cNvSpPr>
              <p:nvPr/>
            </p:nvSpPr>
            <p:spPr bwMode="auto">
              <a:xfrm>
                <a:off x="1338" y="2432"/>
                <a:ext cx="136" cy="590"/>
              </a:xfrm>
              <a:custGeom>
                <a:avLst/>
                <a:gdLst>
                  <a:gd name="T0" fmla="*/ 0 w 136"/>
                  <a:gd name="T1" fmla="*/ 1412 h 545"/>
                  <a:gd name="T2" fmla="*/ 91 w 136"/>
                  <a:gd name="T3" fmla="*/ 1293 h 545"/>
                  <a:gd name="T4" fmla="*/ 136 w 136"/>
                  <a:gd name="T5" fmla="*/ 1061 h 545"/>
                  <a:gd name="T6" fmla="*/ 91 w 136"/>
                  <a:gd name="T7" fmla="*/ 823 h 545"/>
                  <a:gd name="T8" fmla="*/ 46 w 136"/>
                  <a:gd name="T9" fmla="*/ 588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303" name="Group 41"/>
            <p:cNvGrpSpPr>
              <a:grpSpLocks/>
            </p:cNvGrpSpPr>
            <p:nvPr/>
          </p:nvGrpSpPr>
          <p:grpSpPr bwMode="auto">
            <a:xfrm>
              <a:off x="2200" y="2779"/>
              <a:ext cx="136" cy="590"/>
              <a:chOff x="2200" y="2432"/>
              <a:chExt cx="136" cy="590"/>
            </a:xfrm>
          </p:grpSpPr>
          <p:sp>
            <p:nvSpPr>
              <p:cNvPr id="10305" name="Line 42"/>
              <p:cNvSpPr>
                <a:spLocks noChangeShapeType="1"/>
              </p:cNvSpPr>
              <p:nvPr/>
            </p:nvSpPr>
            <p:spPr bwMode="auto">
              <a:xfrm>
                <a:off x="2200" y="2477"/>
                <a:ext cx="0" cy="545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06" name="Freeform 43"/>
              <p:cNvSpPr>
                <a:spLocks/>
              </p:cNvSpPr>
              <p:nvPr/>
            </p:nvSpPr>
            <p:spPr bwMode="auto">
              <a:xfrm>
                <a:off x="2200" y="2432"/>
                <a:ext cx="136" cy="590"/>
              </a:xfrm>
              <a:custGeom>
                <a:avLst/>
                <a:gdLst>
                  <a:gd name="T0" fmla="*/ 0 w 136"/>
                  <a:gd name="T1" fmla="*/ 1412 h 545"/>
                  <a:gd name="T2" fmla="*/ 91 w 136"/>
                  <a:gd name="T3" fmla="*/ 1293 h 545"/>
                  <a:gd name="T4" fmla="*/ 136 w 136"/>
                  <a:gd name="T5" fmla="*/ 1061 h 545"/>
                  <a:gd name="T6" fmla="*/ 91 w 136"/>
                  <a:gd name="T7" fmla="*/ 823 h 545"/>
                  <a:gd name="T8" fmla="*/ 46 w 136"/>
                  <a:gd name="T9" fmla="*/ 588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0304" name="Line 44"/>
            <p:cNvSpPr>
              <a:spLocks noChangeShapeType="1"/>
            </p:cNvSpPr>
            <p:nvPr/>
          </p:nvSpPr>
          <p:spPr bwMode="auto">
            <a:xfrm>
              <a:off x="1065" y="2779"/>
              <a:ext cx="1180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5364163" y="4724400"/>
            <a:ext cx="1728787" cy="792163"/>
            <a:chOff x="3379" y="3051"/>
            <a:chExt cx="1089" cy="499"/>
          </a:xfrm>
        </p:grpSpPr>
        <p:grpSp>
          <p:nvGrpSpPr>
            <p:cNvPr id="10295" name="Group 46"/>
            <p:cNvGrpSpPr>
              <a:grpSpLocks/>
            </p:cNvGrpSpPr>
            <p:nvPr/>
          </p:nvGrpSpPr>
          <p:grpSpPr bwMode="auto">
            <a:xfrm>
              <a:off x="4241" y="3051"/>
              <a:ext cx="136" cy="499"/>
              <a:chOff x="4241" y="2704"/>
              <a:chExt cx="136" cy="499"/>
            </a:xfrm>
          </p:grpSpPr>
          <p:sp>
            <p:nvSpPr>
              <p:cNvPr id="10300" name="Line 47"/>
              <p:cNvSpPr>
                <a:spLocks noChangeShapeType="1"/>
              </p:cNvSpPr>
              <p:nvPr/>
            </p:nvSpPr>
            <p:spPr bwMode="auto">
              <a:xfrm flipV="1">
                <a:off x="4241" y="2704"/>
                <a:ext cx="0" cy="45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01" name="Freeform 48"/>
              <p:cNvSpPr>
                <a:spLocks/>
              </p:cNvSpPr>
              <p:nvPr/>
            </p:nvSpPr>
            <p:spPr bwMode="auto">
              <a:xfrm flipV="1">
                <a:off x="4241" y="2704"/>
                <a:ext cx="136" cy="499"/>
              </a:xfrm>
              <a:custGeom>
                <a:avLst/>
                <a:gdLst>
                  <a:gd name="T0" fmla="*/ 0 w 136"/>
                  <a:gd name="T1" fmla="*/ 189 h 545"/>
                  <a:gd name="T2" fmla="*/ 91 w 136"/>
                  <a:gd name="T3" fmla="*/ 173 h 545"/>
                  <a:gd name="T4" fmla="*/ 136 w 136"/>
                  <a:gd name="T5" fmla="*/ 142 h 545"/>
                  <a:gd name="T6" fmla="*/ 91 w 136"/>
                  <a:gd name="T7" fmla="*/ 111 h 545"/>
                  <a:gd name="T8" fmla="*/ 46 w 136"/>
                  <a:gd name="T9" fmla="*/ 79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296" name="Group 49"/>
            <p:cNvGrpSpPr>
              <a:grpSpLocks/>
            </p:cNvGrpSpPr>
            <p:nvPr/>
          </p:nvGrpSpPr>
          <p:grpSpPr bwMode="auto">
            <a:xfrm>
              <a:off x="3379" y="3051"/>
              <a:ext cx="136" cy="499"/>
              <a:chOff x="3379" y="3051"/>
              <a:chExt cx="136" cy="499"/>
            </a:xfrm>
          </p:grpSpPr>
          <p:sp>
            <p:nvSpPr>
              <p:cNvPr id="10298" name="Line 50"/>
              <p:cNvSpPr>
                <a:spLocks noChangeShapeType="1"/>
              </p:cNvSpPr>
              <p:nvPr/>
            </p:nvSpPr>
            <p:spPr bwMode="auto">
              <a:xfrm flipV="1">
                <a:off x="3379" y="3051"/>
                <a:ext cx="0" cy="45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99" name="Freeform 51"/>
              <p:cNvSpPr>
                <a:spLocks/>
              </p:cNvSpPr>
              <p:nvPr/>
            </p:nvSpPr>
            <p:spPr bwMode="auto">
              <a:xfrm flipV="1">
                <a:off x="3379" y="3051"/>
                <a:ext cx="136" cy="499"/>
              </a:xfrm>
              <a:custGeom>
                <a:avLst/>
                <a:gdLst>
                  <a:gd name="T0" fmla="*/ 0 w 136"/>
                  <a:gd name="T1" fmla="*/ 189 h 545"/>
                  <a:gd name="T2" fmla="*/ 91 w 136"/>
                  <a:gd name="T3" fmla="*/ 173 h 545"/>
                  <a:gd name="T4" fmla="*/ 136 w 136"/>
                  <a:gd name="T5" fmla="*/ 142 h 545"/>
                  <a:gd name="T6" fmla="*/ 91 w 136"/>
                  <a:gd name="T7" fmla="*/ 111 h 545"/>
                  <a:gd name="T8" fmla="*/ 46 w 136"/>
                  <a:gd name="T9" fmla="*/ 79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0297" name="Line 52"/>
            <p:cNvSpPr>
              <a:spLocks noChangeShapeType="1"/>
            </p:cNvSpPr>
            <p:nvPr/>
          </p:nvSpPr>
          <p:spPr bwMode="auto">
            <a:xfrm flipV="1">
              <a:off x="3379" y="3550"/>
              <a:ext cx="1089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0264" name="AutoShape 53"/>
          <p:cNvSpPr>
            <a:spLocks/>
          </p:cNvSpPr>
          <p:nvPr/>
        </p:nvSpPr>
        <p:spPr bwMode="auto">
          <a:xfrm rot="5400000" flipV="1">
            <a:off x="4356100" y="1196976"/>
            <a:ext cx="71437" cy="1655762"/>
          </a:xfrm>
          <a:prstGeom prst="rightBrace">
            <a:avLst>
              <a:gd name="adj1" fmla="val 19314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3942" name="Rectangle 54"/>
          <p:cNvSpPr>
            <a:spLocks noChangeArrowheads="1"/>
          </p:cNvSpPr>
          <p:nvPr/>
        </p:nvSpPr>
        <p:spPr bwMode="auto">
          <a:xfrm>
            <a:off x="2447926" y="2405063"/>
            <a:ext cx="3924300" cy="40229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pn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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n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exp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［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/(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kT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)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］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&lt;&lt;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n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grpSp>
        <p:nvGrpSpPr>
          <p:cNvPr id="10" name="Group 55"/>
          <p:cNvGrpSpPr>
            <a:grpSpLocks/>
          </p:cNvGrpSpPr>
          <p:nvPr/>
        </p:nvGrpSpPr>
        <p:grpSpPr bwMode="auto">
          <a:xfrm>
            <a:off x="5292725" y="3213100"/>
            <a:ext cx="1655763" cy="863600"/>
            <a:chOff x="3334" y="2099"/>
            <a:chExt cx="1043" cy="544"/>
          </a:xfrm>
        </p:grpSpPr>
        <p:grpSp>
          <p:nvGrpSpPr>
            <p:cNvPr id="10285" name="Group 56"/>
            <p:cNvGrpSpPr>
              <a:grpSpLocks/>
            </p:cNvGrpSpPr>
            <p:nvPr/>
          </p:nvGrpSpPr>
          <p:grpSpPr bwMode="auto">
            <a:xfrm>
              <a:off x="4286" y="2461"/>
              <a:ext cx="91" cy="182"/>
              <a:chOff x="4241" y="2114"/>
              <a:chExt cx="91" cy="182"/>
            </a:xfrm>
          </p:grpSpPr>
          <p:sp>
            <p:nvSpPr>
              <p:cNvPr id="10293" name="Line 57"/>
              <p:cNvSpPr>
                <a:spLocks noChangeShapeType="1"/>
              </p:cNvSpPr>
              <p:nvPr/>
            </p:nvSpPr>
            <p:spPr bwMode="auto">
              <a:xfrm>
                <a:off x="4241" y="2114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94" name="Freeform 58"/>
              <p:cNvSpPr>
                <a:spLocks/>
              </p:cNvSpPr>
              <p:nvPr/>
            </p:nvSpPr>
            <p:spPr bwMode="auto">
              <a:xfrm>
                <a:off x="4241" y="2114"/>
                <a:ext cx="91" cy="182"/>
              </a:xfrm>
              <a:custGeom>
                <a:avLst/>
                <a:gdLst>
                  <a:gd name="T0" fmla="*/ 0 w 136"/>
                  <a:gd name="T1" fmla="*/ 0 h 545"/>
                  <a:gd name="T2" fmla="*/ 1 w 136"/>
                  <a:gd name="T3" fmla="*/ 0 h 545"/>
                  <a:gd name="T4" fmla="*/ 1 w 136"/>
                  <a:gd name="T5" fmla="*/ 0 h 545"/>
                  <a:gd name="T6" fmla="*/ 1 w 136"/>
                  <a:gd name="T7" fmla="*/ 0 h 545"/>
                  <a:gd name="T8" fmla="*/ 1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286" name="Group 59"/>
            <p:cNvGrpSpPr>
              <a:grpSpLocks/>
            </p:cNvGrpSpPr>
            <p:nvPr/>
          </p:nvGrpSpPr>
          <p:grpSpPr bwMode="auto">
            <a:xfrm>
              <a:off x="3334" y="2552"/>
              <a:ext cx="45" cy="91"/>
              <a:chOff x="3334" y="2205"/>
              <a:chExt cx="45" cy="91"/>
            </a:xfrm>
          </p:grpSpPr>
          <p:sp>
            <p:nvSpPr>
              <p:cNvPr id="10291" name="Line 60"/>
              <p:cNvSpPr>
                <a:spLocks noChangeShapeType="1"/>
              </p:cNvSpPr>
              <p:nvPr/>
            </p:nvSpPr>
            <p:spPr bwMode="auto">
              <a:xfrm>
                <a:off x="3334" y="2205"/>
                <a:ext cx="0" cy="91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92" name="Freeform 61"/>
              <p:cNvSpPr>
                <a:spLocks/>
              </p:cNvSpPr>
              <p:nvPr/>
            </p:nvSpPr>
            <p:spPr bwMode="auto">
              <a:xfrm>
                <a:off x="3334" y="2205"/>
                <a:ext cx="45" cy="91"/>
              </a:xfrm>
              <a:custGeom>
                <a:avLst/>
                <a:gdLst>
                  <a:gd name="T0" fmla="*/ 0 w 136"/>
                  <a:gd name="T1" fmla="*/ 0 h 545"/>
                  <a:gd name="T2" fmla="*/ 0 w 136"/>
                  <a:gd name="T3" fmla="*/ 0 h 545"/>
                  <a:gd name="T4" fmla="*/ 0 w 136"/>
                  <a:gd name="T5" fmla="*/ 0 h 545"/>
                  <a:gd name="T6" fmla="*/ 0 w 136"/>
                  <a:gd name="T7" fmla="*/ 0 h 545"/>
                  <a:gd name="T8" fmla="*/ 0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287" name="Group 62"/>
            <p:cNvGrpSpPr>
              <a:grpSpLocks/>
            </p:cNvGrpSpPr>
            <p:nvPr/>
          </p:nvGrpSpPr>
          <p:grpSpPr bwMode="auto">
            <a:xfrm>
              <a:off x="3558" y="2099"/>
              <a:ext cx="473" cy="317"/>
              <a:chOff x="3558" y="1752"/>
              <a:chExt cx="473" cy="317"/>
            </a:xfrm>
          </p:grpSpPr>
          <p:sp>
            <p:nvSpPr>
              <p:cNvPr id="10289" name="Line 63"/>
              <p:cNvSpPr>
                <a:spLocks noChangeShapeType="1"/>
              </p:cNvSpPr>
              <p:nvPr/>
            </p:nvSpPr>
            <p:spPr bwMode="auto">
              <a:xfrm>
                <a:off x="3606" y="2069"/>
                <a:ext cx="27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90" name="Text Box 64"/>
              <p:cNvSpPr txBox="1">
                <a:spLocks noChangeArrowheads="1"/>
              </p:cNvSpPr>
              <p:nvPr/>
            </p:nvSpPr>
            <p:spPr bwMode="auto">
              <a:xfrm>
                <a:off x="3558" y="1752"/>
                <a:ext cx="47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I</a:t>
                </a:r>
                <a:r>
                  <a:rPr kumimoji="1" lang="en-US" altLang="ja-JP" sz="24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diff,e</a:t>
                </a:r>
              </a:p>
            </p:txBody>
          </p:sp>
        </p:grpSp>
        <p:sp>
          <p:nvSpPr>
            <p:cNvPr id="10288" name="Freeform 65"/>
            <p:cNvSpPr>
              <a:spLocks/>
            </p:cNvSpPr>
            <p:nvPr/>
          </p:nvSpPr>
          <p:spPr bwMode="auto">
            <a:xfrm flipV="1">
              <a:off x="3334" y="2478"/>
              <a:ext cx="998" cy="90"/>
            </a:xfrm>
            <a:custGeom>
              <a:avLst/>
              <a:gdLst>
                <a:gd name="T0" fmla="*/ 0 w 862"/>
                <a:gd name="T1" fmla="*/ 0 h 362"/>
                <a:gd name="T2" fmla="*/ 2635 w 862"/>
                <a:gd name="T3" fmla="*/ 0 h 362"/>
                <a:gd name="T4" fmla="*/ 4997 w 862"/>
                <a:gd name="T5" fmla="*/ 0 h 362"/>
                <a:gd name="T6" fmla="*/ 0 60000 65536"/>
                <a:gd name="T7" fmla="*/ 0 60000 65536"/>
                <a:gd name="T8" fmla="*/ 0 60000 65536"/>
                <a:gd name="T9" fmla="*/ 0 w 862"/>
                <a:gd name="T10" fmla="*/ 0 h 362"/>
                <a:gd name="T11" fmla="*/ 862 w 862"/>
                <a:gd name="T12" fmla="*/ 362 h 3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2" h="362">
                  <a:moveTo>
                    <a:pt x="0" y="0"/>
                  </a:moveTo>
                  <a:cubicBezTo>
                    <a:pt x="155" y="106"/>
                    <a:pt x="310" y="212"/>
                    <a:pt x="454" y="272"/>
                  </a:cubicBezTo>
                  <a:cubicBezTo>
                    <a:pt x="598" y="332"/>
                    <a:pt x="730" y="347"/>
                    <a:pt x="862" y="362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4" name="Group 66"/>
          <p:cNvGrpSpPr>
            <a:grpSpLocks/>
          </p:cNvGrpSpPr>
          <p:nvPr/>
        </p:nvGrpSpPr>
        <p:grpSpPr bwMode="auto">
          <a:xfrm>
            <a:off x="1692275" y="5419725"/>
            <a:ext cx="2016125" cy="817563"/>
            <a:chOff x="1066" y="3777"/>
            <a:chExt cx="1270" cy="515"/>
          </a:xfrm>
        </p:grpSpPr>
        <p:grpSp>
          <p:nvGrpSpPr>
            <p:cNvPr id="10274" name="Group 67"/>
            <p:cNvGrpSpPr>
              <a:grpSpLocks/>
            </p:cNvGrpSpPr>
            <p:nvPr/>
          </p:nvGrpSpPr>
          <p:grpSpPr bwMode="auto">
            <a:xfrm>
              <a:off x="2290" y="3777"/>
              <a:ext cx="46" cy="91"/>
              <a:chOff x="2290" y="3430"/>
              <a:chExt cx="46" cy="91"/>
            </a:xfrm>
          </p:grpSpPr>
          <p:sp>
            <p:nvSpPr>
              <p:cNvPr id="10283" name="Line 68"/>
              <p:cNvSpPr>
                <a:spLocks noChangeShapeType="1"/>
              </p:cNvSpPr>
              <p:nvPr/>
            </p:nvSpPr>
            <p:spPr bwMode="auto">
              <a:xfrm flipV="1">
                <a:off x="2290" y="3430"/>
                <a:ext cx="1" cy="9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84" name="Freeform 69"/>
              <p:cNvSpPr>
                <a:spLocks/>
              </p:cNvSpPr>
              <p:nvPr/>
            </p:nvSpPr>
            <p:spPr bwMode="auto">
              <a:xfrm flipV="1">
                <a:off x="2291" y="3430"/>
                <a:ext cx="45" cy="91"/>
              </a:xfrm>
              <a:custGeom>
                <a:avLst/>
                <a:gdLst>
                  <a:gd name="T0" fmla="*/ 0 w 136"/>
                  <a:gd name="T1" fmla="*/ 0 h 545"/>
                  <a:gd name="T2" fmla="*/ 0 w 136"/>
                  <a:gd name="T3" fmla="*/ 0 h 545"/>
                  <a:gd name="T4" fmla="*/ 0 w 136"/>
                  <a:gd name="T5" fmla="*/ 0 h 545"/>
                  <a:gd name="T6" fmla="*/ 0 w 136"/>
                  <a:gd name="T7" fmla="*/ 0 h 545"/>
                  <a:gd name="T8" fmla="*/ 0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275" name="Group 70"/>
            <p:cNvGrpSpPr>
              <a:grpSpLocks/>
            </p:cNvGrpSpPr>
            <p:nvPr/>
          </p:nvGrpSpPr>
          <p:grpSpPr bwMode="auto">
            <a:xfrm>
              <a:off x="1338" y="3792"/>
              <a:ext cx="45" cy="182"/>
              <a:chOff x="1474" y="3430"/>
              <a:chExt cx="45" cy="182"/>
            </a:xfrm>
          </p:grpSpPr>
          <p:sp>
            <p:nvSpPr>
              <p:cNvPr id="10281" name="Line 71"/>
              <p:cNvSpPr>
                <a:spLocks noChangeShapeType="1"/>
              </p:cNvSpPr>
              <p:nvPr/>
            </p:nvSpPr>
            <p:spPr bwMode="auto">
              <a:xfrm flipV="1">
                <a:off x="1474" y="3430"/>
                <a:ext cx="0" cy="13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82" name="Freeform 72"/>
              <p:cNvSpPr>
                <a:spLocks/>
              </p:cNvSpPr>
              <p:nvPr/>
            </p:nvSpPr>
            <p:spPr bwMode="auto">
              <a:xfrm flipV="1">
                <a:off x="1474" y="3430"/>
                <a:ext cx="45" cy="182"/>
              </a:xfrm>
              <a:custGeom>
                <a:avLst/>
                <a:gdLst>
                  <a:gd name="T0" fmla="*/ 0 w 136"/>
                  <a:gd name="T1" fmla="*/ 0 h 545"/>
                  <a:gd name="T2" fmla="*/ 0 w 136"/>
                  <a:gd name="T3" fmla="*/ 0 h 545"/>
                  <a:gd name="T4" fmla="*/ 0 w 136"/>
                  <a:gd name="T5" fmla="*/ 0 h 545"/>
                  <a:gd name="T6" fmla="*/ 0 w 136"/>
                  <a:gd name="T7" fmla="*/ 0 h 545"/>
                  <a:gd name="T8" fmla="*/ 0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0276" name="Line 73"/>
            <p:cNvSpPr>
              <a:spLocks noChangeShapeType="1"/>
            </p:cNvSpPr>
            <p:nvPr/>
          </p:nvSpPr>
          <p:spPr bwMode="auto">
            <a:xfrm flipV="1">
              <a:off x="1066" y="3974"/>
              <a:ext cx="22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10277" name="Group 74"/>
            <p:cNvGrpSpPr>
              <a:grpSpLocks/>
            </p:cNvGrpSpPr>
            <p:nvPr/>
          </p:nvGrpSpPr>
          <p:grpSpPr bwMode="auto">
            <a:xfrm>
              <a:off x="1746" y="4004"/>
              <a:ext cx="590" cy="288"/>
              <a:chOff x="1746" y="3959"/>
              <a:chExt cx="590" cy="288"/>
            </a:xfrm>
          </p:grpSpPr>
          <p:sp>
            <p:nvSpPr>
              <p:cNvPr id="10279" name="Line 75"/>
              <p:cNvSpPr>
                <a:spLocks noChangeShapeType="1"/>
              </p:cNvSpPr>
              <p:nvPr/>
            </p:nvSpPr>
            <p:spPr bwMode="auto">
              <a:xfrm>
                <a:off x="1746" y="3959"/>
                <a:ext cx="44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80" name="Text Box 76"/>
              <p:cNvSpPr txBox="1">
                <a:spLocks noChangeArrowheads="1"/>
              </p:cNvSpPr>
              <p:nvPr/>
            </p:nvSpPr>
            <p:spPr bwMode="auto">
              <a:xfrm>
                <a:off x="1746" y="3959"/>
                <a:ext cx="59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I</a:t>
                </a:r>
                <a:r>
                  <a:rPr kumimoji="1" lang="en-US" altLang="ja-JP" sz="24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diff,h</a:t>
                </a:r>
              </a:p>
            </p:txBody>
          </p:sp>
        </p:grpSp>
        <p:sp>
          <p:nvSpPr>
            <p:cNvPr id="10278" name="Freeform 77"/>
            <p:cNvSpPr>
              <a:spLocks/>
            </p:cNvSpPr>
            <p:nvPr/>
          </p:nvSpPr>
          <p:spPr bwMode="auto">
            <a:xfrm flipH="1">
              <a:off x="1292" y="3838"/>
              <a:ext cx="998" cy="136"/>
            </a:xfrm>
            <a:custGeom>
              <a:avLst/>
              <a:gdLst>
                <a:gd name="T0" fmla="*/ 0 w 862"/>
                <a:gd name="T1" fmla="*/ 0 h 362"/>
                <a:gd name="T2" fmla="*/ 2635 w 862"/>
                <a:gd name="T3" fmla="*/ 0 h 362"/>
                <a:gd name="T4" fmla="*/ 4997 w 862"/>
                <a:gd name="T5" fmla="*/ 0 h 362"/>
                <a:gd name="T6" fmla="*/ 0 60000 65536"/>
                <a:gd name="T7" fmla="*/ 0 60000 65536"/>
                <a:gd name="T8" fmla="*/ 0 60000 65536"/>
                <a:gd name="T9" fmla="*/ 0 w 862"/>
                <a:gd name="T10" fmla="*/ 0 h 362"/>
                <a:gd name="T11" fmla="*/ 862 w 862"/>
                <a:gd name="T12" fmla="*/ 362 h 3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2" h="362">
                  <a:moveTo>
                    <a:pt x="0" y="0"/>
                  </a:moveTo>
                  <a:cubicBezTo>
                    <a:pt x="155" y="106"/>
                    <a:pt x="310" y="212"/>
                    <a:pt x="454" y="272"/>
                  </a:cubicBezTo>
                  <a:cubicBezTo>
                    <a:pt x="598" y="332"/>
                    <a:pt x="730" y="347"/>
                    <a:pt x="862" y="362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8" name="Group 78"/>
          <p:cNvGrpSpPr>
            <a:grpSpLocks/>
          </p:cNvGrpSpPr>
          <p:nvPr/>
        </p:nvGrpSpPr>
        <p:grpSpPr bwMode="auto">
          <a:xfrm>
            <a:off x="4284663" y="4987925"/>
            <a:ext cx="215900" cy="528638"/>
            <a:chOff x="3379" y="2704"/>
            <a:chExt cx="136" cy="499"/>
          </a:xfrm>
        </p:grpSpPr>
        <p:sp>
          <p:nvSpPr>
            <p:cNvPr id="10272" name="Line 79"/>
            <p:cNvSpPr>
              <a:spLocks noChangeShapeType="1"/>
            </p:cNvSpPr>
            <p:nvPr/>
          </p:nvSpPr>
          <p:spPr bwMode="auto">
            <a:xfrm flipV="1">
              <a:off x="3379" y="2704"/>
              <a:ext cx="0" cy="45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273" name="Freeform 80"/>
            <p:cNvSpPr>
              <a:spLocks/>
            </p:cNvSpPr>
            <p:nvPr/>
          </p:nvSpPr>
          <p:spPr bwMode="auto">
            <a:xfrm flipV="1">
              <a:off x="3379" y="2704"/>
              <a:ext cx="136" cy="499"/>
            </a:xfrm>
            <a:custGeom>
              <a:avLst/>
              <a:gdLst>
                <a:gd name="T0" fmla="*/ 0 w 136"/>
                <a:gd name="T1" fmla="*/ 189 h 545"/>
                <a:gd name="T2" fmla="*/ 91 w 136"/>
                <a:gd name="T3" fmla="*/ 173 h 545"/>
                <a:gd name="T4" fmla="*/ 136 w 136"/>
                <a:gd name="T5" fmla="*/ 142 h 545"/>
                <a:gd name="T6" fmla="*/ 91 w 136"/>
                <a:gd name="T7" fmla="*/ 111 h 545"/>
                <a:gd name="T8" fmla="*/ 46 w 136"/>
                <a:gd name="T9" fmla="*/ 79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9" name="Group 81"/>
          <p:cNvGrpSpPr>
            <a:grpSpLocks/>
          </p:cNvGrpSpPr>
          <p:nvPr/>
        </p:nvGrpSpPr>
        <p:grpSpPr bwMode="auto">
          <a:xfrm>
            <a:off x="4284663" y="3932238"/>
            <a:ext cx="142875" cy="360362"/>
            <a:chOff x="2200" y="2432"/>
            <a:chExt cx="136" cy="590"/>
          </a:xfrm>
        </p:grpSpPr>
        <p:sp>
          <p:nvSpPr>
            <p:cNvPr id="10270" name="Line 82"/>
            <p:cNvSpPr>
              <a:spLocks noChangeShapeType="1"/>
            </p:cNvSpPr>
            <p:nvPr/>
          </p:nvSpPr>
          <p:spPr bwMode="auto">
            <a:xfrm>
              <a:off x="2200" y="2477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271" name="Freeform 83"/>
            <p:cNvSpPr>
              <a:spLocks/>
            </p:cNvSpPr>
            <p:nvPr/>
          </p:nvSpPr>
          <p:spPr bwMode="auto">
            <a:xfrm>
              <a:off x="2200" y="2432"/>
              <a:ext cx="136" cy="590"/>
            </a:xfrm>
            <a:custGeom>
              <a:avLst/>
              <a:gdLst>
                <a:gd name="T0" fmla="*/ 0 w 136"/>
                <a:gd name="T1" fmla="*/ 1412 h 545"/>
                <a:gd name="T2" fmla="*/ 91 w 136"/>
                <a:gd name="T3" fmla="*/ 1293 h 545"/>
                <a:gd name="T4" fmla="*/ 136 w 136"/>
                <a:gd name="T5" fmla="*/ 1061 h 545"/>
                <a:gd name="T6" fmla="*/ 91 w 136"/>
                <a:gd name="T7" fmla="*/ 823 h 545"/>
                <a:gd name="T8" fmla="*/ 46 w 136"/>
                <a:gd name="T9" fmla="*/ 58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84" name="テキスト ボックス 29"/>
          <p:cNvSpPr txBox="1"/>
          <p:nvPr/>
        </p:nvSpPr>
        <p:spPr>
          <a:xfrm>
            <a:off x="4494682" y="6336985"/>
            <a:ext cx="1018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3.19	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3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3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94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1E0C84B-2F4A-CB1D-4F3F-B41AFF30C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5471" y="4059458"/>
            <a:ext cx="4949552" cy="222905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4C49191-911D-ED9C-ECD8-D31EF86B0B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274" y="4117773"/>
            <a:ext cx="4337726" cy="2112424"/>
          </a:xfrm>
          <a:prstGeom prst="rect">
            <a:avLst/>
          </a:prstGeom>
        </p:spPr>
      </p:pic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接合ダイオード：　まとめ</a:t>
            </a:r>
          </a:p>
        </p:txBody>
      </p:sp>
      <p:sp>
        <p:nvSpPr>
          <p:cNvPr id="299022" name="Oval 14"/>
          <p:cNvSpPr>
            <a:spLocks noChangeArrowheads="1"/>
          </p:cNvSpPr>
          <p:nvPr/>
        </p:nvSpPr>
        <p:spPr bwMode="auto">
          <a:xfrm>
            <a:off x="2586038" y="4150022"/>
            <a:ext cx="1655762" cy="719138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9023" name="Oval 15"/>
          <p:cNvSpPr>
            <a:spLocks noChangeArrowheads="1"/>
          </p:cNvSpPr>
          <p:nvPr/>
        </p:nvSpPr>
        <p:spPr bwMode="auto">
          <a:xfrm>
            <a:off x="6829425" y="4149130"/>
            <a:ext cx="1655763" cy="1008062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9024" name="Rectangle 16"/>
          <p:cNvSpPr>
            <a:spLocks noChangeArrowheads="1"/>
          </p:cNvSpPr>
          <p:nvPr/>
        </p:nvSpPr>
        <p:spPr bwMode="auto">
          <a:xfrm>
            <a:off x="1762125" y="3500438"/>
            <a:ext cx="3671888" cy="402291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pn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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n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exp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［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/(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kT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)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］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3321" name="Text Box 17"/>
          <p:cNvSpPr txBox="1">
            <a:spLocks noChangeArrowheads="1"/>
          </p:cNvSpPr>
          <p:nvPr/>
        </p:nvSpPr>
        <p:spPr bwMode="auto">
          <a:xfrm>
            <a:off x="4283968" y="2525415"/>
            <a:ext cx="4752528" cy="615553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I-V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特性に，生成・再結合電流が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寄与する．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しかし，ここ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では単純化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のため，省略した．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B810163-5CF7-CAEA-654A-03CFEBAE0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022" y="843326"/>
            <a:ext cx="4116934" cy="25136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9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9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9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9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9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9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9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9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22" grpId="0" animBg="1"/>
      <p:bldP spid="299023" grpId="0" animBg="1"/>
      <p:bldP spid="299024" grpId="0" animBg="1"/>
      <p:bldP spid="133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2924175"/>
            <a:ext cx="8383587" cy="504825"/>
          </a:xfrm>
          <a:noFill/>
        </p:spPr>
        <p:txBody>
          <a:bodyPr lIns="92075" tIns="46038" rIns="92075" bIns="46038" anchor="ctr"/>
          <a:lstStyle/>
          <a:p>
            <a:pPr algn="ctr" eaLnBrk="1" hangingPunct="1"/>
            <a:r>
              <a:rPr lang="ja-JP" altLang="en-US" sz="4000" b="1">
                <a:latin typeface="Times New Roman" pitchFamily="18" charset="0"/>
              </a:rPr>
              <a:t>補助資料</a:t>
            </a:r>
            <a:endParaRPr lang="ja-JP" altLang="en-US" sz="4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16773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65175"/>
            <a:ext cx="1180941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49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40" y="4086226"/>
            <a:ext cx="986472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491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60738"/>
            <a:ext cx="110871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28600"/>
            <a:ext cx="9053512" cy="463550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キャリア密度</a:t>
            </a:r>
          </a:p>
        </p:txBody>
      </p:sp>
      <p:sp>
        <p:nvSpPr>
          <p:cNvPr id="11270" name="Line 7"/>
          <p:cNvSpPr>
            <a:spLocks noChangeShapeType="1"/>
          </p:cNvSpPr>
          <p:nvPr/>
        </p:nvSpPr>
        <p:spPr bwMode="auto">
          <a:xfrm>
            <a:off x="2843213" y="2074863"/>
            <a:ext cx="14414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4920" name="Text Box 8"/>
          <p:cNvSpPr txBox="1">
            <a:spLocks noChangeArrowheads="1"/>
          </p:cNvSpPr>
          <p:nvPr/>
        </p:nvSpPr>
        <p:spPr bwMode="auto">
          <a:xfrm>
            <a:off x="5086350" y="1203325"/>
            <a:ext cx="3446463" cy="8636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For V =   0.3V,   np = n</a:t>
            </a:r>
            <a:r>
              <a:rPr kumimoji="1" lang="en-US" altLang="ja-JP" sz="20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*10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For V = 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0.3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V,   np = n</a:t>
            </a:r>
            <a:r>
              <a:rPr kumimoji="1" lang="en-US" altLang="ja-JP" sz="20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*10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5</a:t>
            </a:r>
            <a:endParaRPr kumimoji="1" lang="en-US" altLang="ja-JP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294921" name="Line 9"/>
          <p:cNvSpPr>
            <a:spLocks noChangeShapeType="1"/>
          </p:cNvSpPr>
          <p:nvPr/>
        </p:nvSpPr>
        <p:spPr bwMode="auto">
          <a:xfrm>
            <a:off x="2433638" y="6021388"/>
            <a:ext cx="122396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948488" y="4870450"/>
            <a:ext cx="863600" cy="757238"/>
            <a:chOff x="4468" y="3475"/>
            <a:chExt cx="544" cy="477"/>
          </a:xfrm>
        </p:grpSpPr>
        <p:sp>
          <p:nvSpPr>
            <p:cNvPr id="11390" name="Text Box 11"/>
            <p:cNvSpPr txBox="1">
              <a:spLocks noChangeArrowheads="1"/>
            </p:cNvSpPr>
            <p:nvPr/>
          </p:nvSpPr>
          <p:spPr bwMode="auto">
            <a:xfrm>
              <a:off x="4604" y="3702"/>
              <a:ext cx="33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a</a:t>
              </a:r>
              <a:r>
                <a:rPr kumimoji="1" lang="en-US" altLang="ja-JP" sz="20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1391" name="Line 12"/>
            <p:cNvSpPr>
              <a:spLocks noChangeShapeType="1"/>
            </p:cNvSpPr>
            <p:nvPr/>
          </p:nvSpPr>
          <p:spPr bwMode="auto">
            <a:xfrm flipH="1" flipV="1">
              <a:off x="4468" y="3475"/>
              <a:ext cx="181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92" name="Line 13"/>
            <p:cNvSpPr>
              <a:spLocks noChangeShapeType="1"/>
            </p:cNvSpPr>
            <p:nvPr/>
          </p:nvSpPr>
          <p:spPr bwMode="auto">
            <a:xfrm flipV="1">
              <a:off x="4785" y="3475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294926" name="Oval 14"/>
          <p:cNvSpPr>
            <a:spLocks noChangeArrowheads="1"/>
          </p:cNvSpPr>
          <p:nvPr/>
        </p:nvSpPr>
        <p:spPr bwMode="auto">
          <a:xfrm>
            <a:off x="6443663" y="2565400"/>
            <a:ext cx="647700" cy="1008063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241800" y="2684463"/>
            <a:ext cx="4794250" cy="2257425"/>
            <a:chOff x="2672" y="1872"/>
            <a:chExt cx="3020" cy="1422"/>
          </a:xfrm>
        </p:grpSpPr>
        <p:sp>
          <p:nvSpPr>
            <p:cNvPr id="11282" name="Text Box 16"/>
            <p:cNvSpPr txBox="1">
              <a:spLocks noChangeArrowheads="1"/>
            </p:cNvSpPr>
            <p:nvPr/>
          </p:nvSpPr>
          <p:spPr bwMode="auto">
            <a:xfrm>
              <a:off x="4876" y="2054"/>
              <a:ext cx="27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16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p0</a:t>
              </a:r>
            </a:p>
          </p:txBody>
        </p:sp>
        <p:sp>
          <p:nvSpPr>
            <p:cNvPr id="11283" name="Text Box 17"/>
            <p:cNvSpPr txBox="1">
              <a:spLocks noChangeArrowheads="1"/>
            </p:cNvSpPr>
            <p:nvPr/>
          </p:nvSpPr>
          <p:spPr bwMode="auto">
            <a:xfrm>
              <a:off x="4052" y="1872"/>
              <a:ext cx="4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16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(0) </a:t>
              </a:r>
            </a:p>
          </p:txBody>
        </p:sp>
        <p:sp>
          <p:nvSpPr>
            <p:cNvPr id="11284" name="Text Box 18"/>
            <p:cNvSpPr txBox="1">
              <a:spLocks noChangeArrowheads="1"/>
            </p:cNvSpPr>
            <p:nvPr/>
          </p:nvSpPr>
          <p:spPr bwMode="auto">
            <a:xfrm>
              <a:off x="4105" y="3022"/>
              <a:ext cx="4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  <a:r>
                <a:rPr kumimoji="1" lang="en-US" altLang="ja-JP" sz="16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(0) </a:t>
              </a:r>
            </a:p>
          </p:txBody>
        </p:sp>
        <p:sp>
          <p:nvSpPr>
            <p:cNvPr id="11285" name="Text Box 19"/>
            <p:cNvSpPr txBox="1">
              <a:spLocks noChangeArrowheads="1"/>
            </p:cNvSpPr>
            <p:nvPr/>
          </p:nvSpPr>
          <p:spPr bwMode="auto">
            <a:xfrm>
              <a:off x="4967" y="3006"/>
              <a:ext cx="27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  <a:r>
                <a:rPr kumimoji="1" lang="en-US" altLang="ja-JP" sz="16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p0</a:t>
              </a:r>
            </a:p>
          </p:txBody>
        </p:sp>
        <p:sp>
          <p:nvSpPr>
            <p:cNvPr id="11286" name="AutoShape 20"/>
            <p:cNvSpPr>
              <a:spLocks noChangeAspect="1" noChangeArrowheads="1" noTextEdit="1"/>
            </p:cNvSpPr>
            <p:nvPr/>
          </p:nvSpPr>
          <p:spPr bwMode="auto">
            <a:xfrm>
              <a:off x="2672" y="1875"/>
              <a:ext cx="3020" cy="1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87" name="Rectangle 21"/>
            <p:cNvSpPr>
              <a:spLocks noChangeArrowheads="1"/>
            </p:cNvSpPr>
            <p:nvPr/>
          </p:nvSpPr>
          <p:spPr bwMode="auto">
            <a:xfrm>
              <a:off x="2716" y="2311"/>
              <a:ext cx="8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88" name="Rectangle 22"/>
            <p:cNvSpPr>
              <a:spLocks noChangeArrowheads="1"/>
            </p:cNvSpPr>
            <p:nvPr/>
          </p:nvSpPr>
          <p:spPr bwMode="auto">
            <a:xfrm>
              <a:off x="2797" y="2377"/>
              <a:ext cx="58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89" name="Rectangle 23"/>
            <p:cNvSpPr>
              <a:spLocks noChangeArrowheads="1"/>
            </p:cNvSpPr>
            <p:nvPr/>
          </p:nvSpPr>
          <p:spPr bwMode="auto">
            <a:xfrm>
              <a:off x="2734" y="2689"/>
              <a:ext cx="8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90" name="Rectangle 24"/>
            <p:cNvSpPr>
              <a:spLocks noChangeArrowheads="1"/>
            </p:cNvSpPr>
            <p:nvPr/>
          </p:nvSpPr>
          <p:spPr bwMode="auto">
            <a:xfrm>
              <a:off x="2815" y="2755"/>
              <a:ext cx="58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91" name="Rectangle 25"/>
            <p:cNvSpPr>
              <a:spLocks noChangeArrowheads="1"/>
            </p:cNvSpPr>
            <p:nvPr/>
          </p:nvSpPr>
          <p:spPr bwMode="auto">
            <a:xfrm>
              <a:off x="2724" y="2465"/>
              <a:ext cx="8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92" name="Rectangle 26"/>
            <p:cNvSpPr>
              <a:spLocks noChangeArrowheads="1"/>
            </p:cNvSpPr>
            <p:nvPr/>
          </p:nvSpPr>
          <p:spPr bwMode="auto">
            <a:xfrm>
              <a:off x="2805" y="2531"/>
              <a:ext cx="49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grpSp>
          <p:nvGrpSpPr>
            <p:cNvPr id="11293" name="Group 27"/>
            <p:cNvGrpSpPr>
              <a:grpSpLocks/>
            </p:cNvGrpSpPr>
            <p:nvPr/>
          </p:nvGrpSpPr>
          <p:grpSpPr bwMode="auto">
            <a:xfrm>
              <a:off x="2896" y="2426"/>
              <a:ext cx="2308" cy="324"/>
              <a:chOff x="2896" y="2426"/>
              <a:chExt cx="2308" cy="324"/>
            </a:xfrm>
          </p:grpSpPr>
          <p:sp>
            <p:nvSpPr>
              <p:cNvPr id="11382" name="Line 28"/>
              <p:cNvSpPr>
                <a:spLocks noChangeShapeType="1"/>
              </p:cNvSpPr>
              <p:nvPr/>
            </p:nvSpPr>
            <p:spPr bwMode="auto">
              <a:xfrm>
                <a:off x="4228" y="2685"/>
                <a:ext cx="976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83" name="Line 29"/>
              <p:cNvSpPr>
                <a:spLocks noChangeShapeType="1"/>
              </p:cNvSpPr>
              <p:nvPr/>
            </p:nvSpPr>
            <p:spPr bwMode="auto">
              <a:xfrm>
                <a:off x="2898" y="2491"/>
                <a:ext cx="1071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84" name="Line 30"/>
              <p:cNvSpPr>
                <a:spLocks noChangeShapeType="1"/>
              </p:cNvSpPr>
              <p:nvPr/>
            </p:nvSpPr>
            <p:spPr bwMode="auto">
              <a:xfrm>
                <a:off x="2898" y="2750"/>
                <a:ext cx="1071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85" name="Freeform 31"/>
              <p:cNvSpPr>
                <a:spLocks noEditPoints="1"/>
              </p:cNvSpPr>
              <p:nvPr/>
            </p:nvSpPr>
            <p:spPr bwMode="auto">
              <a:xfrm>
                <a:off x="2896" y="2554"/>
                <a:ext cx="378" cy="4"/>
              </a:xfrm>
              <a:custGeom>
                <a:avLst/>
                <a:gdLst>
                  <a:gd name="T0" fmla="*/ 0 w 4400"/>
                  <a:gd name="T1" fmla="*/ 0 h 50"/>
                  <a:gd name="T2" fmla="*/ 0 w 4400"/>
                  <a:gd name="T3" fmla="*/ 0 h 50"/>
                  <a:gd name="T4" fmla="*/ 0 w 4400"/>
                  <a:gd name="T5" fmla="*/ 0 h 50"/>
                  <a:gd name="T6" fmla="*/ 0 w 4400"/>
                  <a:gd name="T7" fmla="*/ 0 h 50"/>
                  <a:gd name="T8" fmla="*/ 0 w 4400"/>
                  <a:gd name="T9" fmla="*/ 0 h 50"/>
                  <a:gd name="T10" fmla="*/ 0 w 4400"/>
                  <a:gd name="T11" fmla="*/ 0 h 50"/>
                  <a:gd name="T12" fmla="*/ 0 w 4400"/>
                  <a:gd name="T13" fmla="*/ 0 h 50"/>
                  <a:gd name="T14" fmla="*/ 0 w 4400"/>
                  <a:gd name="T15" fmla="*/ 0 h 50"/>
                  <a:gd name="T16" fmla="*/ 0 w 4400"/>
                  <a:gd name="T17" fmla="*/ 0 h 50"/>
                  <a:gd name="T18" fmla="*/ 0 w 4400"/>
                  <a:gd name="T19" fmla="*/ 0 h 50"/>
                  <a:gd name="T20" fmla="*/ 0 w 4400"/>
                  <a:gd name="T21" fmla="*/ 0 h 50"/>
                  <a:gd name="T22" fmla="*/ 0 w 4400"/>
                  <a:gd name="T23" fmla="*/ 0 h 50"/>
                  <a:gd name="T24" fmla="*/ 0 w 4400"/>
                  <a:gd name="T25" fmla="*/ 0 h 50"/>
                  <a:gd name="T26" fmla="*/ 0 w 4400"/>
                  <a:gd name="T27" fmla="*/ 0 h 50"/>
                  <a:gd name="T28" fmla="*/ 0 w 4400"/>
                  <a:gd name="T29" fmla="*/ 0 h 50"/>
                  <a:gd name="T30" fmla="*/ 0 w 4400"/>
                  <a:gd name="T31" fmla="*/ 0 h 50"/>
                  <a:gd name="T32" fmla="*/ 0 w 4400"/>
                  <a:gd name="T33" fmla="*/ 0 h 50"/>
                  <a:gd name="T34" fmla="*/ 0 w 4400"/>
                  <a:gd name="T35" fmla="*/ 0 h 50"/>
                  <a:gd name="T36" fmla="*/ 0 w 4400"/>
                  <a:gd name="T37" fmla="*/ 0 h 50"/>
                  <a:gd name="T38" fmla="*/ 0 w 4400"/>
                  <a:gd name="T39" fmla="*/ 0 h 50"/>
                  <a:gd name="T40" fmla="*/ 0 w 4400"/>
                  <a:gd name="T41" fmla="*/ 0 h 50"/>
                  <a:gd name="T42" fmla="*/ 0 w 4400"/>
                  <a:gd name="T43" fmla="*/ 0 h 50"/>
                  <a:gd name="T44" fmla="*/ 0 w 4400"/>
                  <a:gd name="T45" fmla="*/ 0 h 50"/>
                  <a:gd name="T46" fmla="*/ 0 w 4400"/>
                  <a:gd name="T47" fmla="*/ 0 h 50"/>
                  <a:gd name="T48" fmla="*/ 0 w 4400"/>
                  <a:gd name="T49" fmla="*/ 0 h 50"/>
                  <a:gd name="T50" fmla="*/ 0 w 4400"/>
                  <a:gd name="T51" fmla="*/ 0 h 50"/>
                  <a:gd name="T52" fmla="*/ 0 w 4400"/>
                  <a:gd name="T53" fmla="*/ 0 h 50"/>
                  <a:gd name="T54" fmla="*/ 0 w 4400"/>
                  <a:gd name="T55" fmla="*/ 0 h 50"/>
                  <a:gd name="T56" fmla="*/ 0 w 4400"/>
                  <a:gd name="T57" fmla="*/ 0 h 50"/>
                  <a:gd name="T58" fmla="*/ 0 w 4400"/>
                  <a:gd name="T59" fmla="*/ 0 h 50"/>
                  <a:gd name="T60" fmla="*/ 0 w 4400"/>
                  <a:gd name="T61" fmla="*/ 0 h 50"/>
                  <a:gd name="T62" fmla="*/ 0 w 4400"/>
                  <a:gd name="T63" fmla="*/ 0 h 50"/>
                  <a:gd name="T64" fmla="*/ 0 w 4400"/>
                  <a:gd name="T65" fmla="*/ 0 h 50"/>
                  <a:gd name="T66" fmla="*/ 0 w 4400"/>
                  <a:gd name="T67" fmla="*/ 0 h 50"/>
                  <a:gd name="T68" fmla="*/ 0 w 4400"/>
                  <a:gd name="T69" fmla="*/ 0 h 50"/>
                  <a:gd name="T70" fmla="*/ 0 w 4400"/>
                  <a:gd name="T71" fmla="*/ 0 h 50"/>
                  <a:gd name="T72" fmla="*/ 0 w 4400"/>
                  <a:gd name="T73" fmla="*/ 0 h 50"/>
                  <a:gd name="T74" fmla="*/ 0 w 4400"/>
                  <a:gd name="T75" fmla="*/ 0 h 50"/>
                  <a:gd name="T76" fmla="*/ 0 w 4400"/>
                  <a:gd name="T77" fmla="*/ 0 h 50"/>
                  <a:gd name="T78" fmla="*/ 0 w 4400"/>
                  <a:gd name="T79" fmla="*/ 0 h 50"/>
                  <a:gd name="T80" fmla="*/ 0 w 4400"/>
                  <a:gd name="T81" fmla="*/ 0 h 50"/>
                  <a:gd name="T82" fmla="*/ 0 w 4400"/>
                  <a:gd name="T83" fmla="*/ 0 h 50"/>
                  <a:gd name="T84" fmla="*/ 0 w 4400"/>
                  <a:gd name="T85" fmla="*/ 0 h 50"/>
                  <a:gd name="T86" fmla="*/ 0 w 4400"/>
                  <a:gd name="T87" fmla="*/ 0 h 50"/>
                  <a:gd name="T88" fmla="*/ 0 w 4400"/>
                  <a:gd name="T89" fmla="*/ 0 h 5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400"/>
                  <a:gd name="T136" fmla="*/ 0 h 50"/>
                  <a:gd name="T137" fmla="*/ 4400 w 4400"/>
                  <a:gd name="T138" fmla="*/ 50 h 5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400" h="50">
                    <a:moveTo>
                      <a:pt x="25" y="0"/>
                    </a:moveTo>
                    <a:lnTo>
                      <a:pt x="175" y="0"/>
                    </a:lnTo>
                    <a:cubicBezTo>
                      <a:pt x="189" y="0"/>
                      <a:pt x="200" y="11"/>
                      <a:pt x="200" y="25"/>
                    </a:cubicBezTo>
                    <a:cubicBezTo>
                      <a:pt x="200" y="39"/>
                      <a:pt x="189" y="50"/>
                      <a:pt x="175" y="50"/>
                    </a:cubicBezTo>
                    <a:lnTo>
                      <a:pt x="25" y="50"/>
                    </a:ln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lose/>
                    <a:moveTo>
                      <a:pt x="375" y="0"/>
                    </a:moveTo>
                    <a:lnTo>
                      <a:pt x="525" y="0"/>
                    </a:lnTo>
                    <a:cubicBezTo>
                      <a:pt x="539" y="0"/>
                      <a:pt x="550" y="11"/>
                      <a:pt x="550" y="25"/>
                    </a:cubicBezTo>
                    <a:cubicBezTo>
                      <a:pt x="550" y="39"/>
                      <a:pt x="539" y="50"/>
                      <a:pt x="525" y="50"/>
                    </a:cubicBezTo>
                    <a:lnTo>
                      <a:pt x="375" y="50"/>
                    </a:lnTo>
                    <a:cubicBezTo>
                      <a:pt x="361" y="50"/>
                      <a:pt x="350" y="39"/>
                      <a:pt x="350" y="25"/>
                    </a:cubicBezTo>
                    <a:cubicBezTo>
                      <a:pt x="350" y="11"/>
                      <a:pt x="361" y="0"/>
                      <a:pt x="375" y="0"/>
                    </a:cubicBezTo>
                    <a:close/>
                    <a:moveTo>
                      <a:pt x="725" y="0"/>
                    </a:moveTo>
                    <a:lnTo>
                      <a:pt x="875" y="0"/>
                    </a:lnTo>
                    <a:cubicBezTo>
                      <a:pt x="889" y="0"/>
                      <a:pt x="900" y="11"/>
                      <a:pt x="900" y="25"/>
                    </a:cubicBezTo>
                    <a:cubicBezTo>
                      <a:pt x="900" y="39"/>
                      <a:pt x="889" y="50"/>
                      <a:pt x="875" y="50"/>
                    </a:cubicBezTo>
                    <a:lnTo>
                      <a:pt x="725" y="50"/>
                    </a:lnTo>
                    <a:cubicBezTo>
                      <a:pt x="711" y="50"/>
                      <a:pt x="700" y="39"/>
                      <a:pt x="700" y="25"/>
                    </a:cubicBezTo>
                    <a:cubicBezTo>
                      <a:pt x="700" y="11"/>
                      <a:pt x="711" y="0"/>
                      <a:pt x="725" y="0"/>
                    </a:cubicBezTo>
                    <a:close/>
                    <a:moveTo>
                      <a:pt x="1075" y="0"/>
                    </a:moveTo>
                    <a:lnTo>
                      <a:pt x="1225" y="0"/>
                    </a:lnTo>
                    <a:cubicBezTo>
                      <a:pt x="1239" y="0"/>
                      <a:pt x="1250" y="11"/>
                      <a:pt x="1250" y="25"/>
                    </a:cubicBezTo>
                    <a:cubicBezTo>
                      <a:pt x="1250" y="39"/>
                      <a:pt x="1239" y="50"/>
                      <a:pt x="1225" y="50"/>
                    </a:cubicBezTo>
                    <a:lnTo>
                      <a:pt x="1075" y="50"/>
                    </a:lnTo>
                    <a:cubicBezTo>
                      <a:pt x="1061" y="50"/>
                      <a:pt x="1050" y="39"/>
                      <a:pt x="1050" y="25"/>
                    </a:cubicBezTo>
                    <a:cubicBezTo>
                      <a:pt x="1050" y="11"/>
                      <a:pt x="1061" y="0"/>
                      <a:pt x="1075" y="0"/>
                    </a:cubicBezTo>
                    <a:close/>
                    <a:moveTo>
                      <a:pt x="1425" y="0"/>
                    </a:moveTo>
                    <a:lnTo>
                      <a:pt x="1575" y="0"/>
                    </a:lnTo>
                    <a:cubicBezTo>
                      <a:pt x="1589" y="0"/>
                      <a:pt x="1600" y="11"/>
                      <a:pt x="1600" y="25"/>
                    </a:cubicBezTo>
                    <a:cubicBezTo>
                      <a:pt x="1600" y="39"/>
                      <a:pt x="1589" y="50"/>
                      <a:pt x="1575" y="50"/>
                    </a:cubicBezTo>
                    <a:lnTo>
                      <a:pt x="1425" y="50"/>
                    </a:lnTo>
                    <a:cubicBezTo>
                      <a:pt x="1411" y="50"/>
                      <a:pt x="1400" y="39"/>
                      <a:pt x="1400" y="25"/>
                    </a:cubicBezTo>
                    <a:cubicBezTo>
                      <a:pt x="1400" y="11"/>
                      <a:pt x="1411" y="0"/>
                      <a:pt x="1425" y="0"/>
                    </a:cubicBezTo>
                    <a:close/>
                    <a:moveTo>
                      <a:pt x="1775" y="0"/>
                    </a:moveTo>
                    <a:lnTo>
                      <a:pt x="1925" y="0"/>
                    </a:lnTo>
                    <a:cubicBezTo>
                      <a:pt x="1939" y="0"/>
                      <a:pt x="1950" y="11"/>
                      <a:pt x="1950" y="25"/>
                    </a:cubicBezTo>
                    <a:cubicBezTo>
                      <a:pt x="1950" y="39"/>
                      <a:pt x="1939" y="50"/>
                      <a:pt x="1925" y="50"/>
                    </a:cubicBezTo>
                    <a:lnTo>
                      <a:pt x="1775" y="50"/>
                    </a:lnTo>
                    <a:cubicBezTo>
                      <a:pt x="1761" y="50"/>
                      <a:pt x="1750" y="39"/>
                      <a:pt x="1750" y="25"/>
                    </a:cubicBezTo>
                    <a:cubicBezTo>
                      <a:pt x="1750" y="11"/>
                      <a:pt x="1761" y="0"/>
                      <a:pt x="1775" y="0"/>
                    </a:cubicBezTo>
                    <a:close/>
                    <a:moveTo>
                      <a:pt x="2125" y="0"/>
                    </a:moveTo>
                    <a:lnTo>
                      <a:pt x="2275" y="0"/>
                    </a:lnTo>
                    <a:cubicBezTo>
                      <a:pt x="2289" y="0"/>
                      <a:pt x="2300" y="11"/>
                      <a:pt x="2300" y="25"/>
                    </a:cubicBezTo>
                    <a:cubicBezTo>
                      <a:pt x="2300" y="39"/>
                      <a:pt x="2289" y="50"/>
                      <a:pt x="2275" y="50"/>
                    </a:cubicBezTo>
                    <a:lnTo>
                      <a:pt x="2125" y="50"/>
                    </a:lnTo>
                    <a:cubicBezTo>
                      <a:pt x="2111" y="50"/>
                      <a:pt x="2100" y="39"/>
                      <a:pt x="2100" y="25"/>
                    </a:cubicBezTo>
                    <a:cubicBezTo>
                      <a:pt x="2100" y="11"/>
                      <a:pt x="2111" y="0"/>
                      <a:pt x="2125" y="0"/>
                    </a:cubicBezTo>
                    <a:close/>
                    <a:moveTo>
                      <a:pt x="2475" y="0"/>
                    </a:moveTo>
                    <a:lnTo>
                      <a:pt x="2625" y="0"/>
                    </a:lnTo>
                    <a:cubicBezTo>
                      <a:pt x="2639" y="0"/>
                      <a:pt x="2650" y="11"/>
                      <a:pt x="2650" y="25"/>
                    </a:cubicBezTo>
                    <a:cubicBezTo>
                      <a:pt x="2650" y="39"/>
                      <a:pt x="2639" y="50"/>
                      <a:pt x="2625" y="50"/>
                    </a:cubicBezTo>
                    <a:lnTo>
                      <a:pt x="2475" y="50"/>
                    </a:lnTo>
                    <a:cubicBezTo>
                      <a:pt x="2461" y="50"/>
                      <a:pt x="2450" y="39"/>
                      <a:pt x="2450" y="25"/>
                    </a:cubicBezTo>
                    <a:cubicBezTo>
                      <a:pt x="2450" y="11"/>
                      <a:pt x="2461" y="0"/>
                      <a:pt x="2475" y="0"/>
                    </a:cubicBezTo>
                    <a:close/>
                    <a:moveTo>
                      <a:pt x="2825" y="0"/>
                    </a:moveTo>
                    <a:lnTo>
                      <a:pt x="2975" y="0"/>
                    </a:lnTo>
                    <a:cubicBezTo>
                      <a:pt x="2989" y="0"/>
                      <a:pt x="3000" y="11"/>
                      <a:pt x="3000" y="25"/>
                    </a:cubicBezTo>
                    <a:cubicBezTo>
                      <a:pt x="3000" y="39"/>
                      <a:pt x="2989" y="50"/>
                      <a:pt x="2975" y="50"/>
                    </a:cubicBezTo>
                    <a:lnTo>
                      <a:pt x="2825" y="50"/>
                    </a:lnTo>
                    <a:cubicBezTo>
                      <a:pt x="2811" y="50"/>
                      <a:pt x="2800" y="39"/>
                      <a:pt x="2800" y="25"/>
                    </a:cubicBezTo>
                    <a:cubicBezTo>
                      <a:pt x="2800" y="11"/>
                      <a:pt x="2811" y="0"/>
                      <a:pt x="2825" y="0"/>
                    </a:cubicBezTo>
                    <a:close/>
                    <a:moveTo>
                      <a:pt x="3175" y="0"/>
                    </a:moveTo>
                    <a:lnTo>
                      <a:pt x="3325" y="0"/>
                    </a:lnTo>
                    <a:cubicBezTo>
                      <a:pt x="3339" y="0"/>
                      <a:pt x="3350" y="11"/>
                      <a:pt x="3350" y="25"/>
                    </a:cubicBezTo>
                    <a:cubicBezTo>
                      <a:pt x="3350" y="39"/>
                      <a:pt x="3339" y="50"/>
                      <a:pt x="3325" y="50"/>
                    </a:cubicBezTo>
                    <a:lnTo>
                      <a:pt x="3175" y="50"/>
                    </a:lnTo>
                    <a:cubicBezTo>
                      <a:pt x="3161" y="50"/>
                      <a:pt x="3150" y="39"/>
                      <a:pt x="3150" y="25"/>
                    </a:cubicBezTo>
                    <a:cubicBezTo>
                      <a:pt x="3150" y="11"/>
                      <a:pt x="3161" y="0"/>
                      <a:pt x="3175" y="0"/>
                    </a:cubicBezTo>
                    <a:close/>
                    <a:moveTo>
                      <a:pt x="3525" y="0"/>
                    </a:moveTo>
                    <a:lnTo>
                      <a:pt x="3675" y="0"/>
                    </a:lnTo>
                    <a:cubicBezTo>
                      <a:pt x="3689" y="0"/>
                      <a:pt x="3700" y="11"/>
                      <a:pt x="3700" y="25"/>
                    </a:cubicBezTo>
                    <a:cubicBezTo>
                      <a:pt x="3700" y="39"/>
                      <a:pt x="3689" y="50"/>
                      <a:pt x="3675" y="50"/>
                    </a:cubicBezTo>
                    <a:lnTo>
                      <a:pt x="3525" y="50"/>
                    </a:lnTo>
                    <a:cubicBezTo>
                      <a:pt x="3511" y="50"/>
                      <a:pt x="3500" y="39"/>
                      <a:pt x="3500" y="25"/>
                    </a:cubicBezTo>
                    <a:cubicBezTo>
                      <a:pt x="3500" y="11"/>
                      <a:pt x="3511" y="0"/>
                      <a:pt x="3525" y="0"/>
                    </a:cubicBezTo>
                    <a:close/>
                    <a:moveTo>
                      <a:pt x="3875" y="0"/>
                    </a:moveTo>
                    <a:lnTo>
                      <a:pt x="4025" y="0"/>
                    </a:lnTo>
                    <a:cubicBezTo>
                      <a:pt x="4039" y="0"/>
                      <a:pt x="4050" y="11"/>
                      <a:pt x="4050" y="25"/>
                    </a:cubicBezTo>
                    <a:cubicBezTo>
                      <a:pt x="4050" y="39"/>
                      <a:pt x="4039" y="50"/>
                      <a:pt x="4025" y="50"/>
                    </a:cubicBezTo>
                    <a:lnTo>
                      <a:pt x="3875" y="50"/>
                    </a:lnTo>
                    <a:cubicBezTo>
                      <a:pt x="3861" y="50"/>
                      <a:pt x="3850" y="39"/>
                      <a:pt x="3850" y="25"/>
                    </a:cubicBezTo>
                    <a:cubicBezTo>
                      <a:pt x="3850" y="11"/>
                      <a:pt x="3861" y="0"/>
                      <a:pt x="3875" y="0"/>
                    </a:cubicBezTo>
                    <a:close/>
                    <a:moveTo>
                      <a:pt x="4225" y="0"/>
                    </a:moveTo>
                    <a:lnTo>
                      <a:pt x="4375" y="0"/>
                    </a:lnTo>
                    <a:cubicBezTo>
                      <a:pt x="4389" y="0"/>
                      <a:pt x="4400" y="11"/>
                      <a:pt x="4400" y="25"/>
                    </a:cubicBezTo>
                    <a:cubicBezTo>
                      <a:pt x="4400" y="39"/>
                      <a:pt x="4389" y="50"/>
                      <a:pt x="4375" y="50"/>
                    </a:cubicBezTo>
                    <a:lnTo>
                      <a:pt x="4225" y="50"/>
                    </a:lnTo>
                    <a:cubicBezTo>
                      <a:pt x="4211" y="50"/>
                      <a:pt x="4200" y="39"/>
                      <a:pt x="4200" y="25"/>
                    </a:cubicBezTo>
                    <a:cubicBezTo>
                      <a:pt x="4200" y="11"/>
                      <a:pt x="4211" y="0"/>
                      <a:pt x="42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86" name="Freeform 32"/>
              <p:cNvSpPr>
                <a:spLocks noEditPoints="1"/>
              </p:cNvSpPr>
              <p:nvPr/>
            </p:nvSpPr>
            <p:spPr bwMode="auto">
              <a:xfrm>
                <a:off x="4835" y="2619"/>
                <a:ext cx="346" cy="4"/>
              </a:xfrm>
              <a:custGeom>
                <a:avLst/>
                <a:gdLst>
                  <a:gd name="T0" fmla="*/ 0 w 2020"/>
                  <a:gd name="T1" fmla="*/ 0 h 25"/>
                  <a:gd name="T2" fmla="*/ 0 w 2020"/>
                  <a:gd name="T3" fmla="*/ 0 h 25"/>
                  <a:gd name="T4" fmla="*/ 0 w 2020"/>
                  <a:gd name="T5" fmla="*/ 0 h 25"/>
                  <a:gd name="T6" fmla="*/ 0 w 2020"/>
                  <a:gd name="T7" fmla="*/ 0 h 25"/>
                  <a:gd name="T8" fmla="*/ 0 w 2020"/>
                  <a:gd name="T9" fmla="*/ 0 h 25"/>
                  <a:gd name="T10" fmla="*/ 0 w 2020"/>
                  <a:gd name="T11" fmla="*/ 0 h 25"/>
                  <a:gd name="T12" fmla="*/ 0 w 2020"/>
                  <a:gd name="T13" fmla="*/ 0 h 25"/>
                  <a:gd name="T14" fmla="*/ 0 w 2020"/>
                  <a:gd name="T15" fmla="*/ 0 h 25"/>
                  <a:gd name="T16" fmla="*/ 0 w 2020"/>
                  <a:gd name="T17" fmla="*/ 0 h 25"/>
                  <a:gd name="T18" fmla="*/ 0 w 2020"/>
                  <a:gd name="T19" fmla="*/ 0 h 25"/>
                  <a:gd name="T20" fmla="*/ 0 w 2020"/>
                  <a:gd name="T21" fmla="*/ 0 h 25"/>
                  <a:gd name="T22" fmla="*/ 0 w 2020"/>
                  <a:gd name="T23" fmla="*/ 0 h 25"/>
                  <a:gd name="T24" fmla="*/ 0 w 2020"/>
                  <a:gd name="T25" fmla="*/ 0 h 25"/>
                  <a:gd name="T26" fmla="*/ 0 w 2020"/>
                  <a:gd name="T27" fmla="*/ 0 h 25"/>
                  <a:gd name="T28" fmla="*/ 0 w 2020"/>
                  <a:gd name="T29" fmla="*/ 0 h 25"/>
                  <a:gd name="T30" fmla="*/ 0 w 2020"/>
                  <a:gd name="T31" fmla="*/ 0 h 25"/>
                  <a:gd name="T32" fmla="*/ 0 w 2020"/>
                  <a:gd name="T33" fmla="*/ 0 h 25"/>
                  <a:gd name="T34" fmla="*/ 0 w 2020"/>
                  <a:gd name="T35" fmla="*/ 0 h 25"/>
                  <a:gd name="T36" fmla="*/ 0 w 2020"/>
                  <a:gd name="T37" fmla="*/ 0 h 25"/>
                  <a:gd name="T38" fmla="*/ 0 w 2020"/>
                  <a:gd name="T39" fmla="*/ 0 h 25"/>
                  <a:gd name="T40" fmla="*/ 0 w 2020"/>
                  <a:gd name="T41" fmla="*/ 0 h 25"/>
                  <a:gd name="T42" fmla="*/ 0 w 2020"/>
                  <a:gd name="T43" fmla="*/ 0 h 25"/>
                  <a:gd name="T44" fmla="*/ 0 w 2020"/>
                  <a:gd name="T45" fmla="*/ 0 h 25"/>
                  <a:gd name="T46" fmla="*/ 0 w 2020"/>
                  <a:gd name="T47" fmla="*/ 0 h 25"/>
                  <a:gd name="T48" fmla="*/ 0 w 2020"/>
                  <a:gd name="T49" fmla="*/ 0 h 25"/>
                  <a:gd name="T50" fmla="*/ 0 w 2020"/>
                  <a:gd name="T51" fmla="*/ 0 h 25"/>
                  <a:gd name="T52" fmla="*/ 0 w 2020"/>
                  <a:gd name="T53" fmla="*/ 0 h 25"/>
                  <a:gd name="T54" fmla="*/ 0 w 2020"/>
                  <a:gd name="T55" fmla="*/ 0 h 25"/>
                  <a:gd name="T56" fmla="*/ 0 w 2020"/>
                  <a:gd name="T57" fmla="*/ 0 h 25"/>
                  <a:gd name="T58" fmla="*/ 0 w 2020"/>
                  <a:gd name="T59" fmla="*/ 0 h 25"/>
                  <a:gd name="T60" fmla="*/ 0 w 2020"/>
                  <a:gd name="T61" fmla="*/ 0 h 25"/>
                  <a:gd name="T62" fmla="*/ 0 w 2020"/>
                  <a:gd name="T63" fmla="*/ 0 h 25"/>
                  <a:gd name="T64" fmla="*/ 0 w 2020"/>
                  <a:gd name="T65" fmla="*/ 0 h 25"/>
                  <a:gd name="T66" fmla="*/ 0 w 2020"/>
                  <a:gd name="T67" fmla="*/ 0 h 25"/>
                  <a:gd name="T68" fmla="*/ 0 w 2020"/>
                  <a:gd name="T69" fmla="*/ 0 h 25"/>
                  <a:gd name="T70" fmla="*/ 0 w 2020"/>
                  <a:gd name="T71" fmla="*/ 0 h 25"/>
                  <a:gd name="T72" fmla="*/ 0 w 2020"/>
                  <a:gd name="T73" fmla="*/ 0 h 25"/>
                  <a:gd name="T74" fmla="*/ 0 w 2020"/>
                  <a:gd name="T75" fmla="*/ 0 h 25"/>
                  <a:gd name="T76" fmla="*/ 0 w 2020"/>
                  <a:gd name="T77" fmla="*/ 0 h 25"/>
                  <a:gd name="T78" fmla="*/ 0 w 2020"/>
                  <a:gd name="T79" fmla="*/ 0 h 25"/>
                  <a:gd name="T80" fmla="*/ 0 w 2020"/>
                  <a:gd name="T81" fmla="*/ 0 h 25"/>
                  <a:gd name="T82" fmla="*/ 0 w 2020"/>
                  <a:gd name="T83" fmla="*/ 0 h 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20"/>
                  <a:gd name="T127" fmla="*/ 0 h 25"/>
                  <a:gd name="T128" fmla="*/ 2020 w 2020"/>
                  <a:gd name="T129" fmla="*/ 25 h 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20" h="25">
                    <a:moveTo>
                      <a:pt x="12" y="0"/>
                    </a:moveTo>
                    <a:lnTo>
                      <a:pt x="87" y="0"/>
                    </a:lnTo>
                    <a:cubicBezTo>
                      <a:pt x="94" y="0"/>
                      <a:pt x="100" y="6"/>
                      <a:pt x="100" y="13"/>
                    </a:cubicBezTo>
                    <a:cubicBezTo>
                      <a:pt x="100" y="20"/>
                      <a:pt x="94" y="25"/>
                      <a:pt x="87" y="25"/>
                    </a:cubicBezTo>
                    <a:lnTo>
                      <a:pt x="12" y="25"/>
                    </a:lnTo>
                    <a:cubicBezTo>
                      <a:pt x="5" y="25"/>
                      <a:pt x="0" y="20"/>
                      <a:pt x="0" y="13"/>
                    </a:cubicBezTo>
                    <a:cubicBezTo>
                      <a:pt x="0" y="6"/>
                      <a:pt x="5" y="0"/>
                      <a:pt x="12" y="0"/>
                    </a:cubicBezTo>
                    <a:close/>
                    <a:moveTo>
                      <a:pt x="187" y="0"/>
                    </a:moveTo>
                    <a:lnTo>
                      <a:pt x="262" y="0"/>
                    </a:lnTo>
                    <a:cubicBezTo>
                      <a:pt x="269" y="0"/>
                      <a:pt x="275" y="6"/>
                      <a:pt x="275" y="13"/>
                    </a:cubicBezTo>
                    <a:cubicBezTo>
                      <a:pt x="275" y="20"/>
                      <a:pt x="269" y="25"/>
                      <a:pt x="262" y="25"/>
                    </a:cubicBezTo>
                    <a:lnTo>
                      <a:pt x="187" y="25"/>
                    </a:lnTo>
                    <a:cubicBezTo>
                      <a:pt x="180" y="25"/>
                      <a:pt x="175" y="20"/>
                      <a:pt x="175" y="13"/>
                    </a:cubicBezTo>
                    <a:cubicBezTo>
                      <a:pt x="175" y="6"/>
                      <a:pt x="180" y="0"/>
                      <a:pt x="187" y="0"/>
                    </a:cubicBezTo>
                    <a:close/>
                    <a:moveTo>
                      <a:pt x="362" y="0"/>
                    </a:moveTo>
                    <a:lnTo>
                      <a:pt x="437" y="0"/>
                    </a:lnTo>
                    <a:cubicBezTo>
                      <a:pt x="444" y="0"/>
                      <a:pt x="450" y="6"/>
                      <a:pt x="450" y="13"/>
                    </a:cubicBezTo>
                    <a:cubicBezTo>
                      <a:pt x="450" y="20"/>
                      <a:pt x="444" y="25"/>
                      <a:pt x="437" y="25"/>
                    </a:cubicBezTo>
                    <a:lnTo>
                      <a:pt x="362" y="25"/>
                    </a:lnTo>
                    <a:cubicBezTo>
                      <a:pt x="355" y="25"/>
                      <a:pt x="350" y="20"/>
                      <a:pt x="350" y="13"/>
                    </a:cubicBezTo>
                    <a:cubicBezTo>
                      <a:pt x="350" y="6"/>
                      <a:pt x="355" y="0"/>
                      <a:pt x="362" y="0"/>
                    </a:cubicBezTo>
                    <a:close/>
                    <a:moveTo>
                      <a:pt x="537" y="0"/>
                    </a:moveTo>
                    <a:lnTo>
                      <a:pt x="612" y="0"/>
                    </a:lnTo>
                    <a:cubicBezTo>
                      <a:pt x="619" y="0"/>
                      <a:pt x="625" y="6"/>
                      <a:pt x="625" y="13"/>
                    </a:cubicBezTo>
                    <a:cubicBezTo>
                      <a:pt x="625" y="20"/>
                      <a:pt x="619" y="25"/>
                      <a:pt x="612" y="25"/>
                    </a:cubicBezTo>
                    <a:lnTo>
                      <a:pt x="537" y="25"/>
                    </a:lnTo>
                    <a:cubicBezTo>
                      <a:pt x="530" y="25"/>
                      <a:pt x="525" y="20"/>
                      <a:pt x="525" y="13"/>
                    </a:cubicBezTo>
                    <a:cubicBezTo>
                      <a:pt x="525" y="6"/>
                      <a:pt x="530" y="0"/>
                      <a:pt x="537" y="0"/>
                    </a:cubicBezTo>
                    <a:close/>
                    <a:moveTo>
                      <a:pt x="712" y="0"/>
                    </a:moveTo>
                    <a:lnTo>
                      <a:pt x="787" y="0"/>
                    </a:lnTo>
                    <a:cubicBezTo>
                      <a:pt x="794" y="0"/>
                      <a:pt x="800" y="6"/>
                      <a:pt x="800" y="13"/>
                    </a:cubicBezTo>
                    <a:cubicBezTo>
                      <a:pt x="800" y="20"/>
                      <a:pt x="794" y="25"/>
                      <a:pt x="787" y="25"/>
                    </a:cubicBezTo>
                    <a:lnTo>
                      <a:pt x="712" y="25"/>
                    </a:lnTo>
                    <a:cubicBezTo>
                      <a:pt x="705" y="25"/>
                      <a:pt x="700" y="20"/>
                      <a:pt x="700" y="13"/>
                    </a:cubicBezTo>
                    <a:cubicBezTo>
                      <a:pt x="700" y="6"/>
                      <a:pt x="705" y="0"/>
                      <a:pt x="712" y="0"/>
                    </a:cubicBezTo>
                    <a:close/>
                    <a:moveTo>
                      <a:pt x="887" y="0"/>
                    </a:moveTo>
                    <a:lnTo>
                      <a:pt x="962" y="0"/>
                    </a:lnTo>
                    <a:cubicBezTo>
                      <a:pt x="969" y="0"/>
                      <a:pt x="975" y="6"/>
                      <a:pt x="975" y="13"/>
                    </a:cubicBezTo>
                    <a:cubicBezTo>
                      <a:pt x="975" y="20"/>
                      <a:pt x="969" y="25"/>
                      <a:pt x="962" y="25"/>
                    </a:cubicBezTo>
                    <a:lnTo>
                      <a:pt x="887" y="25"/>
                    </a:lnTo>
                    <a:cubicBezTo>
                      <a:pt x="880" y="25"/>
                      <a:pt x="875" y="20"/>
                      <a:pt x="875" y="13"/>
                    </a:cubicBezTo>
                    <a:cubicBezTo>
                      <a:pt x="875" y="6"/>
                      <a:pt x="880" y="0"/>
                      <a:pt x="887" y="0"/>
                    </a:cubicBezTo>
                    <a:close/>
                    <a:moveTo>
                      <a:pt x="1062" y="0"/>
                    </a:moveTo>
                    <a:lnTo>
                      <a:pt x="1137" y="0"/>
                    </a:lnTo>
                    <a:cubicBezTo>
                      <a:pt x="1144" y="0"/>
                      <a:pt x="1150" y="6"/>
                      <a:pt x="1150" y="13"/>
                    </a:cubicBezTo>
                    <a:cubicBezTo>
                      <a:pt x="1150" y="20"/>
                      <a:pt x="1144" y="25"/>
                      <a:pt x="1137" y="25"/>
                    </a:cubicBezTo>
                    <a:lnTo>
                      <a:pt x="1062" y="25"/>
                    </a:lnTo>
                    <a:cubicBezTo>
                      <a:pt x="1055" y="25"/>
                      <a:pt x="1050" y="20"/>
                      <a:pt x="1050" y="13"/>
                    </a:cubicBezTo>
                    <a:cubicBezTo>
                      <a:pt x="1050" y="6"/>
                      <a:pt x="1055" y="0"/>
                      <a:pt x="1062" y="0"/>
                    </a:cubicBezTo>
                    <a:close/>
                    <a:moveTo>
                      <a:pt x="1237" y="0"/>
                    </a:moveTo>
                    <a:lnTo>
                      <a:pt x="1312" y="0"/>
                    </a:lnTo>
                    <a:cubicBezTo>
                      <a:pt x="1319" y="0"/>
                      <a:pt x="1325" y="6"/>
                      <a:pt x="1325" y="13"/>
                    </a:cubicBezTo>
                    <a:cubicBezTo>
                      <a:pt x="1325" y="20"/>
                      <a:pt x="1319" y="25"/>
                      <a:pt x="1312" y="25"/>
                    </a:cubicBezTo>
                    <a:lnTo>
                      <a:pt x="1237" y="25"/>
                    </a:lnTo>
                    <a:cubicBezTo>
                      <a:pt x="1230" y="25"/>
                      <a:pt x="1225" y="20"/>
                      <a:pt x="1225" y="13"/>
                    </a:cubicBezTo>
                    <a:cubicBezTo>
                      <a:pt x="1225" y="6"/>
                      <a:pt x="1230" y="0"/>
                      <a:pt x="1237" y="0"/>
                    </a:cubicBezTo>
                    <a:close/>
                    <a:moveTo>
                      <a:pt x="1412" y="0"/>
                    </a:moveTo>
                    <a:lnTo>
                      <a:pt x="1487" y="0"/>
                    </a:lnTo>
                    <a:cubicBezTo>
                      <a:pt x="1494" y="0"/>
                      <a:pt x="1500" y="6"/>
                      <a:pt x="1500" y="13"/>
                    </a:cubicBezTo>
                    <a:cubicBezTo>
                      <a:pt x="1500" y="20"/>
                      <a:pt x="1494" y="25"/>
                      <a:pt x="1487" y="25"/>
                    </a:cubicBezTo>
                    <a:lnTo>
                      <a:pt x="1412" y="25"/>
                    </a:lnTo>
                    <a:cubicBezTo>
                      <a:pt x="1405" y="25"/>
                      <a:pt x="1400" y="20"/>
                      <a:pt x="1400" y="13"/>
                    </a:cubicBezTo>
                    <a:cubicBezTo>
                      <a:pt x="1400" y="6"/>
                      <a:pt x="1405" y="0"/>
                      <a:pt x="1412" y="0"/>
                    </a:cubicBezTo>
                    <a:close/>
                    <a:moveTo>
                      <a:pt x="1587" y="0"/>
                    </a:moveTo>
                    <a:lnTo>
                      <a:pt x="1662" y="0"/>
                    </a:lnTo>
                    <a:cubicBezTo>
                      <a:pt x="1669" y="0"/>
                      <a:pt x="1675" y="6"/>
                      <a:pt x="1675" y="13"/>
                    </a:cubicBezTo>
                    <a:cubicBezTo>
                      <a:pt x="1675" y="20"/>
                      <a:pt x="1669" y="25"/>
                      <a:pt x="1662" y="25"/>
                    </a:cubicBezTo>
                    <a:lnTo>
                      <a:pt x="1587" y="25"/>
                    </a:lnTo>
                    <a:cubicBezTo>
                      <a:pt x="1580" y="25"/>
                      <a:pt x="1575" y="20"/>
                      <a:pt x="1575" y="13"/>
                    </a:cubicBezTo>
                    <a:cubicBezTo>
                      <a:pt x="1575" y="6"/>
                      <a:pt x="1580" y="0"/>
                      <a:pt x="1587" y="0"/>
                    </a:cubicBezTo>
                    <a:close/>
                    <a:moveTo>
                      <a:pt x="1762" y="0"/>
                    </a:moveTo>
                    <a:lnTo>
                      <a:pt x="1837" y="0"/>
                    </a:lnTo>
                    <a:cubicBezTo>
                      <a:pt x="1844" y="0"/>
                      <a:pt x="1850" y="6"/>
                      <a:pt x="1850" y="13"/>
                    </a:cubicBezTo>
                    <a:cubicBezTo>
                      <a:pt x="1850" y="20"/>
                      <a:pt x="1844" y="25"/>
                      <a:pt x="1837" y="25"/>
                    </a:cubicBezTo>
                    <a:lnTo>
                      <a:pt x="1762" y="25"/>
                    </a:lnTo>
                    <a:cubicBezTo>
                      <a:pt x="1755" y="25"/>
                      <a:pt x="1750" y="20"/>
                      <a:pt x="1750" y="13"/>
                    </a:cubicBezTo>
                    <a:cubicBezTo>
                      <a:pt x="1750" y="6"/>
                      <a:pt x="1755" y="0"/>
                      <a:pt x="1762" y="0"/>
                    </a:cubicBezTo>
                    <a:close/>
                    <a:moveTo>
                      <a:pt x="1937" y="0"/>
                    </a:moveTo>
                    <a:lnTo>
                      <a:pt x="2008" y="0"/>
                    </a:lnTo>
                    <a:cubicBezTo>
                      <a:pt x="2015" y="0"/>
                      <a:pt x="2020" y="6"/>
                      <a:pt x="2020" y="13"/>
                    </a:cubicBezTo>
                    <a:cubicBezTo>
                      <a:pt x="2020" y="20"/>
                      <a:pt x="2015" y="25"/>
                      <a:pt x="2008" y="25"/>
                    </a:cubicBezTo>
                    <a:lnTo>
                      <a:pt x="1937" y="25"/>
                    </a:lnTo>
                    <a:cubicBezTo>
                      <a:pt x="1930" y="25"/>
                      <a:pt x="1925" y="20"/>
                      <a:pt x="1925" y="13"/>
                    </a:cubicBezTo>
                    <a:cubicBezTo>
                      <a:pt x="1925" y="6"/>
                      <a:pt x="1930" y="0"/>
                      <a:pt x="193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87" name="Freeform 33"/>
              <p:cNvSpPr>
                <a:spLocks/>
              </p:cNvSpPr>
              <p:nvPr/>
            </p:nvSpPr>
            <p:spPr bwMode="auto">
              <a:xfrm>
                <a:off x="3961" y="2685"/>
                <a:ext cx="267" cy="65"/>
              </a:xfrm>
              <a:custGeom>
                <a:avLst/>
                <a:gdLst>
                  <a:gd name="T0" fmla="*/ 267 w 267"/>
                  <a:gd name="T1" fmla="*/ 0 h 65"/>
                  <a:gd name="T2" fmla="*/ 119 w 267"/>
                  <a:gd name="T3" fmla="*/ 16 h 65"/>
                  <a:gd name="T4" fmla="*/ 60 w 267"/>
                  <a:gd name="T5" fmla="*/ 49 h 65"/>
                  <a:gd name="T6" fmla="*/ 0 w 267"/>
                  <a:gd name="T7" fmla="*/ 65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7"/>
                  <a:gd name="T13" fmla="*/ 0 h 65"/>
                  <a:gd name="T14" fmla="*/ 267 w 267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7" h="65">
                    <a:moveTo>
                      <a:pt x="267" y="0"/>
                    </a:moveTo>
                    <a:cubicBezTo>
                      <a:pt x="210" y="4"/>
                      <a:pt x="153" y="8"/>
                      <a:pt x="119" y="16"/>
                    </a:cubicBezTo>
                    <a:cubicBezTo>
                      <a:pt x="84" y="25"/>
                      <a:pt x="79" y="41"/>
                      <a:pt x="60" y="49"/>
                    </a:cubicBezTo>
                    <a:cubicBezTo>
                      <a:pt x="40" y="57"/>
                      <a:pt x="5" y="63"/>
                      <a:pt x="0" y="65"/>
                    </a:cubicBezTo>
                  </a:path>
                </a:pathLst>
              </a:cu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88" name="Line 34"/>
              <p:cNvSpPr>
                <a:spLocks noChangeShapeType="1"/>
              </p:cNvSpPr>
              <p:nvPr/>
            </p:nvSpPr>
            <p:spPr bwMode="auto">
              <a:xfrm>
                <a:off x="4163" y="2426"/>
                <a:ext cx="1031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89" name="Freeform 35"/>
              <p:cNvSpPr>
                <a:spLocks/>
              </p:cNvSpPr>
              <p:nvPr/>
            </p:nvSpPr>
            <p:spPr bwMode="auto">
              <a:xfrm>
                <a:off x="3950" y="2426"/>
                <a:ext cx="227" cy="65"/>
              </a:xfrm>
              <a:custGeom>
                <a:avLst/>
                <a:gdLst>
                  <a:gd name="T0" fmla="*/ 227 w 227"/>
                  <a:gd name="T1" fmla="*/ 0 h 65"/>
                  <a:gd name="T2" fmla="*/ 101 w 227"/>
                  <a:gd name="T3" fmla="*/ 16 h 65"/>
                  <a:gd name="T4" fmla="*/ 51 w 227"/>
                  <a:gd name="T5" fmla="*/ 48 h 65"/>
                  <a:gd name="T6" fmla="*/ 0 w 227"/>
                  <a:gd name="T7" fmla="*/ 65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7"/>
                  <a:gd name="T13" fmla="*/ 0 h 65"/>
                  <a:gd name="T14" fmla="*/ 227 w 227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7" h="65">
                    <a:moveTo>
                      <a:pt x="227" y="0"/>
                    </a:moveTo>
                    <a:cubicBezTo>
                      <a:pt x="179" y="4"/>
                      <a:pt x="130" y="7"/>
                      <a:pt x="101" y="16"/>
                    </a:cubicBezTo>
                    <a:cubicBezTo>
                      <a:pt x="71" y="24"/>
                      <a:pt x="67" y="40"/>
                      <a:pt x="51" y="48"/>
                    </a:cubicBezTo>
                    <a:cubicBezTo>
                      <a:pt x="34" y="57"/>
                      <a:pt x="5" y="62"/>
                      <a:pt x="0" y="65"/>
                    </a:cubicBezTo>
                  </a:path>
                </a:pathLst>
              </a:cu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1294" name="Rectangle 36"/>
            <p:cNvSpPr>
              <a:spLocks noChangeArrowheads="1"/>
            </p:cNvSpPr>
            <p:nvPr/>
          </p:nvSpPr>
          <p:spPr bwMode="auto">
            <a:xfrm>
              <a:off x="2716" y="2311"/>
              <a:ext cx="8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95" name="Rectangle 37"/>
            <p:cNvSpPr>
              <a:spLocks noChangeArrowheads="1"/>
            </p:cNvSpPr>
            <p:nvPr/>
          </p:nvSpPr>
          <p:spPr bwMode="auto">
            <a:xfrm>
              <a:off x="2797" y="2377"/>
              <a:ext cx="58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96" name="Rectangle 38"/>
            <p:cNvSpPr>
              <a:spLocks noChangeArrowheads="1"/>
            </p:cNvSpPr>
            <p:nvPr/>
          </p:nvSpPr>
          <p:spPr bwMode="auto">
            <a:xfrm>
              <a:off x="2734" y="2689"/>
              <a:ext cx="8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97" name="Rectangle 39"/>
            <p:cNvSpPr>
              <a:spLocks noChangeArrowheads="1"/>
            </p:cNvSpPr>
            <p:nvPr/>
          </p:nvSpPr>
          <p:spPr bwMode="auto">
            <a:xfrm>
              <a:off x="2815" y="2755"/>
              <a:ext cx="58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98" name="Rectangle 40"/>
            <p:cNvSpPr>
              <a:spLocks noChangeArrowheads="1"/>
            </p:cNvSpPr>
            <p:nvPr/>
          </p:nvSpPr>
          <p:spPr bwMode="auto">
            <a:xfrm>
              <a:off x="2724" y="2465"/>
              <a:ext cx="8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299" name="Rectangle 41"/>
            <p:cNvSpPr>
              <a:spLocks noChangeArrowheads="1"/>
            </p:cNvSpPr>
            <p:nvPr/>
          </p:nvSpPr>
          <p:spPr bwMode="auto">
            <a:xfrm>
              <a:off x="2805" y="2531"/>
              <a:ext cx="49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00" name="Line 42"/>
            <p:cNvSpPr>
              <a:spLocks noChangeShapeType="1"/>
            </p:cNvSpPr>
            <p:nvPr/>
          </p:nvSpPr>
          <p:spPr bwMode="auto">
            <a:xfrm>
              <a:off x="4228" y="2685"/>
              <a:ext cx="976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1" name="Line 43"/>
            <p:cNvSpPr>
              <a:spLocks noChangeShapeType="1"/>
            </p:cNvSpPr>
            <p:nvPr/>
          </p:nvSpPr>
          <p:spPr bwMode="auto">
            <a:xfrm>
              <a:off x="2898" y="2491"/>
              <a:ext cx="1071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2" name="Line 44"/>
            <p:cNvSpPr>
              <a:spLocks noChangeShapeType="1"/>
            </p:cNvSpPr>
            <p:nvPr/>
          </p:nvSpPr>
          <p:spPr bwMode="auto">
            <a:xfrm>
              <a:off x="2898" y="2750"/>
              <a:ext cx="1071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3" name="Freeform 45"/>
            <p:cNvSpPr>
              <a:spLocks noEditPoints="1"/>
            </p:cNvSpPr>
            <p:nvPr/>
          </p:nvSpPr>
          <p:spPr bwMode="auto">
            <a:xfrm>
              <a:off x="2896" y="2554"/>
              <a:ext cx="378" cy="4"/>
            </a:xfrm>
            <a:custGeom>
              <a:avLst/>
              <a:gdLst>
                <a:gd name="T0" fmla="*/ 0 w 4400"/>
                <a:gd name="T1" fmla="*/ 0 h 50"/>
                <a:gd name="T2" fmla="*/ 0 w 4400"/>
                <a:gd name="T3" fmla="*/ 0 h 50"/>
                <a:gd name="T4" fmla="*/ 0 w 4400"/>
                <a:gd name="T5" fmla="*/ 0 h 50"/>
                <a:gd name="T6" fmla="*/ 0 w 4400"/>
                <a:gd name="T7" fmla="*/ 0 h 50"/>
                <a:gd name="T8" fmla="*/ 0 w 4400"/>
                <a:gd name="T9" fmla="*/ 0 h 50"/>
                <a:gd name="T10" fmla="*/ 0 w 4400"/>
                <a:gd name="T11" fmla="*/ 0 h 50"/>
                <a:gd name="T12" fmla="*/ 0 w 4400"/>
                <a:gd name="T13" fmla="*/ 0 h 50"/>
                <a:gd name="T14" fmla="*/ 0 w 4400"/>
                <a:gd name="T15" fmla="*/ 0 h 50"/>
                <a:gd name="T16" fmla="*/ 0 w 4400"/>
                <a:gd name="T17" fmla="*/ 0 h 50"/>
                <a:gd name="T18" fmla="*/ 0 w 4400"/>
                <a:gd name="T19" fmla="*/ 0 h 50"/>
                <a:gd name="T20" fmla="*/ 0 w 4400"/>
                <a:gd name="T21" fmla="*/ 0 h 50"/>
                <a:gd name="T22" fmla="*/ 0 w 4400"/>
                <a:gd name="T23" fmla="*/ 0 h 50"/>
                <a:gd name="T24" fmla="*/ 0 w 4400"/>
                <a:gd name="T25" fmla="*/ 0 h 50"/>
                <a:gd name="T26" fmla="*/ 0 w 4400"/>
                <a:gd name="T27" fmla="*/ 0 h 50"/>
                <a:gd name="T28" fmla="*/ 0 w 4400"/>
                <a:gd name="T29" fmla="*/ 0 h 50"/>
                <a:gd name="T30" fmla="*/ 0 w 4400"/>
                <a:gd name="T31" fmla="*/ 0 h 50"/>
                <a:gd name="T32" fmla="*/ 0 w 4400"/>
                <a:gd name="T33" fmla="*/ 0 h 50"/>
                <a:gd name="T34" fmla="*/ 0 w 4400"/>
                <a:gd name="T35" fmla="*/ 0 h 50"/>
                <a:gd name="T36" fmla="*/ 0 w 4400"/>
                <a:gd name="T37" fmla="*/ 0 h 50"/>
                <a:gd name="T38" fmla="*/ 0 w 4400"/>
                <a:gd name="T39" fmla="*/ 0 h 50"/>
                <a:gd name="T40" fmla="*/ 0 w 4400"/>
                <a:gd name="T41" fmla="*/ 0 h 50"/>
                <a:gd name="T42" fmla="*/ 0 w 4400"/>
                <a:gd name="T43" fmla="*/ 0 h 50"/>
                <a:gd name="T44" fmla="*/ 0 w 4400"/>
                <a:gd name="T45" fmla="*/ 0 h 50"/>
                <a:gd name="T46" fmla="*/ 0 w 4400"/>
                <a:gd name="T47" fmla="*/ 0 h 50"/>
                <a:gd name="T48" fmla="*/ 0 w 4400"/>
                <a:gd name="T49" fmla="*/ 0 h 50"/>
                <a:gd name="T50" fmla="*/ 0 w 4400"/>
                <a:gd name="T51" fmla="*/ 0 h 50"/>
                <a:gd name="T52" fmla="*/ 0 w 4400"/>
                <a:gd name="T53" fmla="*/ 0 h 50"/>
                <a:gd name="T54" fmla="*/ 0 w 4400"/>
                <a:gd name="T55" fmla="*/ 0 h 50"/>
                <a:gd name="T56" fmla="*/ 0 w 4400"/>
                <a:gd name="T57" fmla="*/ 0 h 50"/>
                <a:gd name="T58" fmla="*/ 0 w 4400"/>
                <a:gd name="T59" fmla="*/ 0 h 50"/>
                <a:gd name="T60" fmla="*/ 0 w 4400"/>
                <a:gd name="T61" fmla="*/ 0 h 50"/>
                <a:gd name="T62" fmla="*/ 0 w 4400"/>
                <a:gd name="T63" fmla="*/ 0 h 50"/>
                <a:gd name="T64" fmla="*/ 0 w 4400"/>
                <a:gd name="T65" fmla="*/ 0 h 50"/>
                <a:gd name="T66" fmla="*/ 0 w 4400"/>
                <a:gd name="T67" fmla="*/ 0 h 50"/>
                <a:gd name="T68" fmla="*/ 0 w 4400"/>
                <a:gd name="T69" fmla="*/ 0 h 50"/>
                <a:gd name="T70" fmla="*/ 0 w 4400"/>
                <a:gd name="T71" fmla="*/ 0 h 50"/>
                <a:gd name="T72" fmla="*/ 0 w 4400"/>
                <a:gd name="T73" fmla="*/ 0 h 50"/>
                <a:gd name="T74" fmla="*/ 0 w 4400"/>
                <a:gd name="T75" fmla="*/ 0 h 50"/>
                <a:gd name="T76" fmla="*/ 0 w 4400"/>
                <a:gd name="T77" fmla="*/ 0 h 50"/>
                <a:gd name="T78" fmla="*/ 0 w 4400"/>
                <a:gd name="T79" fmla="*/ 0 h 50"/>
                <a:gd name="T80" fmla="*/ 0 w 4400"/>
                <a:gd name="T81" fmla="*/ 0 h 50"/>
                <a:gd name="T82" fmla="*/ 0 w 4400"/>
                <a:gd name="T83" fmla="*/ 0 h 50"/>
                <a:gd name="T84" fmla="*/ 0 w 4400"/>
                <a:gd name="T85" fmla="*/ 0 h 50"/>
                <a:gd name="T86" fmla="*/ 0 w 4400"/>
                <a:gd name="T87" fmla="*/ 0 h 50"/>
                <a:gd name="T88" fmla="*/ 0 w 4400"/>
                <a:gd name="T89" fmla="*/ 0 h 5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00"/>
                <a:gd name="T136" fmla="*/ 0 h 50"/>
                <a:gd name="T137" fmla="*/ 4400 w 4400"/>
                <a:gd name="T138" fmla="*/ 50 h 5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00" h="50">
                  <a:moveTo>
                    <a:pt x="25" y="0"/>
                  </a:moveTo>
                  <a:lnTo>
                    <a:pt x="175" y="0"/>
                  </a:lnTo>
                  <a:cubicBezTo>
                    <a:pt x="189" y="0"/>
                    <a:pt x="200" y="11"/>
                    <a:pt x="200" y="25"/>
                  </a:cubicBezTo>
                  <a:cubicBezTo>
                    <a:pt x="200" y="39"/>
                    <a:pt x="189" y="50"/>
                    <a:pt x="175" y="50"/>
                  </a:cubicBezTo>
                  <a:lnTo>
                    <a:pt x="25" y="50"/>
                  </a:ln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lose/>
                  <a:moveTo>
                    <a:pt x="375" y="0"/>
                  </a:moveTo>
                  <a:lnTo>
                    <a:pt x="525" y="0"/>
                  </a:lnTo>
                  <a:cubicBezTo>
                    <a:pt x="539" y="0"/>
                    <a:pt x="550" y="11"/>
                    <a:pt x="550" y="25"/>
                  </a:cubicBezTo>
                  <a:cubicBezTo>
                    <a:pt x="550" y="39"/>
                    <a:pt x="539" y="50"/>
                    <a:pt x="525" y="50"/>
                  </a:cubicBezTo>
                  <a:lnTo>
                    <a:pt x="375" y="50"/>
                  </a:lnTo>
                  <a:cubicBezTo>
                    <a:pt x="361" y="50"/>
                    <a:pt x="350" y="39"/>
                    <a:pt x="350" y="25"/>
                  </a:cubicBezTo>
                  <a:cubicBezTo>
                    <a:pt x="350" y="11"/>
                    <a:pt x="361" y="0"/>
                    <a:pt x="375" y="0"/>
                  </a:cubicBezTo>
                  <a:close/>
                  <a:moveTo>
                    <a:pt x="725" y="0"/>
                  </a:moveTo>
                  <a:lnTo>
                    <a:pt x="875" y="0"/>
                  </a:lnTo>
                  <a:cubicBezTo>
                    <a:pt x="889" y="0"/>
                    <a:pt x="900" y="11"/>
                    <a:pt x="900" y="25"/>
                  </a:cubicBezTo>
                  <a:cubicBezTo>
                    <a:pt x="900" y="39"/>
                    <a:pt x="889" y="50"/>
                    <a:pt x="875" y="50"/>
                  </a:cubicBezTo>
                  <a:lnTo>
                    <a:pt x="725" y="50"/>
                  </a:lnTo>
                  <a:cubicBezTo>
                    <a:pt x="711" y="50"/>
                    <a:pt x="700" y="39"/>
                    <a:pt x="700" y="25"/>
                  </a:cubicBezTo>
                  <a:cubicBezTo>
                    <a:pt x="700" y="11"/>
                    <a:pt x="711" y="0"/>
                    <a:pt x="725" y="0"/>
                  </a:cubicBezTo>
                  <a:close/>
                  <a:moveTo>
                    <a:pt x="1075" y="0"/>
                  </a:moveTo>
                  <a:lnTo>
                    <a:pt x="1225" y="0"/>
                  </a:lnTo>
                  <a:cubicBezTo>
                    <a:pt x="1239" y="0"/>
                    <a:pt x="1250" y="11"/>
                    <a:pt x="1250" y="25"/>
                  </a:cubicBezTo>
                  <a:cubicBezTo>
                    <a:pt x="1250" y="39"/>
                    <a:pt x="1239" y="50"/>
                    <a:pt x="1225" y="50"/>
                  </a:cubicBezTo>
                  <a:lnTo>
                    <a:pt x="1075" y="50"/>
                  </a:lnTo>
                  <a:cubicBezTo>
                    <a:pt x="1061" y="50"/>
                    <a:pt x="1050" y="39"/>
                    <a:pt x="1050" y="25"/>
                  </a:cubicBezTo>
                  <a:cubicBezTo>
                    <a:pt x="1050" y="11"/>
                    <a:pt x="1061" y="0"/>
                    <a:pt x="1075" y="0"/>
                  </a:cubicBezTo>
                  <a:close/>
                  <a:moveTo>
                    <a:pt x="1425" y="0"/>
                  </a:moveTo>
                  <a:lnTo>
                    <a:pt x="1575" y="0"/>
                  </a:lnTo>
                  <a:cubicBezTo>
                    <a:pt x="1589" y="0"/>
                    <a:pt x="1600" y="11"/>
                    <a:pt x="1600" y="25"/>
                  </a:cubicBezTo>
                  <a:cubicBezTo>
                    <a:pt x="1600" y="39"/>
                    <a:pt x="1589" y="50"/>
                    <a:pt x="1575" y="50"/>
                  </a:cubicBezTo>
                  <a:lnTo>
                    <a:pt x="1425" y="50"/>
                  </a:lnTo>
                  <a:cubicBezTo>
                    <a:pt x="1411" y="50"/>
                    <a:pt x="1400" y="39"/>
                    <a:pt x="1400" y="25"/>
                  </a:cubicBezTo>
                  <a:cubicBezTo>
                    <a:pt x="1400" y="11"/>
                    <a:pt x="1411" y="0"/>
                    <a:pt x="1425" y="0"/>
                  </a:cubicBezTo>
                  <a:close/>
                  <a:moveTo>
                    <a:pt x="1775" y="0"/>
                  </a:moveTo>
                  <a:lnTo>
                    <a:pt x="1925" y="0"/>
                  </a:lnTo>
                  <a:cubicBezTo>
                    <a:pt x="1939" y="0"/>
                    <a:pt x="1950" y="11"/>
                    <a:pt x="1950" y="25"/>
                  </a:cubicBezTo>
                  <a:cubicBezTo>
                    <a:pt x="1950" y="39"/>
                    <a:pt x="1939" y="50"/>
                    <a:pt x="1925" y="50"/>
                  </a:cubicBezTo>
                  <a:lnTo>
                    <a:pt x="1775" y="50"/>
                  </a:lnTo>
                  <a:cubicBezTo>
                    <a:pt x="1761" y="50"/>
                    <a:pt x="1750" y="39"/>
                    <a:pt x="1750" y="25"/>
                  </a:cubicBezTo>
                  <a:cubicBezTo>
                    <a:pt x="1750" y="11"/>
                    <a:pt x="1761" y="0"/>
                    <a:pt x="1775" y="0"/>
                  </a:cubicBezTo>
                  <a:close/>
                  <a:moveTo>
                    <a:pt x="2125" y="0"/>
                  </a:moveTo>
                  <a:lnTo>
                    <a:pt x="2275" y="0"/>
                  </a:lnTo>
                  <a:cubicBezTo>
                    <a:pt x="2289" y="0"/>
                    <a:pt x="2300" y="11"/>
                    <a:pt x="2300" y="25"/>
                  </a:cubicBezTo>
                  <a:cubicBezTo>
                    <a:pt x="2300" y="39"/>
                    <a:pt x="2289" y="50"/>
                    <a:pt x="2275" y="50"/>
                  </a:cubicBezTo>
                  <a:lnTo>
                    <a:pt x="2125" y="50"/>
                  </a:lnTo>
                  <a:cubicBezTo>
                    <a:pt x="2111" y="50"/>
                    <a:pt x="2100" y="39"/>
                    <a:pt x="2100" y="25"/>
                  </a:cubicBezTo>
                  <a:cubicBezTo>
                    <a:pt x="2100" y="11"/>
                    <a:pt x="2111" y="0"/>
                    <a:pt x="2125" y="0"/>
                  </a:cubicBezTo>
                  <a:close/>
                  <a:moveTo>
                    <a:pt x="2475" y="0"/>
                  </a:moveTo>
                  <a:lnTo>
                    <a:pt x="2625" y="0"/>
                  </a:lnTo>
                  <a:cubicBezTo>
                    <a:pt x="2639" y="0"/>
                    <a:pt x="2650" y="11"/>
                    <a:pt x="2650" y="25"/>
                  </a:cubicBezTo>
                  <a:cubicBezTo>
                    <a:pt x="2650" y="39"/>
                    <a:pt x="2639" y="50"/>
                    <a:pt x="2625" y="50"/>
                  </a:cubicBezTo>
                  <a:lnTo>
                    <a:pt x="2475" y="50"/>
                  </a:lnTo>
                  <a:cubicBezTo>
                    <a:pt x="2461" y="50"/>
                    <a:pt x="2450" y="39"/>
                    <a:pt x="2450" y="25"/>
                  </a:cubicBezTo>
                  <a:cubicBezTo>
                    <a:pt x="2450" y="11"/>
                    <a:pt x="2461" y="0"/>
                    <a:pt x="2475" y="0"/>
                  </a:cubicBezTo>
                  <a:close/>
                  <a:moveTo>
                    <a:pt x="2825" y="0"/>
                  </a:moveTo>
                  <a:lnTo>
                    <a:pt x="2975" y="0"/>
                  </a:lnTo>
                  <a:cubicBezTo>
                    <a:pt x="2989" y="0"/>
                    <a:pt x="3000" y="11"/>
                    <a:pt x="3000" y="25"/>
                  </a:cubicBezTo>
                  <a:cubicBezTo>
                    <a:pt x="3000" y="39"/>
                    <a:pt x="2989" y="50"/>
                    <a:pt x="2975" y="50"/>
                  </a:cubicBezTo>
                  <a:lnTo>
                    <a:pt x="2825" y="50"/>
                  </a:lnTo>
                  <a:cubicBezTo>
                    <a:pt x="2811" y="50"/>
                    <a:pt x="2800" y="39"/>
                    <a:pt x="2800" y="25"/>
                  </a:cubicBezTo>
                  <a:cubicBezTo>
                    <a:pt x="2800" y="11"/>
                    <a:pt x="2811" y="0"/>
                    <a:pt x="2825" y="0"/>
                  </a:cubicBezTo>
                  <a:close/>
                  <a:moveTo>
                    <a:pt x="3175" y="0"/>
                  </a:moveTo>
                  <a:lnTo>
                    <a:pt x="3325" y="0"/>
                  </a:lnTo>
                  <a:cubicBezTo>
                    <a:pt x="3339" y="0"/>
                    <a:pt x="3350" y="11"/>
                    <a:pt x="3350" y="25"/>
                  </a:cubicBezTo>
                  <a:cubicBezTo>
                    <a:pt x="3350" y="39"/>
                    <a:pt x="3339" y="50"/>
                    <a:pt x="3325" y="50"/>
                  </a:cubicBezTo>
                  <a:lnTo>
                    <a:pt x="3175" y="50"/>
                  </a:lnTo>
                  <a:cubicBezTo>
                    <a:pt x="3161" y="50"/>
                    <a:pt x="3150" y="39"/>
                    <a:pt x="3150" y="25"/>
                  </a:cubicBezTo>
                  <a:cubicBezTo>
                    <a:pt x="3150" y="11"/>
                    <a:pt x="3161" y="0"/>
                    <a:pt x="3175" y="0"/>
                  </a:cubicBezTo>
                  <a:close/>
                  <a:moveTo>
                    <a:pt x="3525" y="0"/>
                  </a:moveTo>
                  <a:lnTo>
                    <a:pt x="3675" y="0"/>
                  </a:lnTo>
                  <a:cubicBezTo>
                    <a:pt x="3689" y="0"/>
                    <a:pt x="3700" y="11"/>
                    <a:pt x="3700" y="25"/>
                  </a:cubicBezTo>
                  <a:cubicBezTo>
                    <a:pt x="3700" y="39"/>
                    <a:pt x="3689" y="50"/>
                    <a:pt x="3675" y="50"/>
                  </a:cubicBezTo>
                  <a:lnTo>
                    <a:pt x="3525" y="50"/>
                  </a:lnTo>
                  <a:cubicBezTo>
                    <a:pt x="3511" y="50"/>
                    <a:pt x="3500" y="39"/>
                    <a:pt x="3500" y="25"/>
                  </a:cubicBezTo>
                  <a:cubicBezTo>
                    <a:pt x="3500" y="11"/>
                    <a:pt x="3511" y="0"/>
                    <a:pt x="3525" y="0"/>
                  </a:cubicBezTo>
                  <a:close/>
                  <a:moveTo>
                    <a:pt x="3875" y="0"/>
                  </a:moveTo>
                  <a:lnTo>
                    <a:pt x="4025" y="0"/>
                  </a:lnTo>
                  <a:cubicBezTo>
                    <a:pt x="4039" y="0"/>
                    <a:pt x="4050" y="11"/>
                    <a:pt x="4050" y="25"/>
                  </a:cubicBezTo>
                  <a:cubicBezTo>
                    <a:pt x="4050" y="39"/>
                    <a:pt x="4039" y="50"/>
                    <a:pt x="4025" y="50"/>
                  </a:cubicBezTo>
                  <a:lnTo>
                    <a:pt x="3875" y="50"/>
                  </a:lnTo>
                  <a:cubicBezTo>
                    <a:pt x="3861" y="50"/>
                    <a:pt x="3850" y="39"/>
                    <a:pt x="3850" y="25"/>
                  </a:cubicBezTo>
                  <a:cubicBezTo>
                    <a:pt x="3850" y="11"/>
                    <a:pt x="3861" y="0"/>
                    <a:pt x="3875" y="0"/>
                  </a:cubicBezTo>
                  <a:close/>
                  <a:moveTo>
                    <a:pt x="4225" y="0"/>
                  </a:moveTo>
                  <a:lnTo>
                    <a:pt x="4375" y="0"/>
                  </a:lnTo>
                  <a:cubicBezTo>
                    <a:pt x="4389" y="0"/>
                    <a:pt x="4400" y="11"/>
                    <a:pt x="4400" y="25"/>
                  </a:cubicBezTo>
                  <a:cubicBezTo>
                    <a:pt x="4400" y="39"/>
                    <a:pt x="4389" y="50"/>
                    <a:pt x="4375" y="50"/>
                  </a:cubicBezTo>
                  <a:lnTo>
                    <a:pt x="4225" y="50"/>
                  </a:lnTo>
                  <a:cubicBezTo>
                    <a:pt x="4211" y="50"/>
                    <a:pt x="4200" y="39"/>
                    <a:pt x="4200" y="25"/>
                  </a:cubicBezTo>
                  <a:cubicBezTo>
                    <a:pt x="4200" y="11"/>
                    <a:pt x="4211" y="0"/>
                    <a:pt x="4225" y="0"/>
                  </a:cubicBez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4" name="Freeform 46"/>
            <p:cNvSpPr>
              <a:spLocks noEditPoints="1"/>
            </p:cNvSpPr>
            <p:nvPr/>
          </p:nvSpPr>
          <p:spPr bwMode="auto">
            <a:xfrm>
              <a:off x="4835" y="2619"/>
              <a:ext cx="346" cy="4"/>
            </a:xfrm>
            <a:custGeom>
              <a:avLst/>
              <a:gdLst>
                <a:gd name="T0" fmla="*/ 0 w 2020"/>
                <a:gd name="T1" fmla="*/ 0 h 25"/>
                <a:gd name="T2" fmla="*/ 0 w 2020"/>
                <a:gd name="T3" fmla="*/ 0 h 25"/>
                <a:gd name="T4" fmla="*/ 0 w 2020"/>
                <a:gd name="T5" fmla="*/ 0 h 25"/>
                <a:gd name="T6" fmla="*/ 0 w 2020"/>
                <a:gd name="T7" fmla="*/ 0 h 25"/>
                <a:gd name="T8" fmla="*/ 0 w 2020"/>
                <a:gd name="T9" fmla="*/ 0 h 25"/>
                <a:gd name="T10" fmla="*/ 0 w 2020"/>
                <a:gd name="T11" fmla="*/ 0 h 25"/>
                <a:gd name="T12" fmla="*/ 0 w 2020"/>
                <a:gd name="T13" fmla="*/ 0 h 25"/>
                <a:gd name="T14" fmla="*/ 0 w 2020"/>
                <a:gd name="T15" fmla="*/ 0 h 25"/>
                <a:gd name="T16" fmla="*/ 0 w 2020"/>
                <a:gd name="T17" fmla="*/ 0 h 25"/>
                <a:gd name="T18" fmla="*/ 0 w 2020"/>
                <a:gd name="T19" fmla="*/ 0 h 25"/>
                <a:gd name="T20" fmla="*/ 0 w 2020"/>
                <a:gd name="T21" fmla="*/ 0 h 25"/>
                <a:gd name="T22" fmla="*/ 0 w 2020"/>
                <a:gd name="T23" fmla="*/ 0 h 25"/>
                <a:gd name="T24" fmla="*/ 0 w 2020"/>
                <a:gd name="T25" fmla="*/ 0 h 25"/>
                <a:gd name="T26" fmla="*/ 0 w 2020"/>
                <a:gd name="T27" fmla="*/ 0 h 25"/>
                <a:gd name="T28" fmla="*/ 0 w 2020"/>
                <a:gd name="T29" fmla="*/ 0 h 25"/>
                <a:gd name="T30" fmla="*/ 0 w 2020"/>
                <a:gd name="T31" fmla="*/ 0 h 25"/>
                <a:gd name="T32" fmla="*/ 0 w 2020"/>
                <a:gd name="T33" fmla="*/ 0 h 25"/>
                <a:gd name="T34" fmla="*/ 0 w 2020"/>
                <a:gd name="T35" fmla="*/ 0 h 25"/>
                <a:gd name="T36" fmla="*/ 0 w 2020"/>
                <a:gd name="T37" fmla="*/ 0 h 25"/>
                <a:gd name="T38" fmla="*/ 0 w 2020"/>
                <a:gd name="T39" fmla="*/ 0 h 25"/>
                <a:gd name="T40" fmla="*/ 0 w 2020"/>
                <a:gd name="T41" fmla="*/ 0 h 25"/>
                <a:gd name="T42" fmla="*/ 0 w 2020"/>
                <a:gd name="T43" fmla="*/ 0 h 25"/>
                <a:gd name="T44" fmla="*/ 0 w 2020"/>
                <a:gd name="T45" fmla="*/ 0 h 25"/>
                <a:gd name="T46" fmla="*/ 0 w 2020"/>
                <a:gd name="T47" fmla="*/ 0 h 25"/>
                <a:gd name="T48" fmla="*/ 0 w 2020"/>
                <a:gd name="T49" fmla="*/ 0 h 25"/>
                <a:gd name="T50" fmla="*/ 0 w 2020"/>
                <a:gd name="T51" fmla="*/ 0 h 25"/>
                <a:gd name="T52" fmla="*/ 0 w 2020"/>
                <a:gd name="T53" fmla="*/ 0 h 25"/>
                <a:gd name="T54" fmla="*/ 0 w 2020"/>
                <a:gd name="T55" fmla="*/ 0 h 25"/>
                <a:gd name="T56" fmla="*/ 0 w 2020"/>
                <a:gd name="T57" fmla="*/ 0 h 25"/>
                <a:gd name="T58" fmla="*/ 0 w 2020"/>
                <a:gd name="T59" fmla="*/ 0 h 25"/>
                <a:gd name="T60" fmla="*/ 0 w 2020"/>
                <a:gd name="T61" fmla="*/ 0 h 25"/>
                <a:gd name="T62" fmla="*/ 0 w 2020"/>
                <a:gd name="T63" fmla="*/ 0 h 25"/>
                <a:gd name="T64" fmla="*/ 0 w 2020"/>
                <a:gd name="T65" fmla="*/ 0 h 25"/>
                <a:gd name="T66" fmla="*/ 0 w 2020"/>
                <a:gd name="T67" fmla="*/ 0 h 25"/>
                <a:gd name="T68" fmla="*/ 0 w 2020"/>
                <a:gd name="T69" fmla="*/ 0 h 25"/>
                <a:gd name="T70" fmla="*/ 0 w 2020"/>
                <a:gd name="T71" fmla="*/ 0 h 25"/>
                <a:gd name="T72" fmla="*/ 0 w 2020"/>
                <a:gd name="T73" fmla="*/ 0 h 25"/>
                <a:gd name="T74" fmla="*/ 0 w 2020"/>
                <a:gd name="T75" fmla="*/ 0 h 25"/>
                <a:gd name="T76" fmla="*/ 0 w 2020"/>
                <a:gd name="T77" fmla="*/ 0 h 25"/>
                <a:gd name="T78" fmla="*/ 0 w 2020"/>
                <a:gd name="T79" fmla="*/ 0 h 25"/>
                <a:gd name="T80" fmla="*/ 0 w 2020"/>
                <a:gd name="T81" fmla="*/ 0 h 25"/>
                <a:gd name="T82" fmla="*/ 0 w 2020"/>
                <a:gd name="T83" fmla="*/ 0 h 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20"/>
                <a:gd name="T127" fmla="*/ 0 h 25"/>
                <a:gd name="T128" fmla="*/ 2020 w 2020"/>
                <a:gd name="T129" fmla="*/ 25 h 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20" h="25">
                  <a:moveTo>
                    <a:pt x="12" y="0"/>
                  </a:moveTo>
                  <a:lnTo>
                    <a:pt x="87" y="0"/>
                  </a:lnTo>
                  <a:cubicBezTo>
                    <a:pt x="94" y="0"/>
                    <a:pt x="100" y="6"/>
                    <a:pt x="100" y="13"/>
                  </a:cubicBezTo>
                  <a:cubicBezTo>
                    <a:pt x="100" y="20"/>
                    <a:pt x="94" y="25"/>
                    <a:pt x="87" y="25"/>
                  </a:cubicBezTo>
                  <a:lnTo>
                    <a:pt x="12" y="25"/>
                  </a:lnTo>
                  <a:cubicBezTo>
                    <a:pt x="5" y="25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lose/>
                  <a:moveTo>
                    <a:pt x="187" y="0"/>
                  </a:moveTo>
                  <a:lnTo>
                    <a:pt x="262" y="0"/>
                  </a:lnTo>
                  <a:cubicBezTo>
                    <a:pt x="269" y="0"/>
                    <a:pt x="275" y="6"/>
                    <a:pt x="275" y="13"/>
                  </a:cubicBezTo>
                  <a:cubicBezTo>
                    <a:pt x="275" y="20"/>
                    <a:pt x="269" y="25"/>
                    <a:pt x="262" y="25"/>
                  </a:cubicBezTo>
                  <a:lnTo>
                    <a:pt x="187" y="25"/>
                  </a:lnTo>
                  <a:cubicBezTo>
                    <a:pt x="180" y="25"/>
                    <a:pt x="175" y="20"/>
                    <a:pt x="175" y="13"/>
                  </a:cubicBezTo>
                  <a:cubicBezTo>
                    <a:pt x="175" y="6"/>
                    <a:pt x="180" y="0"/>
                    <a:pt x="187" y="0"/>
                  </a:cubicBezTo>
                  <a:close/>
                  <a:moveTo>
                    <a:pt x="362" y="0"/>
                  </a:moveTo>
                  <a:lnTo>
                    <a:pt x="437" y="0"/>
                  </a:lnTo>
                  <a:cubicBezTo>
                    <a:pt x="444" y="0"/>
                    <a:pt x="450" y="6"/>
                    <a:pt x="450" y="13"/>
                  </a:cubicBezTo>
                  <a:cubicBezTo>
                    <a:pt x="450" y="20"/>
                    <a:pt x="444" y="25"/>
                    <a:pt x="437" y="25"/>
                  </a:cubicBezTo>
                  <a:lnTo>
                    <a:pt x="362" y="25"/>
                  </a:lnTo>
                  <a:cubicBezTo>
                    <a:pt x="355" y="25"/>
                    <a:pt x="350" y="20"/>
                    <a:pt x="350" y="13"/>
                  </a:cubicBezTo>
                  <a:cubicBezTo>
                    <a:pt x="350" y="6"/>
                    <a:pt x="355" y="0"/>
                    <a:pt x="362" y="0"/>
                  </a:cubicBezTo>
                  <a:close/>
                  <a:moveTo>
                    <a:pt x="537" y="0"/>
                  </a:moveTo>
                  <a:lnTo>
                    <a:pt x="612" y="0"/>
                  </a:lnTo>
                  <a:cubicBezTo>
                    <a:pt x="619" y="0"/>
                    <a:pt x="625" y="6"/>
                    <a:pt x="625" y="13"/>
                  </a:cubicBezTo>
                  <a:cubicBezTo>
                    <a:pt x="625" y="20"/>
                    <a:pt x="619" y="25"/>
                    <a:pt x="612" y="25"/>
                  </a:cubicBezTo>
                  <a:lnTo>
                    <a:pt x="537" y="25"/>
                  </a:lnTo>
                  <a:cubicBezTo>
                    <a:pt x="530" y="25"/>
                    <a:pt x="525" y="20"/>
                    <a:pt x="525" y="13"/>
                  </a:cubicBezTo>
                  <a:cubicBezTo>
                    <a:pt x="525" y="6"/>
                    <a:pt x="530" y="0"/>
                    <a:pt x="537" y="0"/>
                  </a:cubicBezTo>
                  <a:close/>
                  <a:moveTo>
                    <a:pt x="712" y="0"/>
                  </a:moveTo>
                  <a:lnTo>
                    <a:pt x="787" y="0"/>
                  </a:lnTo>
                  <a:cubicBezTo>
                    <a:pt x="794" y="0"/>
                    <a:pt x="800" y="6"/>
                    <a:pt x="800" y="13"/>
                  </a:cubicBezTo>
                  <a:cubicBezTo>
                    <a:pt x="800" y="20"/>
                    <a:pt x="794" y="25"/>
                    <a:pt x="787" y="25"/>
                  </a:cubicBezTo>
                  <a:lnTo>
                    <a:pt x="712" y="25"/>
                  </a:lnTo>
                  <a:cubicBezTo>
                    <a:pt x="705" y="25"/>
                    <a:pt x="700" y="20"/>
                    <a:pt x="700" y="13"/>
                  </a:cubicBezTo>
                  <a:cubicBezTo>
                    <a:pt x="700" y="6"/>
                    <a:pt x="705" y="0"/>
                    <a:pt x="712" y="0"/>
                  </a:cubicBezTo>
                  <a:close/>
                  <a:moveTo>
                    <a:pt x="887" y="0"/>
                  </a:moveTo>
                  <a:lnTo>
                    <a:pt x="962" y="0"/>
                  </a:lnTo>
                  <a:cubicBezTo>
                    <a:pt x="969" y="0"/>
                    <a:pt x="975" y="6"/>
                    <a:pt x="975" y="13"/>
                  </a:cubicBezTo>
                  <a:cubicBezTo>
                    <a:pt x="975" y="20"/>
                    <a:pt x="969" y="25"/>
                    <a:pt x="962" y="25"/>
                  </a:cubicBezTo>
                  <a:lnTo>
                    <a:pt x="887" y="25"/>
                  </a:lnTo>
                  <a:cubicBezTo>
                    <a:pt x="880" y="25"/>
                    <a:pt x="875" y="20"/>
                    <a:pt x="875" y="13"/>
                  </a:cubicBezTo>
                  <a:cubicBezTo>
                    <a:pt x="875" y="6"/>
                    <a:pt x="880" y="0"/>
                    <a:pt x="887" y="0"/>
                  </a:cubicBezTo>
                  <a:close/>
                  <a:moveTo>
                    <a:pt x="1062" y="0"/>
                  </a:moveTo>
                  <a:lnTo>
                    <a:pt x="1137" y="0"/>
                  </a:lnTo>
                  <a:cubicBezTo>
                    <a:pt x="1144" y="0"/>
                    <a:pt x="1150" y="6"/>
                    <a:pt x="1150" y="13"/>
                  </a:cubicBezTo>
                  <a:cubicBezTo>
                    <a:pt x="1150" y="20"/>
                    <a:pt x="1144" y="25"/>
                    <a:pt x="1137" y="25"/>
                  </a:cubicBezTo>
                  <a:lnTo>
                    <a:pt x="1062" y="25"/>
                  </a:lnTo>
                  <a:cubicBezTo>
                    <a:pt x="1055" y="25"/>
                    <a:pt x="1050" y="20"/>
                    <a:pt x="1050" y="13"/>
                  </a:cubicBezTo>
                  <a:cubicBezTo>
                    <a:pt x="1050" y="6"/>
                    <a:pt x="1055" y="0"/>
                    <a:pt x="1062" y="0"/>
                  </a:cubicBezTo>
                  <a:close/>
                  <a:moveTo>
                    <a:pt x="1237" y="0"/>
                  </a:moveTo>
                  <a:lnTo>
                    <a:pt x="1312" y="0"/>
                  </a:lnTo>
                  <a:cubicBezTo>
                    <a:pt x="1319" y="0"/>
                    <a:pt x="1325" y="6"/>
                    <a:pt x="1325" y="13"/>
                  </a:cubicBezTo>
                  <a:cubicBezTo>
                    <a:pt x="1325" y="20"/>
                    <a:pt x="1319" y="25"/>
                    <a:pt x="1312" y="25"/>
                  </a:cubicBezTo>
                  <a:lnTo>
                    <a:pt x="1237" y="25"/>
                  </a:lnTo>
                  <a:cubicBezTo>
                    <a:pt x="1230" y="25"/>
                    <a:pt x="1225" y="20"/>
                    <a:pt x="1225" y="13"/>
                  </a:cubicBezTo>
                  <a:cubicBezTo>
                    <a:pt x="1225" y="6"/>
                    <a:pt x="1230" y="0"/>
                    <a:pt x="1237" y="0"/>
                  </a:cubicBezTo>
                  <a:close/>
                  <a:moveTo>
                    <a:pt x="1412" y="0"/>
                  </a:moveTo>
                  <a:lnTo>
                    <a:pt x="1487" y="0"/>
                  </a:lnTo>
                  <a:cubicBezTo>
                    <a:pt x="1494" y="0"/>
                    <a:pt x="1500" y="6"/>
                    <a:pt x="1500" y="13"/>
                  </a:cubicBezTo>
                  <a:cubicBezTo>
                    <a:pt x="1500" y="20"/>
                    <a:pt x="1494" y="25"/>
                    <a:pt x="1487" y="25"/>
                  </a:cubicBezTo>
                  <a:lnTo>
                    <a:pt x="1412" y="25"/>
                  </a:lnTo>
                  <a:cubicBezTo>
                    <a:pt x="1405" y="25"/>
                    <a:pt x="1400" y="20"/>
                    <a:pt x="1400" y="13"/>
                  </a:cubicBezTo>
                  <a:cubicBezTo>
                    <a:pt x="1400" y="6"/>
                    <a:pt x="1405" y="0"/>
                    <a:pt x="1412" y="0"/>
                  </a:cubicBezTo>
                  <a:close/>
                  <a:moveTo>
                    <a:pt x="1587" y="0"/>
                  </a:moveTo>
                  <a:lnTo>
                    <a:pt x="1662" y="0"/>
                  </a:lnTo>
                  <a:cubicBezTo>
                    <a:pt x="1669" y="0"/>
                    <a:pt x="1675" y="6"/>
                    <a:pt x="1675" y="13"/>
                  </a:cubicBezTo>
                  <a:cubicBezTo>
                    <a:pt x="1675" y="20"/>
                    <a:pt x="1669" y="25"/>
                    <a:pt x="1662" y="25"/>
                  </a:cubicBezTo>
                  <a:lnTo>
                    <a:pt x="1587" y="25"/>
                  </a:lnTo>
                  <a:cubicBezTo>
                    <a:pt x="1580" y="25"/>
                    <a:pt x="1575" y="20"/>
                    <a:pt x="1575" y="13"/>
                  </a:cubicBezTo>
                  <a:cubicBezTo>
                    <a:pt x="1575" y="6"/>
                    <a:pt x="1580" y="0"/>
                    <a:pt x="1587" y="0"/>
                  </a:cubicBezTo>
                  <a:close/>
                  <a:moveTo>
                    <a:pt x="1762" y="0"/>
                  </a:moveTo>
                  <a:lnTo>
                    <a:pt x="1837" y="0"/>
                  </a:lnTo>
                  <a:cubicBezTo>
                    <a:pt x="1844" y="0"/>
                    <a:pt x="1850" y="6"/>
                    <a:pt x="1850" y="13"/>
                  </a:cubicBezTo>
                  <a:cubicBezTo>
                    <a:pt x="1850" y="20"/>
                    <a:pt x="1844" y="25"/>
                    <a:pt x="1837" y="25"/>
                  </a:cubicBezTo>
                  <a:lnTo>
                    <a:pt x="1762" y="25"/>
                  </a:lnTo>
                  <a:cubicBezTo>
                    <a:pt x="1755" y="25"/>
                    <a:pt x="1750" y="20"/>
                    <a:pt x="1750" y="13"/>
                  </a:cubicBezTo>
                  <a:cubicBezTo>
                    <a:pt x="1750" y="6"/>
                    <a:pt x="1755" y="0"/>
                    <a:pt x="1762" y="0"/>
                  </a:cubicBezTo>
                  <a:close/>
                  <a:moveTo>
                    <a:pt x="1937" y="0"/>
                  </a:moveTo>
                  <a:lnTo>
                    <a:pt x="2008" y="0"/>
                  </a:lnTo>
                  <a:cubicBezTo>
                    <a:pt x="2015" y="0"/>
                    <a:pt x="2020" y="6"/>
                    <a:pt x="2020" y="13"/>
                  </a:cubicBezTo>
                  <a:cubicBezTo>
                    <a:pt x="2020" y="20"/>
                    <a:pt x="2015" y="25"/>
                    <a:pt x="2008" y="25"/>
                  </a:cubicBezTo>
                  <a:lnTo>
                    <a:pt x="1937" y="25"/>
                  </a:lnTo>
                  <a:cubicBezTo>
                    <a:pt x="1930" y="25"/>
                    <a:pt x="1925" y="20"/>
                    <a:pt x="1925" y="13"/>
                  </a:cubicBezTo>
                  <a:cubicBezTo>
                    <a:pt x="1925" y="6"/>
                    <a:pt x="1930" y="0"/>
                    <a:pt x="1937" y="0"/>
                  </a:cubicBez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5" name="Freeform 47"/>
            <p:cNvSpPr>
              <a:spLocks/>
            </p:cNvSpPr>
            <p:nvPr/>
          </p:nvSpPr>
          <p:spPr bwMode="auto">
            <a:xfrm>
              <a:off x="3961" y="2685"/>
              <a:ext cx="267" cy="65"/>
            </a:xfrm>
            <a:custGeom>
              <a:avLst/>
              <a:gdLst>
                <a:gd name="T0" fmla="*/ 267 w 267"/>
                <a:gd name="T1" fmla="*/ 0 h 65"/>
                <a:gd name="T2" fmla="*/ 119 w 267"/>
                <a:gd name="T3" fmla="*/ 16 h 65"/>
                <a:gd name="T4" fmla="*/ 60 w 267"/>
                <a:gd name="T5" fmla="*/ 49 h 65"/>
                <a:gd name="T6" fmla="*/ 0 w 267"/>
                <a:gd name="T7" fmla="*/ 65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7"/>
                <a:gd name="T13" fmla="*/ 0 h 65"/>
                <a:gd name="T14" fmla="*/ 267 w 267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7" h="65">
                  <a:moveTo>
                    <a:pt x="267" y="0"/>
                  </a:moveTo>
                  <a:cubicBezTo>
                    <a:pt x="210" y="4"/>
                    <a:pt x="153" y="8"/>
                    <a:pt x="119" y="16"/>
                  </a:cubicBezTo>
                  <a:cubicBezTo>
                    <a:pt x="84" y="25"/>
                    <a:pt x="79" y="41"/>
                    <a:pt x="60" y="49"/>
                  </a:cubicBezTo>
                  <a:cubicBezTo>
                    <a:pt x="40" y="57"/>
                    <a:pt x="5" y="63"/>
                    <a:pt x="0" y="65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6" name="Line 48"/>
            <p:cNvSpPr>
              <a:spLocks noChangeShapeType="1"/>
            </p:cNvSpPr>
            <p:nvPr/>
          </p:nvSpPr>
          <p:spPr bwMode="auto">
            <a:xfrm>
              <a:off x="4163" y="2426"/>
              <a:ext cx="1031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7" name="Freeform 49"/>
            <p:cNvSpPr>
              <a:spLocks/>
            </p:cNvSpPr>
            <p:nvPr/>
          </p:nvSpPr>
          <p:spPr bwMode="auto">
            <a:xfrm>
              <a:off x="3950" y="2426"/>
              <a:ext cx="227" cy="65"/>
            </a:xfrm>
            <a:custGeom>
              <a:avLst/>
              <a:gdLst>
                <a:gd name="T0" fmla="*/ 227 w 227"/>
                <a:gd name="T1" fmla="*/ 0 h 65"/>
                <a:gd name="T2" fmla="*/ 101 w 227"/>
                <a:gd name="T3" fmla="*/ 16 h 65"/>
                <a:gd name="T4" fmla="*/ 51 w 227"/>
                <a:gd name="T5" fmla="*/ 48 h 65"/>
                <a:gd name="T6" fmla="*/ 0 w 227"/>
                <a:gd name="T7" fmla="*/ 65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7"/>
                <a:gd name="T13" fmla="*/ 0 h 65"/>
                <a:gd name="T14" fmla="*/ 227 w 227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7" h="65">
                  <a:moveTo>
                    <a:pt x="227" y="0"/>
                  </a:moveTo>
                  <a:cubicBezTo>
                    <a:pt x="179" y="4"/>
                    <a:pt x="130" y="7"/>
                    <a:pt x="101" y="16"/>
                  </a:cubicBezTo>
                  <a:cubicBezTo>
                    <a:pt x="71" y="24"/>
                    <a:pt x="67" y="40"/>
                    <a:pt x="51" y="48"/>
                  </a:cubicBezTo>
                  <a:cubicBezTo>
                    <a:pt x="34" y="57"/>
                    <a:pt x="5" y="62"/>
                    <a:pt x="0" y="65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8" name="Line 50"/>
            <p:cNvSpPr>
              <a:spLocks noChangeShapeType="1"/>
            </p:cNvSpPr>
            <p:nvPr/>
          </p:nvSpPr>
          <p:spPr bwMode="auto">
            <a:xfrm>
              <a:off x="4228" y="2685"/>
              <a:ext cx="976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9" name="Line 51"/>
            <p:cNvSpPr>
              <a:spLocks noChangeShapeType="1"/>
            </p:cNvSpPr>
            <p:nvPr/>
          </p:nvSpPr>
          <p:spPr bwMode="auto">
            <a:xfrm>
              <a:off x="2898" y="2491"/>
              <a:ext cx="1071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10" name="Line 52"/>
            <p:cNvSpPr>
              <a:spLocks noChangeShapeType="1"/>
            </p:cNvSpPr>
            <p:nvPr/>
          </p:nvSpPr>
          <p:spPr bwMode="auto">
            <a:xfrm>
              <a:off x="2898" y="2750"/>
              <a:ext cx="1071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11" name="Freeform 53"/>
            <p:cNvSpPr>
              <a:spLocks noEditPoints="1"/>
            </p:cNvSpPr>
            <p:nvPr/>
          </p:nvSpPr>
          <p:spPr bwMode="auto">
            <a:xfrm>
              <a:off x="2896" y="2554"/>
              <a:ext cx="378" cy="4"/>
            </a:xfrm>
            <a:custGeom>
              <a:avLst/>
              <a:gdLst>
                <a:gd name="T0" fmla="*/ 0 w 4400"/>
                <a:gd name="T1" fmla="*/ 0 h 50"/>
                <a:gd name="T2" fmla="*/ 0 w 4400"/>
                <a:gd name="T3" fmla="*/ 0 h 50"/>
                <a:gd name="T4" fmla="*/ 0 w 4400"/>
                <a:gd name="T5" fmla="*/ 0 h 50"/>
                <a:gd name="T6" fmla="*/ 0 w 4400"/>
                <a:gd name="T7" fmla="*/ 0 h 50"/>
                <a:gd name="T8" fmla="*/ 0 w 4400"/>
                <a:gd name="T9" fmla="*/ 0 h 50"/>
                <a:gd name="T10" fmla="*/ 0 w 4400"/>
                <a:gd name="T11" fmla="*/ 0 h 50"/>
                <a:gd name="T12" fmla="*/ 0 w 4400"/>
                <a:gd name="T13" fmla="*/ 0 h 50"/>
                <a:gd name="T14" fmla="*/ 0 w 4400"/>
                <a:gd name="T15" fmla="*/ 0 h 50"/>
                <a:gd name="T16" fmla="*/ 0 w 4400"/>
                <a:gd name="T17" fmla="*/ 0 h 50"/>
                <a:gd name="T18" fmla="*/ 0 w 4400"/>
                <a:gd name="T19" fmla="*/ 0 h 50"/>
                <a:gd name="T20" fmla="*/ 0 w 4400"/>
                <a:gd name="T21" fmla="*/ 0 h 50"/>
                <a:gd name="T22" fmla="*/ 0 w 4400"/>
                <a:gd name="T23" fmla="*/ 0 h 50"/>
                <a:gd name="T24" fmla="*/ 0 w 4400"/>
                <a:gd name="T25" fmla="*/ 0 h 50"/>
                <a:gd name="T26" fmla="*/ 0 w 4400"/>
                <a:gd name="T27" fmla="*/ 0 h 50"/>
                <a:gd name="T28" fmla="*/ 0 w 4400"/>
                <a:gd name="T29" fmla="*/ 0 h 50"/>
                <a:gd name="T30" fmla="*/ 0 w 4400"/>
                <a:gd name="T31" fmla="*/ 0 h 50"/>
                <a:gd name="T32" fmla="*/ 0 w 4400"/>
                <a:gd name="T33" fmla="*/ 0 h 50"/>
                <a:gd name="T34" fmla="*/ 0 w 4400"/>
                <a:gd name="T35" fmla="*/ 0 h 50"/>
                <a:gd name="T36" fmla="*/ 0 w 4400"/>
                <a:gd name="T37" fmla="*/ 0 h 50"/>
                <a:gd name="T38" fmla="*/ 0 w 4400"/>
                <a:gd name="T39" fmla="*/ 0 h 50"/>
                <a:gd name="T40" fmla="*/ 0 w 4400"/>
                <a:gd name="T41" fmla="*/ 0 h 50"/>
                <a:gd name="T42" fmla="*/ 0 w 4400"/>
                <a:gd name="T43" fmla="*/ 0 h 50"/>
                <a:gd name="T44" fmla="*/ 0 w 4400"/>
                <a:gd name="T45" fmla="*/ 0 h 50"/>
                <a:gd name="T46" fmla="*/ 0 w 4400"/>
                <a:gd name="T47" fmla="*/ 0 h 50"/>
                <a:gd name="T48" fmla="*/ 0 w 4400"/>
                <a:gd name="T49" fmla="*/ 0 h 50"/>
                <a:gd name="T50" fmla="*/ 0 w 4400"/>
                <a:gd name="T51" fmla="*/ 0 h 50"/>
                <a:gd name="T52" fmla="*/ 0 w 4400"/>
                <a:gd name="T53" fmla="*/ 0 h 50"/>
                <a:gd name="T54" fmla="*/ 0 w 4400"/>
                <a:gd name="T55" fmla="*/ 0 h 50"/>
                <a:gd name="T56" fmla="*/ 0 w 4400"/>
                <a:gd name="T57" fmla="*/ 0 h 50"/>
                <a:gd name="T58" fmla="*/ 0 w 4400"/>
                <a:gd name="T59" fmla="*/ 0 h 50"/>
                <a:gd name="T60" fmla="*/ 0 w 4400"/>
                <a:gd name="T61" fmla="*/ 0 h 50"/>
                <a:gd name="T62" fmla="*/ 0 w 4400"/>
                <a:gd name="T63" fmla="*/ 0 h 50"/>
                <a:gd name="T64" fmla="*/ 0 w 4400"/>
                <a:gd name="T65" fmla="*/ 0 h 50"/>
                <a:gd name="T66" fmla="*/ 0 w 4400"/>
                <a:gd name="T67" fmla="*/ 0 h 50"/>
                <a:gd name="T68" fmla="*/ 0 w 4400"/>
                <a:gd name="T69" fmla="*/ 0 h 50"/>
                <a:gd name="T70" fmla="*/ 0 w 4400"/>
                <a:gd name="T71" fmla="*/ 0 h 50"/>
                <a:gd name="T72" fmla="*/ 0 w 4400"/>
                <a:gd name="T73" fmla="*/ 0 h 50"/>
                <a:gd name="T74" fmla="*/ 0 w 4400"/>
                <a:gd name="T75" fmla="*/ 0 h 50"/>
                <a:gd name="T76" fmla="*/ 0 w 4400"/>
                <a:gd name="T77" fmla="*/ 0 h 50"/>
                <a:gd name="T78" fmla="*/ 0 w 4400"/>
                <a:gd name="T79" fmla="*/ 0 h 50"/>
                <a:gd name="T80" fmla="*/ 0 w 4400"/>
                <a:gd name="T81" fmla="*/ 0 h 50"/>
                <a:gd name="T82" fmla="*/ 0 w 4400"/>
                <a:gd name="T83" fmla="*/ 0 h 50"/>
                <a:gd name="T84" fmla="*/ 0 w 4400"/>
                <a:gd name="T85" fmla="*/ 0 h 50"/>
                <a:gd name="T86" fmla="*/ 0 w 4400"/>
                <a:gd name="T87" fmla="*/ 0 h 50"/>
                <a:gd name="T88" fmla="*/ 0 w 4400"/>
                <a:gd name="T89" fmla="*/ 0 h 5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00"/>
                <a:gd name="T136" fmla="*/ 0 h 50"/>
                <a:gd name="T137" fmla="*/ 4400 w 4400"/>
                <a:gd name="T138" fmla="*/ 50 h 5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00" h="50">
                  <a:moveTo>
                    <a:pt x="25" y="0"/>
                  </a:moveTo>
                  <a:lnTo>
                    <a:pt x="175" y="0"/>
                  </a:lnTo>
                  <a:cubicBezTo>
                    <a:pt x="189" y="0"/>
                    <a:pt x="200" y="11"/>
                    <a:pt x="200" y="25"/>
                  </a:cubicBezTo>
                  <a:cubicBezTo>
                    <a:pt x="200" y="39"/>
                    <a:pt x="189" y="50"/>
                    <a:pt x="175" y="50"/>
                  </a:cubicBezTo>
                  <a:lnTo>
                    <a:pt x="25" y="50"/>
                  </a:ln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lose/>
                  <a:moveTo>
                    <a:pt x="375" y="0"/>
                  </a:moveTo>
                  <a:lnTo>
                    <a:pt x="525" y="0"/>
                  </a:lnTo>
                  <a:cubicBezTo>
                    <a:pt x="539" y="0"/>
                    <a:pt x="550" y="11"/>
                    <a:pt x="550" y="25"/>
                  </a:cubicBezTo>
                  <a:cubicBezTo>
                    <a:pt x="550" y="39"/>
                    <a:pt x="539" y="50"/>
                    <a:pt x="525" y="50"/>
                  </a:cubicBezTo>
                  <a:lnTo>
                    <a:pt x="375" y="50"/>
                  </a:lnTo>
                  <a:cubicBezTo>
                    <a:pt x="361" y="50"/>
                    <a:pt x="350" y="39"/>
                    <a:pt x="350" y="25"/>
                  </a:cubicBezTo>
                  <a:cubicBezTo>
                    <a:pt x="350" y="11"/>
                    <a:pt x="361" y="0"/>
                    <a:pt x="375" y="0"/>
                  </a:cubicBezTo>
                  <a:close/>
                  <a:moveTo>
                    <a:pt x="725" y="0"/>
                  </a:moveTo>
                  <a:lnTo>
                    <a:pt x="875" y="0"/>
                  </a:lnTo>
                  <a:cubicBezTo>
                    <a:pt x="889" y="0"/>
                    <a:pt x="900" y="11"/>
                    <a:pt x="900" y="25"/>
                  </a:cubicBezTo>
                  <a:cubicBezTo>
                    <a:pt x="900" y="39"/>
                    <a:pt x="889" y="50"/>
                    <a:pt x="875" y="50"/>
                  </a:cubicBezTo>
                  <a:lnTo>
                    <a:pt x="725" y="50"/>
                  </a:lnTo>
                  <a:cubicBezTo>
                    <a:pt x="711" y="50"/>
                    <a:pt x="700" y="39"/>
                    <a:pt x="700" y="25"/>
                  </a:cubicBezTo>
                  <a:cubicBezTo>
                    <a:pt x="700" y="11"/>
                    <a:pt x="711" y="0"/>
                    <a:pt x="725" y="0"/>
                  </a:cubicBezTo>
                  <a:close/>
                  <a:moveTo>
                    <a:pt x="1075" y="0"/>
                  </a:moveTo>
                  <a:lnTo>
                    <a:pt x="1225" y="0"/>
                  </a:lnTo>
                  <a:cubicBezTo>
                    <a:pt x="1239" y="0"/>
                    <a:pt x="1250" y="11"/>
                    <a:pt x="1250" y="25"/>
                  </a:cubicBezTo>
                  <a:cubicBezTo>
                    <a:pt x="1250" y="39"/>
                    <a:pt x="1239" y="50"/>
                    <a:pt x="1225" y="50"/>
                  </a:cubicBezTo>
                  <a:lnTo>
                    <a:pt x="1075" y="50"/>
                  </a:lnTo>
                  <a:cubicBezTo>
                    <a:pt x="1061" y="50"/>
                    <a:pt x="1050" y="39"/>
                    <a:pt x="1050" y="25"/>
                  </a:cubicBezTo>
                  <a:cubicBezTo>
                    <a:pt x="1050" y="11"/>
                    <a:pt x="1061" y="0"/>
                    <a:pt x="1075" y="0"/>
                  </a:cubicBezTo>
                  <a:close/>
                  <a:moveTo>
                    <a:pt x="1425" y="0"/>
                  </a:moveTo>
                  <a:lnTo>
                    <a:pt x="1575" y="0"/>
                  </a:lnTo>
                  <a:cubicBezTo>
                    <a:pt x="1589" y="0"/>
                    <a:pt x="1600" y="11"/>
                    <a:pt x="1600" y="25"/>
                  </a:cubicBezTo>
                  <a:cubicBezTo>
                    <a:pt x="1600" y="39"/>
                    <a:pt x="1589" y="50"/>
                    <a:pt x="1575" y="50"/>
                  </a:cubicBezTo>
                  <a:lnTo>
                    <a:pt x="1425" y="50"/>
                  </a:lnTo>
                  <a:cubicBezTo>
                    <a:pt x="1411" y="50"/>
                    <a:pt x="1400" y="39"/>
                    <a:pt x="1400" y="25"/>
                  </a:cubicBezTo>
                  <a:cubicBezTo>
                    <a:pt x="1400" y="11"/>
                    <a:pt x="1411" y="0"/>
                    <a:pt x="1425" y="0"/>
                  </a:cubicBezTo>
                  <a:close/>
                  <a:moveTo>
                    <a:pt x="1775" y="0"/>
                  </a:moveTo>
                  <a:lnTo>
                    <a:pt x="1925" y="0"/>
                  </a:lnTo>
                  <a:cubicBezTo>
                    <a:pt x="1939" y="0"/>
                    <a:pt x="1950" y="11"/>
                    <a:pt x="1950" y="25"/>
                  </a:cubicBezTo>
                  <a:cubicBezTo>
                    <a:pt x="1950" y="39"/>
                    <a:pt x="1939" y="50"/>
                    <a:pt x="1925" y="50"/>
                  </a:cubicBezTo>
                  <a:lnTo>
                    <a:pt x="1775" y="50"/>
                  </a:lnTo>
                  <a:cubicBezTo>
                    <a:pt x="1761" y="50"/>
                    <a:pt x="1750" y="39"/>
                    <a:pt x="1750" y="25"/>
                  </a:cubicBezTo>
                  <a:cubicBezTo>
                    <a:pt x="1750" y="11"/>
                    <a:pt x="1761" y="0"/>
                    <a:pt x="1775" y="0"/>
                  </a:cubicBezTo>
                  <a:close/>
                  <a:moveTo>
                    <a:pt x="2125" y="0"/>
                  </a:moveTo>
                  <a:lnTo>
                    <a:pt x="2275" y="0"/>
                  </a:lnTo>
                  <a:cubicBezTo>
                    <a:pt x="2289" y="0"/>
                    <a:pt x="2300" y="11"/>
                    <a:pt x="2300" y="25"/>
                  </a:cubicBezTo>
                  <a:cubicBezTo>
                    <a:pt x="2300" y="39"/>
                    <a:pt x="2289" y="50"/>
                    <a:pt x="2275" y="50"/>
                  </a:cubicBezTo>
                  <a:lnTo>
                    <a:pt x="2125" y="50"/>
                  </a:lnTo>
                  <a:cubicBezTo>
                    <a:pt x="2111" y="50"/>
                    <a:pt x="2100" y="39"/>
                    <a:pt x="2100" y="25"/>
                  </a:cubicBezTo>
                  <a:cubicBezTo>
                    <a:pt x="2100" y="11"/>
                    <a:pt x="2111" y="0"/>
                    <a:pt x="2125" y="0"/>
                  </a:cubicBezTo>
                  <a:close/>
                  <a:moveTo>
                    <a:pt x="2475" y="0"/>
                  </a:moveTo>
                  <a:lnTo>
                    <a:pt x="2625" y="0"/>
                  </a:lnTo>
                  <a:cubicBezTo>
                    <a:pt x="2639" y="0"/>
                    <a:pt x="2650" y="11"/>
                    <a:pt x="2650" y="25"/>
                  </a:cubicBezTo>
                  <a:cubicBezTo>
                    <a:pt x="2650" y="39"/>
                    <a:pt x="2639" y="50"/>
                    <a:pt x="2625" y="50"/>
                  </a:cubicBezTo>
                  <a:lnTo>
                    <a:pt x="2475" y="50"/>
                  </a:lnTo>
                  <a:cubicBezTo>
                    <a:pt x="2461" y="50"/>
                    <a:pt x="2450" y="39"/>
                    <a:pt x="2450" y="25"/>
                  </a:cubicBezTo>
                  <a:cubicBezTo>
                    <a:pt x="2450" y="11"/>
                    <a:pt x="2461" y="0"/>
                    <a:pt x="2475" y="0"/>
                  </a:cubicBezTo>
                  <a:close/>
                  <a:moveTo>
                    <a:pt x="2825" y="0"/>
                  </a:moveTo>
                  <a:lnTo>
                    <a:pt x="2975" y="0"/>
                  </a:lnTo>
                  <a:cubicBezTo>
                    <a:pt x="2989" y="0"/>
                    <a:pt x="3000" y="11"/>
                    <a:pt x="3000" y="25"/>
                  </a:cubicBezTo>
                  <a:cubicBezTo>
                    <a:pt x="3000" y="39"/>
                    <a:pt x="2989" y="50"/>
                    <a:pt x="2975" y="50"/>
                  </a:cubicBezTo>
                  <a:lnTo>
                    <a:pt x="2825" y="50"/>
                  </a:lnTo>
                  <a:cubicBezTo>
                    <a:pt x="2811" y="50"/>
                    <a:pt x="2800" y="39"/>
                    <a:pt x="2800" y="25"/>
                  </a:cubicBezTo>
                  <a:cubicBezTo>
                    <a:pt x="2800" y="11"/>
                    <a:pt x="2811" y="0"/>
                    <a:pt x="2825" y="0"/>
                  </a:cubicBezTo>
                  <a:close/>
                  <a:moveTo>
                    <a:pt x="3175" y="0"/>
                  </a:moveTo>
                  <a:lnTo>
                    <a:pt x="3325" y="0"/>
                  </a:lnTo>
                  <a:cubicBezTo>
                    <a:pt x="3339" y="0"/>
                    <a:pt x="3350" y="11"/>
                    <a:pt x="3350" y="25"/>
                  </a:cubicBezTo>
                  <a:cubicBezTo>
                    <a:pt x="3350" y="39"/>
                    <a:pt x="3339" y="50"/>
                    <a:pt x="3325" y="50"/>
                  </a:cubicBezTo>
                  <a:lnTo>
                    <a:pt x="3175" y="50"/>
                  </a:lnTo>
                  <a:cubicBezTo>
                    <a:pt x="3161" y="50"/>
                    <a:pt x="3150" y="39"/>
                    <a:pt x="3150" y="25"/>
                  </a:cubicBezTo>
                  <a:cubicBezTo>
                    <a:pt x="3150" y="11"/>
                    <a:pt x="3161" y="0"/>
                    <a:pt x="3175" y="0"/>
                  </a:cubicBezTo>
                  <a:close/>
                  <a:moveTo>
                    <a:pt x="3525" y="0"/>
                  </a:moveTo>
                  <a:lnTo>
                    <a:pt x="3675" y="0"/>
                  </a:lnTo>
                  <a:cubicBezTo>
                    <a:pt x="3689" y="0"/>
                    <a:pt x="3700" y="11"/>
                    <a:pt x="3700" y="25"/>
                  </a:cubicBezTo>
                  <a:cubicBezTo>
                    <a:pt x="3700" y="39"/>
                    <a:pt x="3689" y="50"/>
                    <a:pt x="3675" y="50"/>
                  </a:cubicBezTo>
                  <a:lnTo>
                    <a:pt x="3525" y="50"/>
                  </a:lnTo>
                  <a:cubicBezTo>
                    <a:pt x="3511" y="50"/>
                    <a:pt x="3500" y="39"/>
                    <a:pt x="3500" y="25"/>
                  </a:cubicBezTo>
                  <a:cubicBezTo>
                    <a:pt x="3500" y="11"/>
                    <a:pt x="3511" y="0"/>
                    <a:pt x="3525" y="0"/>
                  </a:cubicBezTo>
                  <a:close/>
                  <a:moveTo>
                    <a:pt x="3875" y="0"/>
                  </a:moveTo>
                  <a:lnTo>
                    <a:pt x="4025" y="0"/>
                  </a:lnTo>
                  <a:cubicBezTo>
                    <a:pt x="4039" y="0"/>
                    <a:pt x="4050" y="11"/>
                    <a:pt x="4050" y="25"/>
                  </a:cubicBezTo>
                  <a:cubicBezTo>
                    <a:pt x="4050" y="39"/>
                    <a:pt x="4039" y="50"/>
                    <a:pt x="4025" y="50"/>
                  </a:cubicBezTo>
                  <a:lnTo>
                    <a:pt x="3875" y="50"/>
                  </a:lnTo>
                  <a:cubicBezTo>
                    <a:pt x="3861" y="50"/>
                    <a:pt x="3850" y="39"/>
                    <a:pt x="3850" y="25"/>
                  </a:cubicBezTo>
                  <a:cubicBezTo>
                    <a:pt x="3850" y="11"/>
                    <a:pt x="3861" y="0"/>
                    <a:pt x="3875" y="0"/>
                  </a:cubicBezTo>
                  <a:close/>
                  <a:moveTo>
                    <a:pt x="4225" y="0"/>
                  </a:moveTo>
                  <a:lnTo>
                    <a:pt x="4375" y="0"/>
                  </a:lnTo>
                  <a:cubicBezTo>
                    <a:pt x="4389" y="0"/>
                    <a:pt x="4400" y="11"/>
                    <a:pt x="4400" y="25"/>
                  </a:cubicBezTo>
                  <a:cubicBezTo>
                    <a:pt x="4400" y="39"/>
                    <a:pt x="4389" y="50"/>
                    <a:pt x="4375" y="50"/>
                  </a:cubicBezTo>
                  <a:lnTo>
                    <a:pt x="4225" y="50"/>
                  </a:lnTo>
                  <a:cubicBezTo>
                    <a:pt x="4211" y="50"/>
                    <a:pt x="4200" y="39"/>
                    <a:pt x="4200" y="25"/>
                  </a:cubicBezTo>
                  <a:cubicBezTo>
                    <a:pt x="4200" y="11"/>
                    <a:pt x="4211" y="0"/>
                    <a:pt x="4225" y="0"/>
                  </a:cubicBez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12" name="Freeform 54"/>
            <p:cNvSpPr>
              <a:spLocks noEditPoints="1"/>
            </p:cNvSpPr>
            <p:nvPr/>
          </p:nvSpPr>
          <p:spPr bwMode="auto">
            <a:xfrm>
              <a:off x="4835" y="2619"/>
              <a:ext cx="346" cy="4"/>
            </a:xfrm>
            <a:custGeom>
              <a:avLst/>
              <a:gdLst>
                <a:gd name="T0" fmla="*/ 0 w 2020"/>
                <a:gd name="T1" fmla="*/ 0 h 25"/>
                <a:gd name="T2" fmla="*/ 0 w 2020"/>
                <a:gd name="T3" fmla="*/ 0 h 25"/>
                <a:gd name="T4" fmla="*/ 0 w 2020"/>
                <a:gd name="T5" fmla="*/ 0 h 25"/>
                <a:gd name="T6" fmla="*/ 0 w 2020"/>
                <a:gd name="T7" fmla="*/ 0 h 25"/>
                <a:gd name="T8" fmla="*/ 0 w 2020"/>
                <a:gd name="T9" fmla="*/ 0 h 25"/>
                <a:gd name="T10" fmla="*/ 0 w 2020"/>
                <a:gd name="T11" fmla="*/ 0 h 25"/>
                <a:gd name="T12" fmla="*/ 0 w 2020"/>
                <a:gd name="T13" fmla="*/ 0 h 25"/>
                <a:gd name="T14" fmla="*/ 0 w 2020"/>
                <a:gd name="T15" fmla="*/ 0 h 25"/>
                <a:gd name="T16" fmla="*/ 0 w 2020"/>
                <a:gd name="T17" fmla="*/ 0 h 25"/>
                <a:gd name="T18" fmla="*/ 0 w 2020"/>
                <a:gd name="T19" fmla="*/ 0 h 25"/>
                <a:gd name="T20" fmla="*/ 0 w 2020"/>
                <a:gd name="T21" fmla="*/ 0 h 25"/>
                <a:gd name="T22" fmla="*/ 0 w 2020"/>
                <a:gd name="T23" fmla="*/ 0 h 25"/>
                <a:gd name="T24" fmla="*/ 0 w 2020"/>
                <a:gd name="T25" fmla="*/ 0 h 25"/>
                <a:gd name="T26" fmla="*/ 0 w 2020"/>
                <a:gd name="T27" fmla="*/ 0 h 25"/>
                <a:gd name="T28" fmla="*/ 0 w 2020"/>
                <a:gd name="T29" fmla="*/ 0 h 25"/>
                <a:gd name="T30" fmla="*/ 0 w 2020"/>
                <a:gd name="T31" fmla="*/ 0 h 25"/>
                <a:gd name="T32" fmla="*/ 0 w 2020"/>
                <a:gd name="T33" fmla="*/ 0 h 25"/>
                <a:gd name="T34" fmla="*/ 0 w 2020"/>
                <a:gd name="T35" fmla="*/ 0 h 25"/>
                <a:gd name="T36" fmla="*/ 0 w 2020"/>
                <a:gd name="T37" fmla="*/ 0 h 25"/>
                <a:gd name="T38" fmla="*/ 0 w 2020"/>
                <a:gd name="T39" fmla="*/ 0 h 25"/>
                <a:gd name="T40" fmla="*/ 0 w 2020"/>
                <a:gd name="T41" fmla="*/ 0 h 25"/>
                <a:gd name="T42" fmla="*/ 0 w 2020"/>
                <a:gd name="T43" fmla="*/ 0 h 25"/>
                <a:gd name="T44" fmla="*/ 0 w 2020"/>
                <a:gd name="T45" fmla="*/ 0 h 25"/>
                <a:gd name="T46" fmla="*/ 0 w 2020"/>
                <a:gd name="T47" fmla="*/ 0 h 25"/>
                <a:gd name="T48" fmla="*/ 0 w 2020"/>
                <a:gd name="T49" fmla="*/ 0 h 25"/>
                <a:gd name="T50" fmla="*/ 0 w 2020"/>
                <a:gd name="T51" fmla="*/ 0 h 25"/>
                <a:gd name="T52" fmla="*/ 0 w 2020"/>
                <a:gd name="T53" fmla="*/ 0 h 25"/>
                <a:gd name="T54" fmla="*/ 0 w 2020"/>
                <a:gd name="T55" fmla="*/ 0 h 25"/>
                <a:gd name="T56" fmla="*/ 0 w 2020"/>
                <a:gd name="T57" fmla="*/ 0 h 25"/>
                <a:gd name="T58" fmla="*/ 0 w 2020"/>
                <a:gd name="T59" fmla="*/ 0 h 25"/>
                <a:gd name="T60" fmla="*/ 0 w 2020"/>
                <a:gd name="T61" fmla="*/ 0 h 25"/>
                <a:gd name="T62" fmla="*/ 0 w 2020"/>
                <a:gd name="T63" fmla="*/ 0 h 25"/>
                <a:gd name="T64" fmla="*/ 0 w 2020"/>
                <a:gd name="T65" fmla="*/ 0 h 25"/>
                <a:gd name="T66" fmla="*/ 0 w 2020"/>
                <a:gd name="T67" fmla="*/ 0 h 25"/>
                <a:gd name="T68" fmla="*/ 0 w 2020"/>
                <a:gd name="T69" fmla="*/ 0 h 25"/>
                <a:gd name="T70" fmla="*/ 0 w 2020"/>
                <a:gd name="T71" fmla="*/ 0 h 25"/>
                <a:gd name="T72" fmla="*/ 0 w 2020"/>
                <a:gd name="T73" fmla="*/ 0 h 25"/>
                <a:gd name="T74" fmla="*/ 0 w 2020"/>
                <a:gd name="T75" fmla="*/ 0 h 25"/>
                <a:gd name="T76" fmla="*/ 0 w 2020"/>
                <a:gd name="T77" fmla="*/ 0 h 25"/>
                <a:gd name="T78" fmla="*/ 0 w 2020"/>
                <a:gd name="T79" fmla="*/ 0 h 25"/>
                <a:gd name="T80" fmla="*/ 0 w 2020"/>
                <a:gd name="T81" fmla="*/ 0 h 25"/>
                <a:gd name="T82" fmla="*/ 0 w 2020"/>
                <a:gd name="T83" fmla="*/ 0 h 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20"/>
                <a:gd name="T127" fmla="*/ 0 h 25"/>
                <a:gd name="T128" fmla="*/ 2020 w 2020"/>
                <a:gd name="T129" fmla="*/ 25 h 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20" h="25">
                  <a:moveTo>
                    <a:pt x="12" y="0"/>
                  </a:moveTo>
                  <a:lnTo>
                    <a:pt x="87" y="0"/>
                  </a:lnTo>
                  <a:cubicBezTo>
                    <a:pt x="94" y="0"/>
                    <a:pt x="100" y="6"/>
                    <a:pt x="100" y="13"/>
                  </a:cubicBezTo>
                  <a:cubicBezTo>
                    <a:pt x="100" y="20"/>
                    <a:pt x="94" y="25"/>
                    <a:pt x="87" y="25"/>
                  </a:cubicBezTo>
                  <a:lnTo>
                    <a:pt x="12" y="25"/>
                  </a:lnTo>
                  <a:cubicBezTo>
                    <a:pt x="5" y="25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lose/>
                  <a:moveTo>
                    <a:pt x="187" y="0"/>
                  </a:moveTo>
                  <a:lnTo>
                    <a:pt x="262" y="0"/>
                  </a:lnTo>
                  <a:cubicBezTo>
                    <a:pt x="269" y="0"/>
                    <a:pt x="275" y="6"/>
                    <a:pt x="275" y="13"/>
                  </a:cubicBezTo>
                  <a:cubicBezTo>
                    <a:pt x="275" y="20"/>
                    <a:pt x="269" y="25"/>
                    <a:pt x="262" y="25"/>
                  </a:cubicBezTo>
                  <a:lnTo>
                    <a:pt x="187" y="25"/>
                  </a:lnTo>
                  <a:cubicBezTo>
                    <a:pt x="180" y="25"/>
                    <a:pt x="175" y="20"/>
                    <a:pt x="175" y="13"/>
                  </a:cubicBezTo>
                  <a:cubicBezTo>
                    <a:pt x="175" y="6"/>
                    <a:pt x="180" y="0"/>
                    <a:pt x="187" y="0"/>
                  </a:cubicBezTo>
                  <a:close/>
                  <a:moveTo>
                    <a:pt x="362" y="0"/>
                  </a:moveTo>
                  <a:lnTo>
                    <a:pt x="437" y="0"/>
                  </a:lnTo>
                  <a:cubicBezTo>
                    <a:pt x="444" y="0"/>
                    <a:pt x="450" y="6"/>
                    <a:pt x="450" y="13"/>
                  </a:cubicBezTo>
                  <a:cubicBezTo>
                    <a:pt x="450" y="20"/>
                    <a:pt x="444" y="25"/>
                    <a:pt x="437" y="25"/>
                  </a:cubicBezTo>
                  <a:lnTo>
                    <a:pt x="362" y="25"/>
                  </a:lnTo>
                  <a:cubicBezTo>
                    <a:pt x="355" y="25"/>
                    <a:pt x="350" y="20"/>
                    <a:pt x="350" y="13"/>
                  </a:cubicBezTo>
                  <a:cubicBezTo>
                    <a:pt x="350" y="6"/>
                    <a:pt x="355" y="0"/>
                    <a:pt x="362" y="0"/>
                  </a:cubicBezTo>
                  <a:close/>
                  <a:moveTo>
                    <a:pt x="537" y="0"/>
                  </a:moveTo>
                  <a:lnTo>
                    <a:pt x="612" y="0"/>
                  </a:lnTo>
                  <a:cubicBezTo>
                    <a:pt x="619" y="0"/>
                    <a:pt x="625" y="6"/>
                    <a:pt x="625" y="13"/>
                  </a:cubicBezTo>
                  <a:cubicBezTo>
                    <a:pt x="625" y="20"/>
                    <a:pt x="619" y="25"/>
                    <a:pt x="612" y="25"/>
                  </a:cubicBezTo>
                  <a:lnTo>
                    <a:pt x="537" y="25"/>
                  </a:lnTo>
                  <a:cubicBezTo>
                    <a:pt x="530" y="25"/>
                    <a:pt x="525" y="20"/>
                    <a:pt x="525" y="13"/>
                  </a:cubicBezTo>
                  <a:cubicBezTo>
                    <a:pt x="525" y="6"/>
                    <a:pt x="530" y="0"/>
                    <a:pt x="537" y="0"/>
                  </a:cubicBezTo>
                  <a:close/>
                  <a:moveTo>
                    <a:pt x="712" y="0"/>
                  </a:moveTo>
                  <a:lnTo>
                    <a:pt x="787" y="0"/>
                  </a:lnTo>
                  <a:cubicBezTo>
                    <a:pt x="794" y="0"/>
                    <a:pt x="800" y="6"/>
                    <a:pt x="800" y="13"/>
                  </a:cubicBezTo>
                  <a:cubicBezTo>
                    <a:pt x="800" y="20"/>
                    <a:pt x="794" y="25"/>
                    <a:pt x="787" y="25"/>
                  </a:cubicBezTo>
                  <a:lnTo>
                    <a:pt x="712" y="25"/>
                  </a:lnTo>
                  <a:cubicBezTo>
                    <a:pt x="705" y="25"/>
                    <a:pt x="700" y="20"/>
                    <a:pt x="700" y="13"/>
                  </a:cubicBezTo>
                  <a:cubicBezTo>
                    <a:pt x="700" y="6"/>
                    <a:pt x="705" y="0"/>
                    <a:pt x="712" y="0"/>
                  </a:cubicBezTo>
                  <a:close/>
                  <a:moveTo>
                    <a:pt x="887" y="0"/>
                  </a:moveTo>
                  <a:lnTo>
                    <a:pt x="962" y="0"/>
                  </a:lnTo>
                  <a:cubicBezTo>
                    <a:pt x="969" y="0"/>
                    <a:pt x="975" y="6"/>
                    <a:pt x="975" y="13"/>
                  </a:cubicBezTo>
                  <a:cubicBezTo>
                    <a:pt x="975" y="20"/>
                    <a:pt x="969" y="25"/>
                    <a:pt x="962" y="25"/>
                  </a:cubicBezTo>
                  <a:lnTo>
                    <a:pt x="887" y="25"/>
                  </a:lnTo>
                  <a:cubicBezTo>
                    <a:pt x="880" y="25"/>
                    <a:pt x="875" y="20"/>
                    <a:pt x="875" y="13"/>
                  </a:cubicBezTo>
                  <a:cubicBezTo>
                    <a:pt x="875" y="6"/>
                    <a:pt x="880" y="0"/>
                    <a:pt x="887" y="0"/>
                  </a:cubicBezTo>
                  <a:close/>
                  <a:moveTo>
                    <a:pt x="1062" y="0"/>
                  </a:moveTo>
                  <a:lnTo>
                    <a:pt x="1137" y="0"/>
                  </a:lnTo>
                  <a:cubicBezTo>
                    <a:pt x="1144" y="0"/>
                    <a:pt x="1150" y="6"/>
                    <a:pt x="1150" y="13"/>
                  </a:cubicBezTo>
                  <a:cubicBezTo>
                    <a:pt x="1150" y="20"/>
                    <a:pt x="1144" y="25"/>
                    <a:pt x="1137" y="25"/>
                  </a:cubicBezTo>
                  <a:lnTo>
                    <a:pt x="1062" y="25"/>
                  </a:lnTo>
                  <a:cubicBezTo>
                    <a:pt x="1055" y="25"/>
                    <a:pt x="1050" y="20"/>
                    <a:pt x="1050" y="13"/>
                  </a:cubicBezTo>
                  <a:cubicBezTo>
                    <a:pt x="1050" y="6"/>
                    <a:pt x="1055" y="0"/>
                    <a:pt x="1062" y="0"/>
                  </a:cubicBezTo>
                  <a:close/>
                  <a:moveTo>
                    <a:pt x="1237" y="0"/>
                  </a:moveTo>
                  <a:lnTo>
                    <a:pt x="1312" y="0"/>
                  </a:lnTo>
                  <a:cubicBezTo>
                    <a:pt x="1319" y="0"/>
                    <a:pt x="1325" y="6"/>
                    <a:pt x="1325" y="13"/>
                  </a:cubicBezTo>
                  <a:cubicBezTo>
                    <a:pt x="1325" y="20"/>
                    <a:pt x="1319" y="25"/>
                    <a:pt x="1312" y="25"/>
                  </a:cubicBezTo>
                  <a:lnTo>
                    <a:pt x="1237" y="25"/>
                  </a:lnTo>
                  <a:cubicBezTo>
                    <a:pt x="1230" y="25"/>
                    <a:pt x="1225" y="20"/>
                    <a:pt x="1225" y="13"/>
                  </a:cubicBezTo>
                  <a:cubicBezTo>
                    <a:pt x="1225" y="6"/>
                    <a:pt x="1230" y="0"/>
                    <a:pt x="1237" y="0"/>
                  </a:cubicBezTo>
                  <a:close/>
                  <a:moveTo>
                    <a:pt x="1412" y="0"/>
                  </a:moveTo>
                  <a:lnTo>
                    <a:pt x="1487" y="0"/>
                  </a:lnTo>
                  <a:cubicBezTo>
                    <a:pt x="1494" y="0"/>
                    <a:pt x="1500" y="6"/>
                    <a:pt x="1500" y="13"/>
                  </a:cubicBezTo>
                  <a:cubicBezTo>
                    <a:pt x="1500" y="20"/>
                    <a:pt x="1494" y="25"/>
                    <a:pt x="1487" y="25"/>
                  </a:cubicBezTo>
                  <a:lnTo>
                    <a:pt x="1412" y="25"/>
                  </a:lnTo>
                  <a:cubicBezTo>
                    <a:pt x="1405" y="25"/>
                    <a:pt x="1400" y="20"/>
                    <a:pt x="1400" y="13"/>
                  </a:cubicBezTo>
                  <a:cubicBezTo>
                    <a:pt x="1400" y="6"/>
                    <a:pt x="1405" y="0"/>
                    <a:pt x="1412" y="0"/>
                  </a:cubicBezTo>
                  <a:close/>
                  <a:moveTo>
                    <a:pt x="1587" y="0"/>
                  </a:moveTo>
                  <a:lnTo>
                    <a:pt x="1662" y="0"/>
                  </a:lnTo>
                  <a:cubicBezTo>
                    <a:pt x="1669" y="0"/>
                    <a:pt x="1675" y="6"/>
                    <a:pt x="1675" y="13"/>
                  </a:cubicBezTo>
                  <a:cubicBezTo>
                    <a:pt x="1675" y="20"/>
                    <a:pt x="1669" y="25"/>
                    <a:pt x="1662" y="25"/>
                  </a:cubicBezTo>
                  <a:lnTo>
                    <a:pt x="1587" y="25"/>
                  </a:lnTo>
                  <a:cubicBezTo>
                    <a:pt x="1580" y="25"/>
                    <a:pt x="1575" y="20"/>
                    <a:pt x="1575" y="13"/>
                  </a:cubicBezTo>
                  <a:cubicBezTo>
                    <a:pt x="1575" y="6"/>
                    <a:pt x="1580" y="0"/>
                    <a:pt x="1587" y="0"/>
                  </a:cubicBezTo>
                  <a:close/>
                  <a:moveTo>
                    <a:pt x="1762" y="0"/>
                  </a:moveTo>
                  <a:lnTo>
                    <a:pt x="1837" y="0"/>
                  </a:lnTo>
                  <a:cubicBezTo>
                    <a:pt x="1844" y="0"/>
                    <a:pt x="1850" y="6"/>
                    <a:pt x="1850" y="13"/>
                  </a:cubicBezTo>
                  <a:cubicBezTo>
                    <a:pt x="1850" y="20"/>
                    <a:pt x="1844" y="25"/>
                    <a:pt x="1837" y="25"/>
                  </a:cubicBezTo>
                  <a:lnTo>
                    <a:pt x="1762" y="25"/>
                  </a:lnTo>
                  <a:cubicBezTo>
                    <a:pt x="1755" y="25"/>
                    <a:pt x="1750" y="20"/>
                    <a:pt x="1750" y="13"/>
                  </a:cubicBezTo>
                  <a:cubicBezTo>
                    <a:pt x="1750" y="6"/>
                    <a:pt x="1755" y="0"/>
                    <a:pt x="1762" y="0"/>
                  </a:cubicBezTo>
                  <a:close/>
                  <a:moveTo>
                    <a:pt x="1937" y="0"/>
                  </a:moveTo>
                  <a:lnTo>
                    <a:pt x="2008" y="0"/>
                  </a:lnTo>
                  <a:cubicBezTo>
                    <a:pt x="2015" y="0"/>
                    <a:pt x="2020" y="6"/>
                    <a:pt x="2020" y="13"/>
                  </a:cubicBezTo>
                  <a:cubicBezTo>
                    <a:pt x="2020" y="20"/>
                    <a:pt x="2015" y="25"/>
                    <a:pt x="2008" y="25"/>
                  </a:cubicBezTo>
                  <a:lnTo>
                    <a:pt x="1937" y="25"/>
                  </a:lnTo>
                  <a:cubicBezTo>
                    <a:pt x="1930" y="25"/>
                    <a:pt x="1925" y="20"/>
                    <a:pt x="1925" y="13"/>
                  </a:cubicBezTo>
                  <a:cubicBezTo>
                    <a:pt x="1925" y="6"/>
                    <a:pt x="1930" y="0"/>
                    <a:pt x="1937" y="0"/>
                  </a:cubicBez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13" name="Freeform 55"/>
            <p:cNvSpPr>
              <a:spLocks/>
            </p:cNvSpPr>
            <p:nvPr/>
          </p:nvSpPr>
          <p:spPr bwMode="auto">
            <a:xfrm>
              <a:off x="3961" y="2685"/>
              <a:ext cx="267" cy="65"/>
            </a:xfrm>
            <a:custGeom>
              <a:avLst/>
              <a:gdLst>
                <a:gd name="T0" fmla="*/ 267 w 267"/>
                <a:gd name="T1" fmla="*/ 0 h 65"/>
                <a:gd name="T2" fmla="*/ 119 w 267"/>
                <a:gd name="T3" fmla="*/ 16 h 65"/>
                <a:gd name="T4" fmla="*/ 60 w 267"/>
                <a:gd name="T5" fmla="*/ 49 h 65"/>
                <a:gd name="T6" fmla="*/ 0 w 267"/>
                <a:gd name="T7" fmla="*/ 65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7"/>
                <a:gd name="T13" fmla="*/ 0 h 65"/>
                <a:gd name="T14" fmla="*/ 267 w 267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7" h="65">
                  <a:moveTo>
                    <a:pt x="267" y="0"/>
                  </a:moveTo>
                  <a:cubicBezTo>
                    <a:pt x="210" y="4"/>
                    <a:pt x="153" y="8"/>
                    <a:pt x="119" y="16"/>
                  </a:cubicBezTo>
                  <a:cubicBezTo>
                    <a:pt x="84" y="25"/>
                    <a:pt x="79" y="41"/>
                    <a:pt x="60" y="49"/>
                  </a:cubicBezTo>
                  <a:cubicBezTo>
                    <a:pt x="40" y="57"/>
                    <a:pt x="5" y="63"/>
                    <a:pt x="0" y="65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14" name="Line 56"/>
            <p:cNvSpPr>
              <a:spLocks noChangeShapeType="1"/>
            </p:cNvSpPr>
            <p:nvPr/>
          </p:nvSpPr>
          <p:spPr bwMode="auto">
            <a:xfrm>
              <a:off x="4163" y="2426"/>
              <a:ext cx="1031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15" name="Freeform 57"/>
            <p:cNvSpPr>
              <a:spLocks/>
            </p:cNvSpPr>
            <p:nvPr/>
          </p:nvSpPr>
          <p:spPr bwMode="auto">
            <a:xfrm>
              <a:off x="3950" y="2426"/>
              <a:ext cx="227" cy="65"/>
            </a:xfrm>
            <a:custGeom>
              <a:avLst/>
              <a:gdLst>
                <a:gd name="T0" fmla="*/ 227 w 227"/>
                <a:gd name="T1" fmla="*/ 0 h 65"/>
                <a:gd name="T2" fmla="*/ 101 w 227"/>
                <a:gd name="T3" fmla="*/ 16 h 65"/>
                <a:gd name="T4" fmla="*/ 51 w 227"/>
                <a:gd name="T5" fmla="*/ 48 h 65"/>
                <a:gd name="T6" fmla="*/ 0 w 227"/>
                <a:gd name="T7" fmla="*/ 65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7"/>
                <a:gd name="T13" fmla="*/ 0 h 65"/>
                <a:gd name="T14" fmla="*/ 227 w 227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7" h="65">
                  <a:moveTo>
                    <a:pt x="227" y="0"/>
                  </a:moveTo>
                  <a:cubicBezTo>
                    <a:pt x="179" y="4"/>
                    <a:pt x="130" y="7"/>
                    <a:pt x="101" y="16"/>
                  </a:cubicBezTo>
                  <a:cubicBezTo>
                    <a:pt x="71" y="24"/>
                    <a:pt x="67" y="40"/>
                    <a:pt x="51" y="48"/>
                  </a:cubicBezTo>
                  <a:cubicBezTo>
                    <a:pt x="34" y="57"/>
                    <a:pt x="5" y="62"/>
                    <a:pt x="0" y="65"/>
                  </a:cubicBezTo>
                </a:path>
              </a:pathLst>
            </a:custGeom>
            <a:noFill/>
            <a:ln w="63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16" name="Freeform 58"/>
            <p:cNvSpPr>
              <a:spLocks noEditPoints="1"/>
            </p:cNvSpPr>
            <p:nvPr/>
          </p:nvSpPr>
          <p:spPr bwMode="auto">
            <a:xfrm>
              <a:off x="5249" y="2522"/>
              <a:ext cx="34" cy="100"/>
            </a:xfrm>
            <a:custGeom>
              <a:avLst/>
              <a:gdLst>
                <a:gd name="T0" fmla="*/ 0 w 200"/>
                <a:gd name="T1" fmla="*/ 0 h 583"/>
                <a:gd name="T2" fmla="*/ 0 w 200"/>
                <a:gd name="T3" fmla="*/ 0 h 583"/>
                <a:gd name="T4" fmla="*/ 0 w 200"/>
                <a:gd name="T5" fmla="*/ 0 h 583"/>
                <a:gd name="T6" fmla="*/ 0 w 200"/>
                <a:gd name="T7" fmla="*/ 0 h 583"/>
                <a:gd name="T8" fmla="*/ 0 w 200"/>
                <a:gd name="T9" fmla="*/ 0 h 583"/>
                <a:gd name="T10" fmla="*/ 0 w 200"/>
                <a:gd name="T11" fmla="*/ 0 h 583"/>
                <a:gd name="T12" fmla="*/ 0 w 200"/>
                <a:gd name="T13" fmla="*/ 0 h 583"/>
                <a:gd name="T14" fmla="*/ 0 w 200"/>
                <a:gd name="T15" fmla="*/ 0 h 583"/>
                <a:gd name="T16" fmla="*/ 0 w 200"/>
                <a:gd name="T17" fmla="*/ 0 h 583"/>
                <a:gd name="T18" fmla="*/ 0 w 200"/>
                <a:gd name="T19" fmla="*/ 0 h 583"/>
                <a:gd name="T20" fmla="*/ 0 w 200"/>
                <a:gd name="T21" fmla="*/ 0 h 5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0"/>
                <a:gd name="T34" fmla="*/ 0 h 583"/>
                <a:gd name="T35" fmla="*/ 200 w 200"/>
                <a:gd name="T36" fmla="*/ 583 h 5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0" h="583">
                  <a:moveTo>
                    <a:pt x="117" y="16"/>
                  </a:moveTo>
                  <a:lnTo>
                    <a:pt x="117" y="416"/>
                  </a:lnTo>
                  <a:cubicBezTo>
                    <a:pt x="117" y="426"/>
                    <a:pt x="109" y="433"/>
                    <a:pt x="100" y="433"/>
                  </a:cubicBezTo>
                  <a:cubicBezTo>
                    <a:pt x="91" y="433"/>
                    <a:pt x="83" y="426"/>
                    <a:pt x="83" y="416"/>
                  </a:cubicBezTo>
                  <a:lnTo>
                    <a:pt x="83" y="16"/>
                  </a:lnTo>
                  <a:cubicBezTo>
                    <a:pt x="83" y="7"/>
                    <a:pt x="91" y="0"/>
                    <a:pt x="100" y="0"/>
                  </a:cubicBezTo>
                  <a:cubicBezTo>
                    <a:pt x="109" y="0"/>
                    <a:pt x="117" y="7"/>
                    <a:pt x="117" y="16"/>
                  </a:cubicBezTo>
                  <a:close/>
                  <a:moveTo>
                    <a:pt x="200" y="383"/>
                  </a:moveTo>
                  <a:lnTo>
                    <a:pt x="100" y="583"/>
                  </a:lnTo>
                  <a:lnTo>
                    <a:pt x="0" y="383"/>
                  </a:lnTo>
                  <a:lnTo>
                    <a:pt x="200" y="38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17" name="Rectangle 59"/>
            <p:cNvSpPr>
              <a:spLocks noChangeArrowheads="1"/>
            </p:cNvSpPr>
            <p:nvPr/>
          </p:nvSpPr>
          <p:spPr bwMode="auto">
            <a:xfrm>
              <a:off x="5324" y="2489"/>
              <a:ext cx="18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0.3 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18" name="Rectangle 60"/>
            <p:cNvSpPr>
              <a:spLocks noChangeArrowheads="1"/>
            </p:cNvSpPr>
            <p:nvPr/>
          </p:nvSpPr>
          <p:spPr bwMode="auto">
            <a:xfrm>
              <a:off x="5505" y="2489"/>
              <a:ext cx="14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eV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19" name="Line 61"/>
            <p:cNvSpPr>
              <a:spLocks noChangeShapeType="1"/>
            </p:cNvSpPr>
            <p:nvPr/>
          </p:nvSpPr>
          <p:spPr bwMode="auto">
            <a:xfrm>
              <a:off x="5201" y="2524"/>
              <a:ext cx="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20" name="Freeform 62"/>
            <p:cNvSpPr>
              <a:spLocks noEditPoints="1"/>
            </p:cNvSpPr>
            <p:nvPr/>
          </p:nvSpPr>
          <p:spPr bwMode="auto">
            <a:xfrm>
              <a:off x="5249" y="2522"/>
              <a:ext cx="34" cy="100"/>
            </a:xfrm>
            <a:custGeom>
              <a:avLst/>
              <a:gdLst>
                <a:gd name="T0" fmla="*/ 0 w 200"/>
                <a:gd name="T1" fmla="*/ 0 h 583"/>
                <a:gd name="T2" fmla="*/ 0 w 200"/>
                <a:gd name="T3" fmla="*/ 0 h 583"/>
                <a:gd name="T4" fmla="*/ 0 w 200"/>
                <a:gd name="T5" fmla="*/ 0 h 583"/>
                <a:gd name="T6" fmla="*/ 0 w 200"/>
                <a:gd name="T7" fmla="*/ 0 h 583"/>
                <a:gd name="T8" fmla="*/ 0 w 200"/>
                <a:gd name="T9" fmla="*/ 0 h 583"/>
                <a:gd name="T10" fmla="*/ 0 w 200"/>
                <a:gd name="T11" fmla="*/ 0 h 583"/>
                <a:gd name="T12" fmla="*/ 0 w 200"/>
                <a:gd name="T13" fmla="*/ 0 h 583"/>
                <a:gd name="T14" fmla="*/ 0 w 200"/>
                <a:gd name="T15" fmla="*/ 0 h 583"/>
                <a:gd name="T16" fmla="*/ 0 w 200"/>
                <a:gd name="T17" fmla="*/ 0 h 583"/>
                <a:gd name="T18" fmla="*/ 0 w 200"/>
                <a:gd name="T19" fmla="*/ 0 h 583"/>
                <a:gd name="T20" fmla="*/ 0 w 200"/>
                <a:gd name="T21" fmla="*/ 0 h 5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0"/>
                <a:gd name="T34" fmla="*/ 0 h 583"/>
                <a:gd name="T35" fmla="*/ 200 w 200"/>
                <a:gd name="T36" fmla="*/ 583 h 5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0" h="583">
                  <a:moveTo>
                    <a:pt x="117" y="16"/>
                  </a:moveTo>
                  <a:lnTo>
                    <a:pt x="117" y="416"/>
                  </a:lnTo>
                  <a:cubicBezTo>
                    <a:pt x="117" y="426"/>
                    <a:pt x="109" y="433"/>
                    <a:pt x="100" y="433"/>
                  </a:cubicBezTo>
                  <a:cubicBezTo>
                    <a:pt x="91" y="433"/>
                    <a:pt x="83" y="426"/>
                    <a:pt x="83" y="416"/>
                  </a:cubicBezTo>
                  <a:lnTo>
                    <a:pt x="83" y="16"/>
                  </a:lnTo>
                  <a:cubicBezTo>
                    <a:pt x="83" y="7"/>
                    <a:pt x="91" y="0"/>
                    <a:pt x="100" y="0"/>
                  </a:cubicBezTo>
                  <a:cubicBezTo>
                    <a:pt x="109" y="0"/>
                    <a:pt x="117" y="7"/>
                    <a:pt x="117" y="16"/>
                  </a:cubicBezTo>
                  <a:close/>
                  <a:moveTo>
                    <a:pt x="200" y="383"/>
                  </a:moveTo>
                  <a:lnTo>
                    <a:pt x="100" y="583"/>
                  </a:lnTo>
                  <a:lnTo>
                    <a:pt x="0" y="383"/>
                  </a:lnTo>
                  <a:lnTo>
                    <a:pt x="200" y="38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21" name="Rectangle 63"/>
            <p:cNvSpPr>
              <a:spLocks noChangeArrowheads="1"/>
            </p:cNvSpPr>
            <p:nvPr/>
          </p:nvSpPr>
          <p:spPr bwMode="auto">
            <a:xfrm>
              <a:off x="5324" y="2489"/>
              <a:ext cx="18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0.3 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22" name="Rectangle 64"/>
            <p:cNvSpPr>
              <a:spLocks noChangeArrowheads="1"/>
            </p:cNvSpPr>
            <p:nvPr/>
          </p:nvSpPr>
          <p:spPr bwMode="auto">
            <a:xfrm>
              <a:off x="5505" y="2489"/>
              <a:ext cx="14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eV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23" name="Line 65"/>
            <p:cNvSpPr>
              <a:spLocks noChangeShapeType="1"/>
            </p:cNvSpPr>
            <p:nvPr/>
          </p:nvSpPr>
          <p:spPr bwMode="auto">
            <a:xfrm>
              <a:off x="5201" y="2524"/>
              <a:ext cx="9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24" name="Line 66"/>
            <p:cNvSpPr>
              <a:spLocks noChangeShapeType="1"/>
            </p:cNvSpPr>
            <p:nvPr/>
          </p:nvSpPr>
          <p:spPr bwMode="auto">
            <a:xfrm>
              <a:off x="3061" y="2102"/>
              <a:ext cx="0" cy="389"/>
            </a:xfrm>
            <a:prstGeom prst="line">
              <a:avLst/>
            </a:pr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25" name="Freeform 67"/>
            <p:cNvSpPr>
              <a:spLocks/>
            </p:cNvSpPr>
            <p:nvPr/>
          </p:nvSpPr>
          <p:spPr bwMode="auto">
            <a:xfrm>
              <a:off x="3061" y="2069"/>
              <a:ext cx="97" cy="422"/>
            </a:xfrm>
            <a:custGeom>
              <a:avLst/>
              <a:gdLst>
                <a:gd name="T0" fmla="*/ 0 w 97"/>
                <a:gd name="T1" fmla="*/ 422 h 422"/>
                <a:gd name="T2" fmla="*/ 65 w 97"/>
                <a:gd name="T3" fmla="*/ 387 h 422"/>
                <a:gd name="T4" fmla="*/ 97 w 97"/>
                <a:gd name="T5" fmla="*/ 317 h 422"/>
                <a:gd name="T6" fmla="*/ 65 w 97"/>
                <a:gd name="T7" fmla="*/ 247 h 422"/>
                <a:gd name="T8" fmla="*/ 33 w 97"/>
                <a:gd name="T9" fmla="*/ 176 h 422"/>
                <a:gd name="T10" fmla="*/ 0 w 97"/>
                <a:gd name="T11" fmla="*/ 0 h 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422"/>
                <a:gd name="T20" fmla="*/ 97 w 97"/>
                <a:gd name="T21" fmla="*/ 422 h 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422">
                  <a:moveTo>
                    <a:pt x="0" y="422"/>
                  </a:moveTo>
                  <a:cubicBezTo>
                    <a:pt x="24" y="413"/>
                    <a:pt x="48" y="405"/>
                    <a:pt x="65" y="387"/>
                  </a:cubicBezTo>
                  <a:cubicBezTo>
                    <a:pt x="81" y="369"/>
                    <a:pt x="97" y="340"/>
                    <a:pt x="97" y="317"/>
                  </a:cubicBezTo>
                  <a:cubicBezTo>
                    <a:pt x="97" y="294"/>
                    <a:pt x="76" y="270"/>
                    <a:pt x="65" y="247"/>
                  </a:cubicBezTo>
                  <a:cubicBezTo>
                    <a:pt x="54" y="223"/>
                    <a:pt x="43" y="217"/>
                    <a:pt x="33" y="176"/>
                  </a:cubicBezTo>
                  <a:cubicBezTo>
                    <a:pt x="22" y="135"/>
                    <a:pt x="10" y="68"/>
                    <a:pt x="0" y="0"/>
                  </a:cubicBezTo>
                </a:path>
              </a:pathLst>
            </a:cu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26" name="Line 68"/>
            <p:cNvSpPr>
              <a:spLocks noChangeShapeType="1"/>
            </p:cNvSpPr>
            <p:nvPr/>
          </p:nvSpPr>
          <p:spPr bwMode="auto">
            <a:xfrm>
              <a:off x="3872" y="2101"/>
              <a:ext cx="0" cy="390"/>
            </a:xfrm>
            <a:prstGeom prst="line">
              <a:avLst/>
            </a:pr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27" name="Freeform 69"/>
            <p:cNvSpPr>
              <a:spLocks/>
            </p:cNvSpPr>
            <p:nvPr/>
          </p:nvSpPr>
          <p:spPr bwMode="auto">
            <a:xfrm>
              <a:off x="3872" y="2069"/>
              <a:ext cx="97" cy="422"/>
            </a:xfrm>
            <a:custGeom>
              <a:avLst/>
              <a:gdLst>
                <a:gd name="T0" fmla="*/ 0 w 97"/>
                <a:gd name="T1" fmla="*/ 422 h 422"/>
                <a:gd name="T2" fmla="*/ 65 w 97"/>
                <a:gd name="T3" fmla="*/ 386 h 422"/>
                <a:gd name="T4" fmla="*/ 97 w 97"/>
                <a:gd name="T5" fmla="*/ 316 h 422"/>
                <a:gd name="T6" fmla="*/ 65 w 97"/>
                <a:gd name="T7" fmla="*/ 246 h 422"/>
                <a:gd name="T8" fmla="*/ 32 w 97"/>
                <a:gd name="T9" fmla="*/ 175 h 422"/>
                <a:gd name="T10" fmla="*/ 0 w 97"/>
                <a:gd name="T11" fmla="*/ 0 h 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422"/>
                <a:gd name="T20" fmla="*/ 97 w 97"/>
                <a:gd name="T21" fmla="*/ 422 h 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422">
                  <a:moveTo>
                    <a:pt x="0" y="422"/>
                  </a:moveTo>
                  <a:cubicBezTo>
                    <a:pt x="24" y="412"/>
                    <a:pt x="48" y="404"/>
                    <a:pt x="65" y="386"/>
                  </a:cubicBezTo>
                  <a:cubicBezTo>
                    <a:pt x="81" y="368"/>
                    <a:pt x="97" y="340"/>
                    <a:pt x="97" y="316"/>
                  </a:cubicBezTo>
                  <a:cubicBezTo>
                    <a:pt x="97" y="293"/>
                    <a:pt x="75" y="269"/>
                    <a:pt x="65" y="246"/>
                  </a:cubicBezTo>
                  <a:cubicBezTo>
                    <a:pt x="54" y="223"/>
                    <a:pt x="43" y="216"/>
                    <a:pt x="32" y="175"/>
                  </a:cubicBezTo>
                  <a:cubicBezTo>
                    <a:pt x="22" y="134"/>
                    <a:pt x="10" y="67"/>
                    <a:pt x="0" y="0"/>
                  </a:cubicBezTo>
                </a:path>
              </a:pathLst>
            </a:cu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28" name="Freeform 70"/>
            <p:cNvSpPr>
              <a:spLocks noEditPoints="1"/>
            </p:cNvSpPr>
            <p:nvPr/>
          </p:nvSpPr>
          <p:spPr bwMode="auto">
            <a:xfrm>
              <a:off x="2866" y="2065"/>
              <a:ext cx="996" cy="9"/>
            </a:xfrm>
            <a:custGeom>
              <a:avLst/>
              <a:gdLst>
                <a:gd name="T0" fmla="*/ 35 w 996"/>
                <a:gd name="T1" fmla="*/ 0 h 9"/>
                <a:gd name="T2" fmla="*/ 0 w 996"/>
                <a:gd name="T3" fmla="*/ 9 h 9"/>
                <a:gd name="T4" fmla="*/ 60 w 996"/>
                <a:gd name="T5" fmla="*/ 0 h 9"/>
                <a:gd name="T6" fmla="*/ 95 w 996"/>
                <a:gd name="T7" fmla="*/ 9 h 9"/>
                <a:gd name="T8" fmla="*/ 60 w 996"/>
                <a:gd name="T9" fmla="*/ 0 h 9"/>
                <a:gd name="T10" fmla="*/ 155 w 996"/>
                <a:gd name="T11" fmla="*/ 0 h 9"/>
                <a:gd name="T12" fmla="*/ 120 w 996"/>
                <a:gd name="T13" fmla="*/ 9 h 9"/>
                <a:gd name="T14" fmla="*/ 180 w 996"/>
                <a:gd name="T15" fmla="*/ 0 h 9"/>
                <a:gd name="T16" fmla="*/ 215 w 996"/>
                <a:gd name="T17" fmla="*/ 9 h 9"/>
                <a:gd name="T18" fmla="*/ 180 w 996"/>
                <a:gd name="T19" fmla="*/ 0 h 9"/>
                <a:gd name="T20" fmla="*/ 275 w 996"/>
                <a:gd name="T21" fmla="*/ 0 h 9"/>
                <a:gd name="T22" fmla="*/ 240 w 996"/>
                <a:gd name="T23" fmla="*/ 9 h 9"/>
                <a:gd name="T24" fmla="*/ 301 w 996"/>
                <a:gd name="T25" fmla="*/ 0 h 9"/>
                <a:gd name="T26" fmla="*/ 335 w 996"/>
                <a:gd name="T27" fmla="*/ 9 h 9"/>
                <a:gd name="T28" fmla="*/ 301 w 996"/>
                <a:gd name="T29" fmla="*/ 0 h 9"/>
                <a:gd name="T30" fmla="*/ 395 w 996"/>
                <a:gd name="T31" fmla="*/ 0 h 9"/>
                <a:gd name="T32" fmla="*/ 361 w 996"/>
                <a:gd name="T33" fmla="*/ 9 h 9"/>
                <a:gd name="T34" fmla="*/ 421 w 996"/>
                <a:gd name="T35" fmla="*/ 0 h 9"/>
                <a:gd name="T36" fmla="*/ 455 w 996"/>
                <a:gd name="T37" fmla="*/ 9 h 9"/>
                <a:gd name="T38" fmla="*/ 421 w 996"/>
                <a:gd name="T39" fmla="*/ 0 h 9"/>
                <a:gd name="T40" fmla="*/ 515 w 996"/>
                <a:gd name="T41" fmla="*/ 0 h 9"/>
                <a:gd name="T42" fmla="*/ 481 w 996"/>
                <a:gd name="T43" fmla="*/ 9 h 9"/>
                <a:gd name="T44" fmla="*/ 541 w 996"/>
                <a:gd name="T45" fmla="*/ 0 h 9"/>
                <a:gd name="T46" fmla="*/ 575 w 996"/>
                <a:gd name="T47" fmla="*/ 9 h 9"/>
                <a:gd name="T48" fmla="*/ 541 w 996"/>
                <a:gd name="T49" fmla="*/ 0 h 9"/>
                <a:gd name="T50" fmla="*/ 635 w 996"/>
                <a:gd name="T51" fmla="*/ 0 h 9"/>
                <a:gd name="T52" fmla="*/ 601 w 996"/>
                <a:gd name="T53" fmla="*/ 9 h 9"/>
                <a:gd name="T54" fmla="*/ 661 w 996"/>
                <a:gd name="T55" fmla="*/ 0 h 9"/>
                <a:gd name="T56" fmla="*/ 695 w 996"/>
                <a:gd name="T57" fmla="*/ 9 h 9"/>
                <a:gd name="T58" fmla="*/ 661 w 996"/>
                <a:gd name="T59" fmla="*/ 0 h 9"/>
                <a:gd name="T60" fmla="*/ 755 w 996"/>
                <a:gd name="T61" fmla="*/ 0 h 9"/>
                <a:gd name="T62" fmla="*/ 721 w 996"/>
                <a:gd name="T63" fmla="*/ 9 h 9"/>
                <a:gd name="T64" fmla="*/ 781 w 996"/>
                <a:gd name="T65" fmla="*/ 0 h 9"/>
                <a:gd name="T66" fmla="*/ 815 w 996"/>
                <a:gd name="T67" fmla="*/ 9 h 9"/>
                <a:gd name="T68" fmla="*/ 781 w 996"/>
                <a:gd name="T69" fmla="*/ 0 h 9"/>
                <a:gd name="T70" fmla="*/ 875 w 996"/>
                <a:gd name="T71" fmla="*/ 0 h 9"/>
                <a:gd name="T72" fmla="*/ 841 w 996"/>
                <a:gd name="T73" fmla="*/ 9 h 9"/>
                <a:gd name="T74" fmla="*/ 901 w 996"/>
                <a:gd name="T75" fmla="*/ 0 h 9"/>
                <a:gd name="T76" fmla="*/ 935 w 996"/>
                <a:gd name="T77" fmla="*/ 9 h 9"/>
                <a:gd name="T78" fmla="*/ 901 w 996"/>
                <a:gd name="T79" fmla="*/ 0 h 9"/>
                <a:gd name="T80" fmla="*/ 996 w 996"/>
                <a:gd name="T81" fmla="*/ 0 h 9"/>
                <a:gd name="T82" fmla="*/ 961 w 996"/>
                <a:gd name="T83" fmla="*/ 9 h 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96"/>
                <a:gd name="T127" fmla="*/ 0 h 9"/>
                <a:gd name="T128" fmla="*/ 996 w 996"/>
                <a:gd name="T129" fmla="*/ 9 h 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96" h="9">
                  <a:moveTo>
                    <a:pt x="0" y="0"/>
                  </a:moveTo>
                  <a:lnTo>
                    <a:pt x="35" y="0"/>
                  </a:lnTo>
                  <a:lnTo>
                    <a:pt x="35" y="9"/>
                  </a:lnTo>
                  <a:lnTo>
                    <a:pt x="0" y="9"/>
                  </a:lnTo>
                  <a:lnTo>
                    <a:pt x="0" y="0"/>
                  </a:lnTo>
                  <a:close/>
                  <a:moveTo>
                    <a:pt x="60" y="0"/>
                  </a:moveTo>
                  <a:lnTo>
                    <a:pt x="95" y="0"/>
                  </a:lnTo>
                  <a:lnTo>
                    <a:pt x="95" y="9"/>
                  </a:lnTo>
                  <a:lnTo>
                    <a:pt x="60" y="9"/>
                  </a:lnTo>
                  <a:lnTo>
                    <a:pt x="60" y="0"/>
                  </a:lnTo>
                  <a:close/>
                  <a:moveTo>
                    <a:pt x="120" y="0"/>
                  </a:moveTo>
                  <a:lnTo>
                    <a:pt x="155" y="0"/>
                  </a:lnTo>
                  <a:lnTo>
                    <a:pt x="155" y="9"/>
                  </a:lnTo>
                  <a:lnTo>
                    <a:pt x="120" y="9"/>
                  </a:lnTo>
                  <a:lnTo>
                    <a:pt x="120" y="0"/>
                  </a:lnTo>
                  <a:close/>
                  <a:moveTo>
                    <a:pt x="180" y="0"/>
                  </a:moveTo>
                  <a:lnTo>
                    <a:pt x="215" y="0"/>
                  </a:lnTo>
                  <a:lnTo>
                    <a:pt x="215" y="9"/>
                  </a:lnTo>
                  <a:lnTo>
                    <a:pt x="180" y="9"/>
                  </a:lnTo>
                  <a:lnTo>
                    <a:pt x="180" y="0"/>
                  </a:lnTo>
                  <a:close/>
                  <a:moveTo>
                    <a:pt x="240" y="0"/>
                  </a:moveTo>
                  <a:lnTo>
                    <a:pt x="275" y="0"/>
                  </a:lnTo>
                  <a:lnTo>
                    <a:pt x="275" y="9"/>
                  </a:lnTo>
                  <a:lnTo>
                    <a:pt x="240" y="9"/>
                  </a:lnTo>
                  <a:lnTo>
                    <a:pt x="240" y="0"/>
                  </a:lnTo>
                  <a:close/>
                  <a:moveTo>
                    <a:pt x="301" y="0"/>
                  </a:moveTo>
                  <a:lnTo>
                    <a:pt x="335" y="0"/>
                  </a:lnTo>
                  <a:lnTo>
                    <a:pt x="335" y="9"/>
                  </a:lnTo>
                  <a:lnTo>
                    <a:pt x="301" y="9"/>
                  </a:lnTo>
                  <a:lnTo>
                    <a:pt x="301" y="0"/>
                  </a:lnTo>
                  <a:close/>
                  <a:moveTo>
                    <a:pt x="361" y="0"/>
                  </a:moveTo>
                  <a:lnTo>
                    <a:pt x="395" y="0"/>
                  </a:lnTo>
                  <a:lnTo>
                    <a:pt x="395" y="9"/>
                  </a:lnTo>
                  <a:lnTo>
                    <a:pt x="361" y="9"/>
                  </a:lnTo>
                  <a:lnTo>
                    <a:pt x="361" y="0"/>
                  </a:lnTo>
                  <a:close/>
                  <a:moveTo>
                    <a:pt x="421" y="0"/>
                  </a:moveTo>
                  <a:lnTo>
                    <a:pt x="455" y="0"/>
                  </a:lnTo>
                  <a:lnTo>
                    <a:pt x="455" y="9"/>
                  </a:lnTo>
                  <a:lnTo>
                    <a:pt x="421" y="9"/>
                  </a:lnTo>
                  <a:lnTo>
                    <a:pt x="421" y="0"/>
                  </a:lnTo>
                  <a:close/>
                  <a:moveTo>
                    <a:pt x="481" y="0"/>
                  </a:moveTo>
                  <a:lnTo>
                    <a:pt x="515" y="0"/>
                  </a:lnTo>
                  <a:lnTo>
                    <a:pt x="515" y="9"/>
                  </a:lnTo>
                  <a:lnTo>
                    <a:pt x="481" y="9"/>
                  </a:lnTo>
                  <a:lnTo>
                    <a:pt x="481" y="0"/>
                  </a:lnTo>
                  <a:close/>
                  <a:moveTo>
                    <a:pt x="541" y="0"/>
                  </a:moveTo>
                  <a:lnTo>
                    <a:pt x="575" y="0"/>
                  </a:lnTo>
                  <a:lnTo>
                    <a:pt x="575" y="9"/>
                  </a:lnTo>
                  <a:lnTo>
                    <a:pt x="541" y="9"/>
                  </a:lnTo>
                  <a:lnTo>
                    <a:pt x="541" y="0"/>
                  </a:lnTo>
                  <a:close/>
                  <a:moveTo>
                    <a:pt x="601" y="0"/>
                  </a:moveTo>
                  <a:lnTo>
                    <a:pt x="635" y="0"/>
                  </a:lnTo>
                  <a:lnTo>
                    <a:pt x="635" y="9"/>
                  </a:lnTo>
                  <a:lnTo>
                    <a:pt x="601" y="9"/>
                  </a:lnTo>
                  <a:lnTo>
                    <a:pt x="601" y="0"/>
                  </a:lnTo>
                  <a:close/>
                  <a:moveTo>
                    <a:pt x="661" y="0"/>
                  </a:moveTo>
                  <a:lnTo>
                    <a:pt x="695" y="0"/>
                  </a:lnTo>
                  <a:lnTo>
                    <a:pt x="695" y="9"/>
                  </a:lnTo>
                  <a:lnTo>
                    <a:pt x="661" y="9"/>
                  </a:lnTo>
                  <a:lnTo>
                    <a:pt x="661" y="0"/>
                  </a:lnTo>
                  <a:close/>
                  <a:moveTo>
                    <a:pt x="721" y="0"/>
                  </a:moveTo>
                  <a:lnTo>
                    <a:pt x="755" y="0"/>
                  </a:lnTo>
                  <a:lnTo>
                    <a:pt x="755" y="9"/>
                  </a:lnTo>
                  <a:lnTo>
                    <a:pt x="721" y="9"/>
                  </a:lnTo>
                  <a:lnTo>
                    <a:pt x="721" y="0"/>
                  </a:lnTo>
                  <a:close/>
                  <a:moveTo>
                    <a:pt x="781" y="0"/>
                  </a:moveTo>
                  <a:lnTo>
                    <a:pt x="815" y="0"/>
                  </a:lnTo>
                  <a:lnTo>
                    <a:pt x="815" y="9"/>
                  </a:lnTo>
                  <a:lnTo>
                    <a:pt x="781" y="9"/>
                  </a:lnTo>
                  <a:lnTo>
                    <a:pt x="781" y="0"/>
                  </a:lnTo>
                  <a:close/>
                  <a:moveTo>
                    <a:pt x="841" y="0"/>
                  </a:moveTo>
                  <a:lnTo>
                    <a:pt x="875" y="0"/>
                  </a:lnTo>
                  <a:lnTo>
                    <a:pt x="875" y="9"/>
                  </a:lnTo>
                  <a:lnTo>
                    <a:pt x="841" y="9"/>
                  </a:lnTo>
                  <a:lnTo>
                    <a:pt x="841" y="0"/>
                  </a:lnTo>
                  <a:close/>
                  <a:moveTo>
                    <a:pt x="901" y="0"/>
                  </a:moveTo>
                  <a:lnTo>
                    <a:pt x="935" y="0"/>
                  </a:lnTo>
                  <a:lnTo>
                    <a:pt x="935" y="9"/>
                  </a:lnTo>
                  <a:lnTo>
                    <a:pt x="901" y="9"/>
                  </a:lnTo>
                  <a:lnTo>
                    <a:pt x="901" y="0"/>
                  </a:lnTo>
                  <a:close/>
                  <a:moveTo>
                    <a:pt x="961" y="0"/>
                  </a:moveTo>
                  <a:lnTo>
                    <a:pt x="996" y="0"/>
                  </a:lnTo>
                  <a:lnTo>
                    <a:pt x="996" y="9"/>
                  </a:lnTo>
                  <a:lnTo>
                    <a:pt x="961" y="9"/>
                  </a:lnTo>
                  <a:lnTo>
                    <a:pt x="961" y="0"/>
                  </a:lnTo>
                  <a:close/>
                </a:path>
              </a:pathLst>
            </a:custGeom>
            <a:solidFill>
              <a:srgbClr val="FF0066"/>
            </a:solidFill>
            <a:ln w="1588">
              <a:solidFill>
                <a:srgbClr val="FF0066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29" name="Line 71"/>
            <p:cNvSpPr>
              <a:spLocks noChangeShapeType="1"/>
            </p:cNvSpPr>
            <p:nvPr/>
          </p:nvSpPr>
          <p:spPr bwMode="auto">
            <a:xfrm>
              <a:off x="3061" y="2102"/>
              <a:ext cx="0" cy="389"/>
            </a:xfrm>
            <a:prstGeom prst="line">
              <a:avLst/>
            </a:pr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0" name="Freeform 72"/>
            <p:cNvSpPr>
              <a:spLocks/>
            </p:cNvSpPr>
            <p:nvPr/>
          </p:nvSpPr>
          <p:spPr bwMode="auto">
            <a:xfrm>
              <a:off x="3061" y="2069"/>
              <a:ext cx="97" cy="422"/>
            </a:xfrm>
            <a:custGeom>
              <a:avLst/>
              <a:gdLst>
                <a:gd name="T0" fmla="*/ 0 w 97"/>
                <a:gd name="T1" fmla="*/ 422 h 422"/>
                <a:gd name="T2" fmla="*/ 65 w 97"/>
                <a:gd name="T3" fmla="*/ 387 h 422"/>
                <a:gd name="T4" fmla="*/ 97 w 97"/>
                <a:gd name="T5" fmla="*/ 317 h 422"/>
                <a:gd name="T6" fmla="*/ 65 w 97"/>
                <a:gd name="T7" fmla="*/ 247 h 422"/>
                <a:gd name="T8" fmla="*/ 33 w 97"/>
                <a:gd name="T9" fmla="*/ 176 h 422"/>
                <a:gd name="T10" fmla="*/ 0 w 97"/>
                <a:gd name="T11" fmla="*/ 0 h 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422"/>
                <a:gd name="T20" fmla="*/ 97 w 97"/>
                <a:gd name="T21" fmla="*/ 422 h 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422">
                  <a:moveTo>
                    <a:pt x="0" y="422"/>
                  </a:moveTo>
                  <a:cubicBezTo>
                    <a:pt x="24" y="413"/>
                    <a:pt x="48" y="405"/>
                    <a:pt x="65" y="387"/>
                  </a:cubicBezTo>
                  <a:cubicBezTo>
                    <a:pt x="81" y="369"/>
                    <a:pt x="97" y="340"/>
                    <a:pt x="97" y="317"/>
                  </a:cubicBezTo>
                  <a:cubicBezTo>
                    <a:pt x="97" y="294"/>
                    <a:pt x="76" y="270"/>
                    <a:pt x="65" y="247"/>
                  </a:cubicBezTo>
                  <a:cubicBezTo>
                    <a:pt x="54" y="223"/>
                    <a:pt x="43" y="217"/>
                    <a:pt x="33" y="176"/>
                  </a:cubicBezTo>
                  <a:cubicBezTo>
                    <a:pt x="22" y="135"/>
                    <a:pt x="10" y="68"/>
                    <a:pt x="0" y="0"/>
                  </a:cubicBezTo>
                </a:path>
              </a:pathLst>
            </a:cu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1" name="Line 73"/>
            <p:cNvSpPr>
              <a:spLocks noChangeShapeType="1"/>
            </p:cNvSpPr>
            <p:nvPr/>
          </p:nvSpPr>
          <p:spPr bwMode="auto">
            <a:xfrm>
              <a:off x="3872" y="2101"/>
              <a:ext cx="0" cy="390"/>
            </a:xfrm>
            <a:prstGeom prst="line">
              <a:avLst/>
            </a:pr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2" name="Freeform 74"/>
            <p:cNvSpPr>
              <a:spLocks/>
            </p:cNvSpPr>
            <p:nvPr/>
          </p:nvSpPr>
          <p:spPr bwMode="auto">
            <a:xfrm>
              <a:off x="3872" y="2069"/>
              <a:ext cx="97" cy="422"/>
            </a:xfrm>
            <a:custGeom>
              <a:avLst/>
              <a:gdLst>
                <a:gd name="T0" fmla="*/ 0 w 97"/>
                <a:gd name="T1" fmla="*/ 422 h 422"/>
                <a:gd name="T2" fmla="*/ 65 w 97"/>
                <a:gd name="T3" fmla="*/ 386 h 422"/>
                <a:gd name="T4" fmla="*/ 97 w 97"/>
                <a:gd name="T5" fmla="*/ 316 h 422"/>
                <a:gd name="T6" fmla="*/ 65 w 97"/>
                <a:gd name="T7" fmla="*/ 246 h 422"/>
                <a:gd name="T8" fmla="*/ 32 w 97"/>
                <a:gd name="T9" fmla="*/ 175 h 422"/>
                <a:gd name="T10" fmla="*/ 0 w 97"/>
                <a:gd name="T11" fmla="*/ 0 h 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422"/>
                <a:gd name="T20" fmla="*/ 97 w 97"/>
                <a:gd name="T21" fmla="*/ 422 h 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422">
                  <a:moveTo>
                    <a:pt x="0" y="422"/>
                  </a:moveTo>
                  <a:cubicBezTo>
                    <a:pt x="24" y="412"/>
                    <a:pt x="48" y="404"/>
                    <a:pt x="65" y="386"/>
                  </a:cubicBezTo>
                  <a:cubicBezTo>
                    <a:pt x="81" y="368"/>
                    <a:pt x="97" y="340"/>
                    <a:pt x="97" y="316"/>
                  </a:cubicBezTo>
                  <a:cubicBezTo>
                    <a:pt x="97" y="293"/>
                    <a:pt x="75" y="269"/>
                    <a:pt x="65" y="246"/>
                  </a:cubicBezTo>
                  <a:cubicBezTo>
                    <a:pt x="54" y="223"/>
                    <a:pt x="43" y="216"/>
                    <a:pt x="32" y="175"/>
                  </a:cubicBezTo>
                  <a:cubicBezTo>
                    <a:pt x="22" y="134"/>
                    <a:pt x="10" y="67"/>
                    <a:pt x="0" y="0"/>
                  </a:cubicBezTo>
                </a:path>
              </a:pathLst>
            </a:cu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3" name="Freeform 75"/>
            <p:cNvSpPr>
              <a:spLocks noEditPoints="1"/>
            </p:cNvSpPr>
            <p:nvPr/>
          </p:nvSpPr>
          <p:spPr bwMode="auto">
            <a:xfrm>
              <a:off x="2866" y="2065"/>
              <a:ext cx="996" cy="9"/>
            </a:xfrm>
            <a:custGeom>
              <a:avLst/>
              <a:gdLst>
                <a:gd name="T0" fmla="*/ 35 w 996"/>
                <a:gd name="T1" fmla="*/ 0 h 9"/>
                <a:gd name="T2" fmla="*/ 0 w 996"/>
                <a:gd name="T3" fmla="*/ 9 h 9"/>
                <a:gd name="T4" fmla="*/ 60 w 996"/>
                <a:gd name="T5" fmla="*/ 0 h 9"/>
                <a:gd name="T6" fmla="*/ 95 w 996"/>
                <a:gd name="T7" fmla="*/ 9 h 9"/>
                <a:gd name="T8" fmla="*/ 60 w 996"/>
                <a:gd name="T9" fmla="*/ 0 h 9"/>
                <a:gd name="T10" fmla="*/ 155 w 996"/>
                <a:gd name="T11" fmla="*/ 0 h 9"/>
                <a:gd name="T12" fmla="*/ 120 w 996"/>
                <a:gd name="T13" fmla="*/ 9 h 9"/>
                <a:gd name="T14" fmla="*/ 180 w 996"/>
                <a:gd name="T15" fmla="*/ 0 h 9"/>
                <a:gd name="T16" fmla="*/ 215 w 996"/>
                <a:gd name="T17" fmla="*/ 9 h 9"/>
                <a:gd name="T18" fmla="*/ 180 w 996"/>
                <a:gd name="T19" fmla="*/ 0 h 9"/>
                <a:gd name="T20" fmla="*/ 275 w 996"/>
                <a:gd name="T21" fmla="*/ 0 h 9"/>
                <a:gd name="T22" fmla="*/ 240 w 996"/>
                <a:gd name="T23" fmla="*/ 9 h 9"/>
                <a:gd name="T24" fmla="*/ 301 w 996"/>
                <a:gd name="T25" fmla="*/ 0 h 9"/>
                <a:gd name="T26" fmla="*/ 335 w 996"/>
                <a:gd name="T27" fmla="*/ 9 h 9"/>
                <a:gd name="T28" fmla="*/ 301 w 996"/>
                <a:gd name="T29" fmla="*/ 0 h 9"/>
                <a:gd name="T30" fmla="*/ 395 w 996"/>
                <a:gd name="T31" fmla="*/ 0 h 9"/>
                <a:gd name="T32" fmla="*/ 361 w 996"/>
                <a:gd name="T33" fmla="*/ 9 h 9"/>
                <a:gd name="T34" fmla="*/ 421 w 996"/>
                <a:gd name="T35" fmla="*/ 0 h 9"/>
                <a:gd name="T36" fmla="*/ 455 w 996"/>
                <a:gd name="T37" fmla="*/ 9 h 9"/>
                <a:gd name="T38" fmla="*/ 421 w 996"/>
                <a:gd name="T39" fmla="*/ 0 h 9"/>
                <a:gd name="T40" fmla="*/ 515 w 996"/>
                <a:gd name="T41" fmla="*/ 0 h 9"/>
                <a:gd name="T42" fmla="*/ 481 w 996"/>
                <a:gd name="T43" fmla="*/ 9 h 9"/>
                <a:gd name="T44" fmla="*/ 541 w 996"/>
                <a:gd name="T45" fmla="*/ 0 h 9"/>
                <a:gd name="T46" fmla="*/ 575 w 996"/>
                <a:gd name="T47" fmla="*/ 9 h 9"/>
                <a:gd name="T48" fmla="*/ 541 w 996"/>
                <a:gd name="T49" fmla="*/ 0 h 9"/>
                <a:gd name="T50" fmla="*/ 635 w 996"/>
                <a:gd name="T51" fmla="*/ 0 h 9"/>
                <a:gd name="T52" fmla="*/ 601 w 996"/>
                <a:gd name="T53" fmla="*/ 9 h 9"/>
                <a:gd name="T54" fmla="*/ 661 w 996"/>
                <a:gd name="T55" fmla="*/ 0 h 9"/>
                <a:gd name="T56" fmla="*/ 695 w 996"/>
                <a:gd name="T57" fmla="*/ 9 h 9"/>
                <a:gd name="T58" fmla="*/ 661 w 996"/>
                <a:gd name="T59" fmla="*/ 0 h 9"/>
                <a:gd name="T60" fmla="*/ 755 w 996"/>
                <a:gd name="T61" fmla="*/ 0 h 9"/>
                <a:gd name="T62" fmla="*/ 721 w 996"/>
                <a:gd name="T63" fmla="*/ 9 h 9"/>
                <a:gd name="T64" fmla="*/ 781 w 996"/>
                <a:gd name="T65" fmla="*/ 0 h 9"/>
                <a:gd name="T66" fmla="*/ 815 w 996"/>
                <a:gd name="T67" fmla="*/ 9 h 9"/>
                <a:gd name="T68" fmla="*/ 781 w 996"/>
                <a:gd name="T69" fmla="*/ 0 h 9"/>
                <a:gd name="T70" fmla="*/ 875 w 996"/>
                <a:gd name="T71" fmla="*/ 0 h 9"/>
                <a:gd name="T72" fmla="*/ 841 w 996"/>
                <a:gd name="T73" fmla="*/ 9 h 9"/>
                <a:gd name="T74" fmla="*/ 901 w 996"/>
                <a:gd name="T75" fmla="*/ 0 h 9"/>
                <a:gd name="T76" fmla="*/ 935 w 996"/>
                <a:gd name="T77" fmla="*/ 9 h 9"/>
                <a:gd name="T78" fmla="*/ 901 w 996"/>
                <a:gd name="T79" fmla="*/ 0 h 9"/>
                <a:gd name="T80" fmla="*/ 996 w 996"/>
                <a:gd name="T81" fmla="*/ 0 h 9"/>
                <a:gd name="T82" fmla="*/ 961 w 996"/>
                <a:gd name="T83" fmla="*/ 9 h 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96"/>
                <a:gd name="T127" fmla="*/ 0 h 9"/>
                <a:gd name="T128" fmla="*/ 996 w 996"/>
                <a:gd name="T129" fmla="*/ 9 h 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96" h="9">
                  <a:moveTo>
                    <a:pt x="0" y="0"/>
                  </a:moveTo>
                  <a:lnTo>
                    <a:pt x="35" y="0"/>
                  </a:lnTo>
                  <a:lnTo>
                    <a:pt x="35" y="9"/>
                  </a:lnTo>
                  <a:lnTo>
                    <a:pt x="0" y="9"/>
                  </a:lnTo>
                  <a:lnTo>
                    <a:pt x="0" y="0"/>
                  </a:lnTo>
                  <a:close/>
                  <a:moveTo>
                    <a:pt x="60" y="0"/>
                  </a:moveTo>
                  <a:lnTo>
                    <a:pt x="95" y="0"/>
                  </a:lnTo>
                  <a:lnTo>
                    <a:pt x="95" y="9"/>
                  </a:lnTo>
                  <a:lnTo>
                    <a:pt x="60" y="9"/>
                  </a:lnTo>
                  <a:lnTo>
                    <a:pt x="60" y="0"/>
                  </a:lnTo>
                  <a:close/>
                  <a:moveTo>
                    <a:pt x="120" y="0"/>
                  </a:moveTo>
                  <a:lnTo>
                    <a:pt x="155" y="0"/>
                  </a:lnTo>
                  <a:lnTo>
                    <a:pt x="155" y="9"/>
                  </a:lnTo>
                  <a:lnTo>
                    <a:pt x="120" y="9"/>
                  </a:lnTo>
                  <a:lnTo>
                    <a:pt x="120" y="0"/>
                  </a:lnTo>
                  <a:close/>
                  <a:moveTo>
                    <a:pt x="180" y="0"/>
                  </a:moveTo>
                  <a:lnTo>
                    <a:pt x="215" y="0"/>
                  </a:lnTo>
                  <a:lnTo>
                    <a:pt x="215" y="9"/>
                  </a:lnTo>
                  <a:lnTo>
                    <a:pt x="180" y="9"/>
                  </a:lnTo>
                  <a:lnTo>
                    <a:pt x="180" y="0"/>
                  </a:lnTo>
                  <a:close/>
                  <a:moveTo>
                    <a:pt x="240" y="0"/>
                  </a:moveTo>
                  <a:lnTo>
                    <a:pt x="275" y="0"/>
                  </a:lnTo>
                  <a:lnTo>
                    <a:pt x="275" y="9"/>
                  </a:lnTo>
                  <a:lnTo>
                    <a:pt x="240" y="9"/>
                  </a:lnTo>
                  <a:lnTo>
                    <a:pt x="240" y="0"/>
                  </a:lnTo>
                  <a:close/>
                  <a:moveTo>
                    <a:pt x="301" y="0"/>
                  </a:moveTo>
                  <a:lnTo>
                    <a:pt x="335" y="0"/>
                  </a:lnTo>
                  <a:lnTo>
                    <a:pt x="335" y="9"/>
                  </a:lnTo>
                  <a:lnTo>
                    <a:pt x="301" y="9"/>
                  </a:lnTo>
                  <a:lnTo>
                    <a:pt x="301" y="0"/>
                  </a:lnTo>
                  <a:close/>
                  <a:moveTo>
                    <a:pt x="361" y="0"/>
                  </a:moveTo>
                  <a:lnTo>
                    <a:pt x="395" y="0"/>
                  </a:lnTo>
                  <a:lnTo>
                    <a:pt x="395" y="9"/>
                  </a:lnTo>
                  <a:lnTo>
                    <a:pt x="361" y="9"/>
                  </a:lnTo>
                  <a:lnTo>
                    <a:pt x="361" y="0"/>
                  </a:lnTo>
                  <a:close/>
                  <a:moveTo>
                    <a:pt x="421" y="0"/>
                  </a:moveTo>
                  <a:lnTo>
                    <a:pt x="455" y="0"/>
                  </a:lnTo>
                  <a:lnTo>
                    <a:pt x="455" y="9"/>
                  </a:lnTo>
                  <a:lnTo>
                    <a:pt x="421" y="9"/>
                  </a:lnTo>
                  <a:lnTo>
                    <a:pt x="421" y="0"/>
                  </a:lnTo>
                  <a:close/>
                  <a:moveTo>
                    <a:pt x="481" y="0"/>
                  </a:moveTo>
                  <a:lnTo>
                    <a:pt x="515" y="0"/>
                  </a:lnTo>
                  <a:lnTo>
                    <a:pt x="515" y="9"/>
                  </a:lnTo>
                  <a:lnTo>
                    <a:pt x="481" y="9"/>
                  </a:lnTo>
                  <a:lnTo>
                    <a:pt x="481" y="0"/>
                  </a:lnTo>
                  <a:close/>
                  <a:moveTo>
                    <a:pt x="541" y="0"/>
                  </a:moveTo>
                  <a:lnTo>
                    <a:pt x="575" y="0"/>
                  </a:lnTo>
                  <a:lnTo>
                    <a:pt x="575" y="9"/>
                  </a:lnTo>
                  <a:lnTo>
                    <a:pt x="541" y="9"/>
                  </a:lnTo>
                  <a:lnTo>
                    <a:pt x="541" y="0"/>
                  </a:lnTo>
                  <a:close/>
                  <a:moveTo>
                    <a:pt x="601" y="0"/>
                  </a:moveTo>
                  <a:lnTo>
                    <a:pt x="635" y="0"/>
                  </a:lnTo>
                  <a:lnTo>
                    <a:pt x="635" y="9"/>
                  </a:lnTo>
                  <a:lnTo>
                    <a:pt x="601" y="9"/>
                  </a:lnTo>
                  <a:lnTo>
                    <a:pt x="601" y="0"/>
                  </a:lnTo>
                  <a:close/>
                  <a:moveTo>
                    <a:pt x="661" y="0"/>
                  </a:moveTo>
                  <a:lnTo>
                    <a:pt x="695" y="0"/>
                  </a:lnTo>
                  <a:lnTo>
                    <a:pt x="695" y="9"/>
                  </a:lnTo>
                  <a:lnTo>
                    <a:pt x="661" y="9"/>
                  </a:lnTo>
                  <a:lnTo>
                    <a:pt x="661" y="0"/>
                  </a:lnTo>
                  <a:close/>
                  <a:moveTo>
                    <a:pt x="721" y="0"/>
                  </a:moveTo>
                  <a:lnTo>
                    <a:pt x="755" y="0"/>
                  </a:lnTo>
                  <a:lnTo>
                    <a:pt x="755" y="9"/>
                  </a:lnTo>
                  <a:lnTo>
                    <a:pt x="721" y="9"/>
                  </a:lnTo>
                  <a:lnTo>
                    <a:pt x="721" y="0"/>
                  </a:lnTo>
                  <a:close/>
                  <a:moveTo>
                    <a:pt x="781" y="0"/>
                  </a:moveTo>
                  <a:lnTo>
                    <a:pt x="815" y="0"/>
                  </a:lnTo>
                  <a:lnTo>
                    <a:pt x="815" y="9"/>
                  </a:lnTo>
                  <a:lnTo>
                    <a:pt x="781" y="9"/>
                  </a:lnTo>
                  <a:lnTo>
                    <a:pt x="781" y="0"/>
                  </a:lnTo>
                  <a:close/>
                  <a:moveTo>
                    <a:pt x="841" y="0"/>
                  </a:moveTo>
                  <a:lnTo>
                    <a:pt x="875" y="0"/>
                  </a:lnTo>
                  <a:lnTo>
                    <a:pt x="875" y="9"/>
                  </a:lnTo>
                  <a:lnTo>
                    <a:pt x="841" y="9"/>
                  </a:lnTo>
                  <a:lnTo>
                    <a:pt x="841" y="0"/>
                  </a:lnTo>
                  <a:close/>
                  <a:moveTo>
                    <a:pt x="901" y="0"/>
                  </a:moveTo>
                  <a:lnTo>
                    <a:pt x="935" y="0"/>
                  </a:lnTo>
                  <a:lnTo>
                    <a:pt x="935" y="9"/>
                  </a:lnTo>
                  <a:lnTo>
                    <a:pt x="901" y="9"/>
                  </a:lnTo>
                  <a:lnTo>
                    <a:pt x="901" y="0"/>
                  </a:lnTo>
                  <a:close/>
                  <a:moveTo>
                    <a:pt x="961" y="0"/>
                  </a:moveTo>
                  <a:lnTo>
                    <a:pt x="996" y="0"/>
                  </a:lnTo>
                  <a:lnTo>
                    <a:pt x="996" y="9"/>
                  </a:lnTo>
                  <a:lnTo>
                    <a:pt x="961" y="9"/>
                  </a:lnTo>
                  <a:lnTo>
                    <a:pt x="961" y="0"/>
                  </a:lnTo>
                  <a:close/>
                </a:path>
              </a:pathLst>
            </a:custGeom>
            <a:solidFill>
              <a:srgbClr val="FF0066"/>
            </a:solidFill>
            <a:ln w="1588">
              <a:solidFill>
                <a:srgbClr val="FF0066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4" name="Line 76"/>
            <p:cNvSpPr>
              <a:spLocks noChangeShapeType="1"/>
            </p:cNvSpPr>
            <p:nvPr/>
          </p:nvSpPr>
          <p:spPr bwMode="auto">
            <a:xfrm flipV="1">
              <a:off x="4260" y="2685"/>
              <a:ext cx="0" cy="32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5" name="Freeform 77"/>
            <p:cNvSpPr>
              <a:spLocks/>
            </p:cNvSpPr>
            <p:nvPr/>
          </p:nvSpPr>
          <p:spPr bwMode="auto">
            <a:xfrm>
              <a:off x="4260" y="2685"/>
              <a:ext cx="98" cy="357"/>
            </a:xfrm>
            <a:custGeom>
              <a:avLst/>
              <a:gdLst>
                <a:gd name="T0" fmla="*/ 0 w 98"/>
                <a:gd name="T1" fmla="*/ 0 h 357"/>
                <a:gd name="T2" fmla="*/ 66 w 98"/>
                <a:gd name="T3" fmla="*/ 30 h 357"/>
                <a:gd name="T4" fmla="*/ 98 w 98"/>
                <a:gd name="T5" fmla="*/ 89 h 357"/>
                <a:gd name="T6" fmla="*/ 66 w 98"/>
                <a:gd name="T7" fmla="*/ 149 h 357"/>
                <a:gd name="T8" fmla="*/ 33 w 98"/>
                <a:gd name="T9" fmla="*/ 208 h 357"/>
                <a:gd name="T10" fmla="*/ 0 w 98"/>
                <a:gd name="T11" fmla="*/ 357 h 3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8"/>
                <a:gd name="T19" fmla="*/ 0 h 357"/>
                <a:gd name="T20" fmla="*/ 98 w 98"/>
                <a:gd name="T21" fmla="*/ 357 h 3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8" h="357">
                  <a:moveTo>
                    <a:pt x="0" y="0"/>
                  </a:moveTo>
                  <a:cubicBezTo>
                    <a:pt x="25" y="8"/>
                    <a:pt x="49" y="15"/>
                    <a:pt x="66" y="30"/>
                  </a:cubicBezTo>
                  <a:cubicBezTo>
                    <a:pt x="82" y="45"/>
                    <a:pt x="98" y="70"/>
                    <a:pt x="98" y="89"/>
                  </a:cubicBezTo>
                  <a:cubicBezTo>
                    <a:pt x="98" y="109"/>
                    <a:pt x="76" y="129"/>
                    <a:pt x="66" y="149"/>
                  </a:cubicBezTo>
                  <a:cubicBezTo>
                    <a:pt x="55" y="168"/>
                    <a:pt x="44" y="174"/>
                    <a:pt x="33" y="208"/>
                  </a:cubicBezTo>
                  <a:cubicBezTo>
                    <a:pt x="23" y="243"/>
                    <a:pt x="11" y="300"/>
                    <a:pt x="0" y="357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6" name="Line 78"/>
            <p:cNvSpPr>
              <a:spLocks noChangeShapeType="1"/>
            </p:cNvSpPr>
            <p:nvPr/>
          </p:nvSpPr>
          <p:spPr bwMode="auto">
            <a:xfrm flipV="1">
              <a:off x="4974" y="2686"/>
              <a:ext cx="0" cy="32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7" name="Freeform 79"/>
            <p:cNvSpPr>
              <a:spLocks/>
            </p:cNvSpPr>
            <p:nvPr/>
          </p:nvSpPr>
          <p:spPr bwMode="auto">
            <a:xfrm>
              <a:off x="4974" y="2685"/>
              <a:ext cx="97" cy="357"/>
            </a:xfrm>
            <a:custGeom>
              <a:avLst/>
              <a:gdLst>
                <a:gd name="T0" fmla="*/ 0 w 97"/>
                <a:gd name="T1" fmla="*/ 0 h 357"/>
                <a:gd name="T2" fmla="*/ 65 w 97"/>
                <a:gd name="T3" fmla="*/ 30 h 357"/>
                <a:gd name="T4" fmla="*/ 97 w 97"/>
                <a:gd name="T5" fmla="*/ 89 h 357"/>
                <a:gd name="T6" fmla="*/ 65 w 97"/>
                <a:gd name="T7" fmla="*/ 149 h 357"/>
                <a:gd name="T8" fmla="*/ 33 w 97"/>
                <a:gd name="T9" fmla="*/ 208 h 357"/>
                <a:gd name="T10" fmla="*/ 0 w 97"/>
                <a:gd name="T11" fmla="*/ 357 h 3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357"/>
                <a:gd name="T20" fmla="*/ 97 w 97"/>
                <a:gd name="T21" fmla="*/ 357 h 3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357">
                  <a:moveTo>
                    <a:pt x="0" y="0"/>
                  </a:moveTo>
                  <a:cubicBezTo>
                    <a:pt x="24" y="8"/>
                    <a:pt x="49" y="15"/>
                    <a:pt x="65" y="30"/>
                  </a:cubicBezTo>
                  <a:cubicBezTo>
                    <a:pt x="82" y="45"/>
                    <a:pt x="97" y="70"/>
                    <a:pt x="97" y="89"/>
                  </a:cubicBezTo>
                  <a:cubicBezTo>
                    <a:pt x="97" y="109"/>
                    <a:pt x="76" y="129"/>
                    <a:pt x="65" y="149"/>
                  </a:cubicBezTo>
                  <a:cubicBezTo>
                    <a:pt x="54" y="168"/>
                    <a:pt x="44" y="174"/>
                    <a:pt x="33" y="208"/>
                  </a:cubicBezTo>
                  <a:cubicBezTo>
                    <a:pt x="22" y="243"/>
                    <a:pt x="11" y="300"/>
                    <a:pt x="0" y="357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8" name="Freeform 80"/>
            <p:cNvSpPr>
              <a:spLocks noEditPoints="1"/>
            </p:cNvSpPr>
            <p:nvPr/>
          </p:nvSpPr>
          <p:spPr bwMode="auto">
            <a:xfrm>
              <a:off x="4261" y="3038"/>
              <a:ext cx="935" cy="8"/>
            </a:xfrm>
            <a:custGeom>
              <a:avLst/>
              <a:gdLst>
                <a:gd name="T0" fmla="*/ 34 w 935"/>
                <a:gd name="T1" fmla="*/ 0 h 8"/>
                <a:gd name="T2" fmla="*/ 0 w 935"/>
                <a:gd name="T3" fmla="*/ 8 h 8"/>
                <a:gd name="T4" fmla="*/ 60 w 935"/>
                <a:gd name="T5" fmla="*/ 0 h 8"/>
                <a:gd name="T6" fmla="*/ 94 w 935"/>
                <a:gd name="T7" fmla="*/ 8 h 8"/>
                <a:gd name="T8" fmla="*/ 60 w 935"/>
                <a:gd name="T9" fmla="*/ 0 h 8"/>
                <a:gd name="T10" fmla="*/ 154 w 935"/>
                <a:gd name="T11" fmla="*/ 0 h 8"/>
                <a:gd name="T12" fmla="*/ 120 w 935"/>
                <a:gd name="T13" fmla="*/ 8 h 8"/>
                <a:gd name="T14" fmla="*/ 180 w 935"/>
                <a:gd name="T15" fmla="*/ 0 h 8"/>
                <a:gd name="T16" fmla="*/ 214 w 935"/>
                <a:gd name="T17" fmla="*/ 8 h 8"/>
                <a:gd name="T18" fmla="*/ 180 w 935"/>
                <a:gd name="T19" fmla="*/ 0 h 8"/>
                <a:gd name="T20" fmla="*/ 274 w 935"/>
                <a:gd name="T21" fmla="*/ 0 h 8"/>
                <a:gd name="T22" fmla="*/ 240 w 935"/>
                <a:gd name="T23" fmla="*/ 8 h 8"/>
                <a:gd name="T24" fmla="*/ 300 w 935"/>
                <a:gd name="T25" fmla="*/ 0 h 8"/>
                <a:gd name="T26" fmla="*/ 334 w 935"/>
                <a:gd name="T27" fmla="*/ 8 h 8"/>
                <a:gd name="T28" fmla="*/ 300 w 935"/>
                <a:gd name="T29" fmla="*/ 0 h 8"/>
                <a:gd name="T30" fmla="*/ 394 w 935"/>
                <a:gd name="T31" fmla="*/ 0 h 8"/>
                <a:gd name="T32" fmla="*/ 360 w 935"/>
                <a:gd name="T33" fmla="*/ 8 h 8"/>
                <a:gd name="T34" fmla="*/ 420 w 935"/>
                <a:gd name="T35" fmla="*/ 0 h 8"/>
                <a:gd name="T36" fmla="*/ 454 w 935"/>
                <a:gd name="T37" fmla="*/ 8 h 8"/>
                <a:gd name="T38" fmla="*/ 420 w 935"/>
                <a:gd name="T39" fmla="*/ 0 h 8"/>
                <a:gd name="T40" fmla="*/ 514 w 935"/>
                <a:gd name="T41" fmla="*/ 0 h 8"/>
                <a:gd name="T42" fmla="*/ 480 w 935"/>
                <a:gd name="T43" fmla="*/ 8 h 8"/>
                <a:gd name="T44" fmla="*/ 540 w 935"/>
                <a:gd name="T45" fmla="*/ 0 h 8"/>
                <a:gd name="T46" fmla="*/ 574 w 935"/>
                <a:gd name="T47" fmla="*/ 8 h 8"/>
                <a:gd name="T48" fmla="*/ 540 w 935"/>
                <a:gd name="T49" fmla="*/ 0 h 8"/>
                <a:gd name="T50" fmla="*/ 634 w 935"/>
                <a:gd name="T51" fmla="*/ 0 h 8"/>
                <a:gd name="T52" fmla="*/ 600 w 935"/>
                <a:gd name="T53" fmla="*/ 8 h 8"/>
                <a:gd name="T54" fmla="*/ 660 w 935"/>
                <a:gd name="T55" fmla="*/ 0 h 8"/>
                <a:gd name="T56" fmla="*/ 695 w 935"/>
                <a:gd name="T57" fmla="*/ 8 h 8"/>
                <a:gd name="T58" fmla="*/ 660 w 935"/>
                <a:gd name="T59" fmla="*/ 0 h 8"/>
                <a:gd name="T60" fmla="*/ 755 w 935"/>
                <a:gd name="T61" fmla="*/ 0 h 8"/>
                <a:gd name="T62" fmla="*/ 720 w 935"/>
                <a:gd name="T63" fmla="*/ 8 h 8"/>
                <a:gd name="T64" fmla="*/ 780 w 935"/>
                <a:gd name="T65" fmla="*/ 0 h 8"/>
                <a:gd name="T66" fmla="*/ 815 w 935"/>
                <a:gd name="T67" fmla="*/ 8 h 8"/>
                <a:gd name="T68" fmla="*/ 780 w 935"/>
                <a:gd name="T69" fmla="*/ 0 h 8"/>
                <a:gd name="T70" fmla="*/ 875 w 935"/>
                <a:gd name="T71" fmla="*/ 0 h 8"/>
                <a:gd name="T72" fmla="*/ 840 w 935"/>
                <a:gd name="T73" fmla="*/ 8 h 8"/>
                <a:gd name="T74" fmla="*/ 900 w 935"/>
                <a:gd name="T75" fmla="*/ 0 h 8"/>
                <a:gd name="T76" fmla="*/ 935 w 935"/>
                <a:gd name="T77" fmla="*/ 8 h 8"/>
                <a:gd name="T78" fmla="*/ 900 w 935"/>
                <a:gd name="T79" fmla="*/ 0 h 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35"/>
                <a:gd name="T121" fmla="*/ 0 h 8"/>
                <a:gd name="T122" fmla="*/ 935 w 935"/>
                <a:gd name="T123" fmla="*/ 8 h 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35" h="8">
                  <a:moveTo>
                    <a:pt x="0" y="0"/>
                  </a:moveTo>
                  <a:lnTo>
                    <a:pt x="34" y="0"/>
                  </a:lnTo>
                  <a:lnTo>
                    <a:pt x="34" y="8"/>
                  </a:ln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60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60" y="8"/>
                  </a:lnTo>
                  <a:lnTo>
                    <a:pt x="60" y="0"/>
                  </a:lnTo>
                  <a:close/>
                  <a:moveTo>
                    <a:pt x="120" y="0"/>
                  </a:moveTo>
                  <a:lnTo>
                    <a:pt x="154" y="0"/>
                  </a:lnTo>
                  <a:lnTo>
                    <a:pt x="154" y="8"/>
                  </a:lnTo>
                  <a:lnTo>
                    <a:pt x="120" y="8"/>
                  </a:lnTo>
                  <a:lnTo>
                    <a:pt x="120" y="0"/>
                  </a:lnTo>
                  <a:close/>
                  <a:moveTo>
                    <a:pt x="180" y="0"/>
                  </a:moveTo>
                  <a:lnTo>
                    <a:pt x="214" y="0"/>
                  </a:lnTo>
                  <a:lnTo>
                    <a:pt x="214" y="8"/>
                  </a:lnTo>
                  <a:lnTo>
                    <a:pt x="180" y="8"/>
                  </a:lnTo>
                  <a:lnTo>
                    <a:pt x="180" y="0"/>
                  </a:lnTo>
                  <a:close/>
                  <a:moveTo>
                    <a:pt x="240" y="0"/>
                  </a:moveTo>
                  <a:lnTo>
                    <a:pt x="274" y="0"/>
                  </a:lnTo>
                  <a:lnTo>
                    <a:pt x="274" y="8"/>
                  </a:lnTo>
                  <a:lnTo>
                    <a:pt x="240" y="8"/>
                  </a:lnTo>
                  <a:lnTo>
                    <a:pt x="240" y="0"/>
                  </a:lnTo>
                  <a:close/>
                  <a:moveTo>
                    <a:pt x="300" y="0"/>
                  </a:moveTo>
                  <a:lnTo>
                    <a:pt x="334" y="0"/>
                  </a:lnTo>
                  <a:lnTo>
                    <a:pt x="334" y="8"/>
                  </a:lnTo>
                  <a:lnTo>
                    <a:pt x="300" y="8"/>
                  </a:lnTo>
                  <a:lnTo>
                    <a:pt x="300" y="0"/>
                  </a:lnTo>
                  <a:close/>
                  <a:moveTo>
                    <a:pt x="360" y="0"/>
                  </a:moveTo>
                  <a:lnTo>
                    <a:pt x="394" y="0"/>
                  </a:lnTo>
                  <a:lnTo>
                    <a:pt x="394" y="8"/>
                  </a:lnTo>
                  <a:lnTo>
                    <a:pt x="360" y="8"/>
                  </a:lnTo>
                  <a:lnTo>
                    <a:pt x="360" y="0"/>
                  </a:lnTo>
                  <a:close/>
                  <a:moveTo>
                    <a:pt x="420" y="0"/>
                  </a:moveTo>
                  <a:lnTo>
                    <a:pt x="454" y="0"/>
                  </a:lnTo>
                  <a:lnTo>
                    <a:pt x="454" y="8"/>
                  </a:lnTo>
                  <a:lnTo>
                    <a:pt x="420" y="8"/>
                  </a:lnTo>
                  <a:lnTo>
                    <a:pt x="420" y="0"/>
                  </a:lnTo>
                  <a:close/>
                  <a:moveTo>
                    <a:pt x="480" y="0"/>
                  </a:moveTo>
                  <a:lnTo>
                    <a:pt x="514" y="0"/>
                  </a:lnTo>
                  <a:lnTo>
                    <a:pt x="514" y="8"/>
                  </a:lnTo>
                  <a:lnTo>
                    <a:pt x="480" y="8"/>
                  </a:lnTo>
                  <a:lnTo>
                    <a:pt x="480" y="0"/>
                  </a:lnTo>
                  <a:close/>
                  <a:moveTo>
                    <a:pt x="540" y="0"/>
                  </a:moveTo>
                  <a:lnTo>
                    <a:pt x="574" y="0"/>
                  </a:lnTo>
                  <a:lnTo>
                    <a:pt x="574" y="8"/>
                  </a:lnTo>
                  <a:lnTo>
                    <a:pt x="540" y="8"/>
                  </a:lnTo>
                  <a:lnTo>
                    <a:pt x="540" y="0"/>
                  </a:lnTo>
                  <a:close/>
                  <a:moveTo>
                    <a:pt x="600" y="0"/>
                  </a:moveTo>
                  <a:lnTo>
                    <a:pt x="634" y="0"/>
                  </a:lnTo>
                  <a:lnTo>
                    <a:pt x="634" y="8"/>
                  </a:lnTo>
                  <a:lnTo>
                    <a:pt x="600" y="8"/>
                  </a:lnTo>
                  <a:lnTo>
                    <a:pt x="600" y="0"/>
                  </a:lnTo>
                  <a:close/>
                  <a:moveTo>
                    <a:pt x="660" y="0"/>
                  </a:moveTo>
                  <a:lnTo>
                    <a:pt x="695" y="0"/>
                  </a:lnTo>
                  <a:lnTo>
                    <a:pt x="695" y="8"/>
                  </a:lnTo>
                  <a:lnTo>
                    <a:pt x="660" y="8"/>
                  </a:lnTo>
                  <a:lnTo>
                    <a:pt x="660" y="0"/>
                  </a:lnTo>
                  <a:close/>
                  <a:moveTo>
                    <a:pt x="720" y="0"/>
                  </a:moveTo>
                  <a:lnTo>
                    <a:pt x="755" y="0"/>
                  </a:lnTo>
                  <a:lnTo>
                    <a:pt x="755" y="8"/>
                  </a:lnTo>
                  <a:lnTo>
                    <a:pt x="720" y="8"/>
                  </a:lnTo>
                  <a:lnTo>
                    <a:pt x="720" y="0"/>
                  </a:lnTo>
                  <a:close/>
                  <a:moveTo>
                    <a:pt x="780" y="0"/>
                  </a:moveTo>
                  <a:lnTo>
                    <a:pt x="815" y="0"/>
                  </a:lnTo>
                  <a:lnTo>
                    <a:pt x="815" y="8"/>
                  </a:lnTo>
                  <a:lnTo>
                    <a:pt x="780" y="8"/>
                  </a:lnTo>
                  <a:lnTo>
                    <a:pt x="780" y="0"/>
                  </a:lnTo>
                  <a:close/>
                  <a:moveTo>
                    <a:pt x="840" y="0"/>
                  </a:moveTo>
                  <a:lnTo>
                    <a:pt x="875" y="0"/>
                  </a:lnTo>
                  <a:lnTo>
                    <a:pt x="875" y="8"/>
                  </a:lnTo>
                  <a:lnTo>
                    <a:pt x="840" y="8"/>
                  </a:lnTo>
                  <a:lnTo>
                    <a:pt x="840" y="0"/>
                  </a:lnTo>
                  <a:close/>
                  <a:moveTo>
                    <a:pt x="900" y="0"/>
                  </a:moveTo>
                  <a:lnTo>
                    <a:pt x="935" y="0"/>
                  </a:lnTo>
                  <a:lnTo>
                    <a:pt x="935" y="8"/>
                  </a:lnTo>
                  <a:lnTo>
                    <a:pt x="900" y="8"/>
                  </a:lnTo>
                  <a:lnTo>
                    <a:pt x="900" y="0"/>
                  </a:lnTo>
                  <a:close/>
                </a:path>
              </a:pathLst>
            </a:custGeom>
            <a:solidFill>
              <a:srgbClr val="0000FF"/>
            </a:solidFill>
            <a:ln w="1588">
              <a:solidFill>
                <a:srgbClr val="0000FF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39" name="Line 81"/>
            <p:cNvSpPr>
              <a:spLocks noChangeShapeType="1"/>
            </p:cNvSpPr>
            <p:nvPr/>
          </p:nvSpPr>
          <p:spPr bwMode="auto">
            <a:xfrm flipV="1">
              <a:off x="4260" y="2685"/>
              <a:ext cx="0" cy="32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0" name="Freeform 82"/>
            <p:cNvSpPr>
              <a:spLocks/>
            </p:cNvSpPr>
            <p:nvPr/>
          </p:nvSpPr>
          <p:spPr bwMode="auto">
            <a:xfrm>
              <a:off x="4260" y="2685"/>
              <a:ext cx="98" cy="357"/>
            </a:xfrm>
            <a:custGeom>
              <a:avLst/>
              <a:gdLst>
                <a:gd name="T0" fmla="*/ 0 w 98"/>
                <a:gd name="T1" fmla="*/ 0 h 357"/>
                <a:gd name="T2" fmla="*/ 66 w 98"/>
                <a:gd name="T3" fmla="*/ 30 h 357"/>
                <a:gd name="T4" fmla="*/ 98 w 98"/>
                <a:gd name="T5" fmla="*/ 89 h 357"/>
                <a:gd name="T6" fmla="*/ 66 w 98"/>
                <a:gd name="T7" fmla="*/ 149 h 357"/>
                <a:gd name="T8" fmla="*/ 33 w 98"/>
                <a:gd name="T9" fmla="*/ 208 h 357"/>
                <a:gd name="T10" fmla="*/ 0 w 98"/>
                <a:gd name="T11" fmla="*/ 357 h 3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8"/>
                <a:gd name="T19" fmla="*/ 0 h 357"/>
                <a:gd name="T20" fmla="*/ 98 w 98"/>
                <a:gd name="T21" fmla="*/ 357 h 3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8" h="357">
                  <a:moveTo>
                    <a:pt x="0" y="0"/>
                  </a:moveTo>
                  <a:cubicBezTo>
                    <a:pt x="25" y="8"/>
                    <a:pt x="49" y="15"/>
                    <a:pt x="66" y="30"/>
                  </a:cubicBezTo>
                  <a:cubicBezTo>
                    <a:pt x="82" y="45"/>
                    <a:pt x="98" y="70"/>
                    <a:pt x="98" y="89"/>
                  </a:cubicBezTo>
                  <a:cubicBezTo>
                    <a:pt x="98" y="109"/>
                    <a:pt x="76" y="129"/>
                    <a:pt x="66" y="149"/>
                  </a:cubicBezTo>
                  <a:cubicBezTo>
                    <a:pt x="55" y="168"/>
                    <a:pt x="44" y="174"/>
                    <a:pt x="33" y="208"/>
                  </a:cubicBezTo>
                  <a:cubicBezTo>
                    <a:pt x="23" y="243"/>
                    <a:pt x="11" y="300"/>
                    <a:pt x="0" y="357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1" name="Line 83"/>
            <p:cNvSpPr>
              <a:spLocks noChangeShapeType="1"/>
            </p:cNvSpPr>
            <p:nvPr/>
          </p:nvSpPr>
          <p:spPr bwMode="auto">
            <a:xfrm flipV="1">
              <a:off x="4974" y="2686"/>
              <a:ext cx="0" cy="32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2" name="Freeform 84"/>
            <p:cNvSpPr>
              <a:spLocks/>
            </p:cNvSpPr>
            <p:nvPr/>
          </p:nvSpPr>
          <p:spPr bwMode="auto">
            <a:xfrm>
              <a:off x="4974" y="2685"/>
              <a:ext cx="97" cy="357"/>
            </a:xfrm>
            <a:custGeom>
              <a:avLst/>
              <a:gdLst>
                <a:gd name="T0" fmla="*/ 0 w 97"/>
                <a:gd name="T1" fmla="*/ 0 h 357"/>
                <a:gd name="T2" fmla="*/ 65 w 97"/>
                <a:gd name="T3" fmla="*/ 30 h 357"/>
                <a:gd name="T4" fmla="*/ 97 w 97"/>
                <a:gd name="T5" fmla="*/ 89 h 357"/>
                <a:gd name="T6" fmla="*/ 65 w 97"/>
                <a:gd name="T7" fmla="*/ 149 h 357"/>
                <a:gd name="T8" fmla="*/ 33 w 97"/>
                <a:gd name="T9" fmla="*/ 208 h 357"/>
                <a:gd name="T10" fmla="*/ 0 w 97"/>
                <a:gd name="T11" fmla="*/ 357 h 3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357"/>
                <a:gd name="T20" fmla="*/ 97 w 97"/>
                <a:gd name="T21" fmla="*/ 357 h 3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357">
                  <a:moveTo>
                    <a:pt x="0" y="0"/>
                  </a:moveTo>
                  <a:cubicBezTo>
                    <a:pt x="24" y="8"/>
                    <a:pt x="49" y="15"/>
                    <a:pt x="65" y="30"/>
                  </a:cubicBezTo>
                  <a:cubicBezTo>
                    <a:pt x="82" y="45"/>
                    <a:pt x="97" y="70"/>
                    <a:pt x="97" y="89"/>
                  </a:cubicBezTo>
                  <a:cubicBezTo>
                    <a:pt x="97" y="109"/>
                    <a:pt x="76" y="129"/>
                    <a:pt x="65" y="149"/>
                  </a:cubicBezTo>
                  <a:cubicBezTo>
                    <a:pt x="54" y="168"/>
                    <a:pt x="44" y="174"/>
                    <a:pt x="33" y="208"/>
                  </a:cubicBezTo>
                  <a:cubicBezTo>
                    <a:pt x="22" y="243"/>
                    <a:pt x="11" y="300"/>
                    <a:pt x="0" y="357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3" name="Freeform 85"/>
            <p:cNvSpPr>
              <a:spLocks noEditPoints="1"/>
            </p:cNvSpPr>
            <p:nvPr/>
          </p:nvSpPr>
          <p:spPr bwMode="auto">
            <a:xfrm>
              <a:off x="4261" y="3038"/>
              <a:ext cx="935" cy="8"/>
            </a:xfrm>
            <a:custGeom>
              <a:avLst/>
              <a:gdLst>
                <a:gd name="T0" fmla="*/ 34 w 935"/>
                <a:gd name="T1" fmla="*/ 0 h 8"/>
                <a:gd name="T2" fmla="*/ 0 w 935"/>
                <a:gd name="T3" fmla="*/ 8 h 8"/>
                <a:gd name="T4" fmla="*/ 60 w 935"/>
                <a:gd name="T5" fmla="*/ 0 h 8"/>
                <a:gd name="T6" fmla="*/ 94 w 935"/>
                <a:gd name="T7" fmla="*/ 8 h 8"/>
                <a:gd name="T8" fmla="*/ 60 w 935"/>
                <a:gd name="T9" fmla="*/ 0 h 8"/>
                <a:gd name="T10" fmla="*/ 154 w 935"/>
                <a:gd name="T11" fmla="*/ 0 h 8"/>
                <a:gd name="T12" fmla="*/ 120 w 935"/>
                <a:gd name="T13" fmla="*/ 8 h 8"/>
                <a:gd name="T14" fmla="*/ 180 w 935"/>
                <a:gd name="T15" fmla="*/ 0 h 8"/>
                <a:gd name="T16" fmla="*/ 214 w 935"/>
                <a:gd name="T17" fmla="*/ 8 h 8"/>
                <a:gd name="T18" fmla="*/ 180 w 935"/>
                <a:gd name="T19" fmla="*/ 0 h 8"/>
                <a:gd name="T20" fmla="*/ 274 w 935"/>
                <a:gd name="T21" fmla="*/ 0 h 8"/>
                <a:gd name="T22" fmla="*/ 240 w 935"/>
                <a:gd name="T23" fmla="*/ 8 h 8"/>
                <a:gd name="T24" fmla="*/ 300 w 935"/>
                <a:gd name="T25" fmla="*/ 0 h 8"/>
                <a:gd name="T26" fmla="*/ 334 w 935"/>
                <a:gd name="T27" fmla="*/ 8 h 8"/>
                <a:gd name="T28" fmla="*/ 300 w 935"/>
                <a:gd name="T29" fmla="*/ 0 h 8"/>
                <a:gd name="T30" fmla="*/ 394 w 935"/>
                <a:gd name="T31" fmla="*/ 0 h 8"/>
                <a:gd name="T32" fmla="*/ 360 w 935"/>
                <a:gd name="T33" fmla="*/ 8 h 8"/>
                <a:gd name="T34" fmla="*/ 420 w 935"/>
                <a:gd name="T35" fmla="*/ 0 h 8"/>
                <a:gd name="T36" fmla="*/ 454 w 935"/>
                <a:gd name="T37" fmla="*/ 8 h 8"/>
                <a:gd name="T38" fmla="*/ 420 w 935"/>
                <a:gd name="T39" fmla="*/ 0 h 8"/>
                <a:gd name="T40" fmla="*/ 514 w 935"/>
                <a:gd name="T41" fmla="*/ 0 h 8"/>
                <a:gd name="T42" fmla="*/ 480 w 935"/>
                <a:gd name="T43" fmla="*/ 8 h 8"/>
                <a:gd name="T44" fmla="*/ 540 w 935"/>
                <a:gd name="T45" fmla="*/ 0 h 8"/>
                <a:gd name="T46" fmla="*/ 574 w 935"/>
                <a:gd name="T47" fmla="*/ 8 h 8"/>
                <a:gd name="T48" fmla="*/ 540 w 935"/>
                <a:gd name="T49" fmla="*/ 0 h 8"/>
                <a:gd name="T50" fmla="*/ 634 w 935"/>
                <a:gd name="T51" fmla="*/ 0 h 8"/>
                <a:gd name="T52" fmla="*/ 600 w 935"/>
                <a:gd name="T53" fmla="*/ 8 h 8"/>
                <a:gd name="T54" fmla="*/ 660 w 935"/>
                <a:gd name="T55" fmla="*/ 0 h 8"/>
                <a:gd name="T56" fmla="*/ 695 w 935"/>
                <a:gd name="T57" fmla="*/ 8 h 8"/>
                <a:gd name="T58" fmla="*/ 660 w 935"/>
                <a:gd name="T59" fmla="*/ 0 h 8"/>
                <a:gd name="T60" fmla="*/ 755 w 935"/>
                <a:gd name="T61" fmla="*/ 0 h 8"/>
                <a:gd name="T62" fmla="*/ 720 w 935"/>
                <a:gd name="T63" fmla="*/ 8 h 8"/>
                <a:gd name="T64" fmla="*/ 780 w 935"/>
                <a:gd name="T65" fmla="*/ 0 h 8"/>
                <a:gd name="T66" fmla="*/ 815 w 935"/>
                <a:gd name="T67" fmla="*/ 8 h 8"/>
                <a:gd name="T68" fmla="*/ 780 w 935"/>
                <a:gd name="T69" fmla="*/ 0 h 8"/>
                <a:gd name="T70" fmla="*/ 875 w 935"/>
                <a:gd name="T71" fmla="*/ 0 h 8"/>
                <a:gd name="T72" fmla="*/ 840 w 935"/>
                <a:gd name="T73" fmla="*/ 8 h 8"/>
                <a:gd name="T74" fmla="*/ 900 w 935"/>
                <a:gd name="T75" fmla="*/ 0 h 8"/>
                <a:gd name="T76" fmla="*/ 935 w 935"/>
                <a:gd name="T77" fmla="*/ 8 h 8"/>
                <a:gd name="T78" fmla="*/ 900 w 935"/>
                <a:gd name="T79" fmla="*/ 0 h 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35"/>
                <a:gd name="T121" fmla="*/ 0 h 8"/>
                <a:gd name="T122" fmla="*/ 935 w 935"/>
                <a:gd name="T123" fmla="*/ 8 h 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35" h="8">
                  <a:moveTo>
                    <a:pt x="0" y="0"/>
                  </a:moveTo>
                  <a:lnTo>
                    <a:pt x="34" y="0"/>
                  </a:lnTo>
                  <a:lnTo>
                    <a:pt x="34" y="8"/>
                  </a:ln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60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60" y="8"/>
                  </a:lnTo>
                  <a:lnTo>
                    <a:pt x="60" y="0"/>
                  </a:lnTo>
                  <a:close/>
                  <a:moveTo>
                    <a:pt x="120" y="0"/>
                  </a:moveTo>
                  <a:lnTo>
                    <a:pt x="154" y="0"/>
                  </a:lnTo>
                  <a:lnTo>
                    <a:pt x="154" y="8"/>
                  </a:lnTo>
                  <a:lnTo>
                    <a:pt x="120" y="8"/>
                  </a:lnTo>
                  <a:lnTo>
                    <a:pt x="120" y="0"/>
                  </a:lnTo>
                  <a:close/>
                  <a:moveTo>
                    <a:pt x="180" y="0"/>
                  </a:moveTo>
                  <a:lnTo>
                    <a:pt x="214" y="0"/>
                  </a:lnTo>
                  <a:lnTo>
                    <a:pt x="214" y="8"/>
                  </a:lnTo>
                  <a:lnTo>
                    <a:pt x="180" y="8"/>
                  </a:lnTo>
                  <a:lnTo>
                    <a:pt x="180" y="0"/>
                  </a:lnTo>
                  <a:close/>
                  <a:moveTo>
                    <a:pt x="240" y="0"/>
                  </a:moveTo>
                  <a:lnTo>
                    <a:pt x="274" y="0"/>
                  </a:lnTo>
                  <a:lnTo>
                    <a:pt x="274" y="8"/>
                  </a:lnTo>
                  <a:lnTo>
                    <a:pt x="240" y="8"/>
                  </a:lnTo>
                  <a:lnTo>
                    <a:pt x="240" y="0"/>
                  </a:lnTo>
                  <a:close/>
                  <a:moveTo>
                    <a:pt x="300" y="0"/>
                  </a:moveTo>
                  <a:lnTo>
                    <a:pt x="334" y="0"/>
                  </a:lnTo>
                  <a:lnTo>
                    <a:pt x="334" y="8"/>
                  </a:lnTo>
                  <a:lnTo>
                    <a:pt x="300" y="8"/>
                  </a:lnTo>
                  <a:lnTo>
                    <a:pt x="300" y="0"/>
                  </a:lnTo>
                  <a:close/>
                  <a:moveTo>
                    <a:pt x="360" y="0"/>
                  </a:moveTo>
                  <a:lnTo>
                    <a:pt x="394" y="0"/>
                  </a:lnTo>
                  <a:lnTo>
                    <a:pt x="394" y="8"/>
                  </a:lnTo>
                  <a:lnTo>
                    <a:pt x="360" y="8"/>
                  </a:lnTo>
                  <a:lnTo>
                    <a:pt x="360" y="0"/>
                  </a:lnTo>
                  <a:close/>
                  <a:moveTo>
                    <a:pt x="420" y="0"/>
                  </a:moveTo>
                  <a:lnTo>
                    <a:pt x="454" y="0"/>
                  </a:lnTo>
                  <a:lnTo>
                    <a:pt x="454" y="8"/>
                  </a:lnTo>
                  <a:lnTo>
                    <a:pt x="420" y="8"/>
                  </a:lnTo>
                  <a:lnTo>
                    <a:pt x="420" y="0"/>
                  </a:lnTo>
                  <a:close/>
                  <a:moveTo>
                    <a:pt x="480" y="0"/>
                  </a:moveTo>
                  <a:lnTo>
                    <a:pt x="514" y="0"/>
                  </a:lnTo>
                  <a:lnTo>
                    <a:pt x="514" y="8"/>
                  </a:lnTo>
                  <a:lnTo>
                    <a:pt x="480" y="8"/>
                  </a:lnTo>
                  <a:lnTo>
                    <a:pt x="480" y="0"/>
                  </a:lnTo>
                  <a:close/>
                  <a:moveTo>
                    <a:pt x="540" y="0"/>
                  </a:moveTo>
                  <a:lnTo>
                    <a:pt x="574" y="0"/>
                  </a:lnTo>
                  <a:lnTo>
                    <a:pt x="574" y="8"/>
                  </a:lnTo>
                  <a:lnTo>
                    <a:pt x="540" y="8"/>
                  </a:lnTo>
                  <a:lnTo>
                    <a:pt x="540" y="0"/>
                  </a:lnTo>
                  <a:close/>
                  <a:moveTo>
                    <a:pt x="600" y="0"/>
                  </a:moveTo>
                  <a:lnTo>
                    <a:pt x="634" y="0"/>
                  </a:lnTo>
                  <a:lnTo>
                    <a:pt x="634" y="8"/>
                  </a:lnTo>
                  <a:lnTo>
                    <a:pt x="600" y="8"/>
                  </a:lnTo>
                  <a:lnTo>
                    <a:pt x="600" y="0"/>
                  </a:lnTo>
                  <a:close/>
                  <a:moveTo>
                    <a:pt x="660" y="0"/>
                  </a:moveTo>
                  <a:lnTo>
                    <a:pt x="695" y="0"/>
                  </a:lnTo>
                  <a:lnTo>
                    <a:pt x="695" y="8"/>
                  </a:lnTo>
                  <a:lnTo>
                    <a:pt x="660" y="8"/>
                  </a:lnTo>
                  <a:lnTo>
                    <a:pt x="660" y="0"/>
                  </a:lnTo>
                  <a:close/>
                  <a:moveTo>
                    <a:pt x="720" y="0"/>
                  </a:moveTo>
                  <a:lnTo>
                    <a:pt x="755" y="0"/>
                  </a:lnTo>
                  <a:lnTo>
                    <a:pt x="755" y="8"/>
                  </a:lnTo>
                  <a:lnTo>
                    <a:pt x="720" y="8"/>
                  </a:lnTo>
                  <a:lnTo>
                    <a:pt x="720" y="0"/>
                  </a:lnTo>
                  <a:close/>
                  <a:moveTo>
                    <a:pt x="780" y="0"/>
                  </a:moveTo>
                  <a:lnTo>
                    <a:pt x="815" y="0"/>
                  </a:lnTo>
                  <a:lnTo>
                    <a:pt x="815" y="8"/>
                  </a:lnTo>
                  <a:lnTo>
                    <a:pt x="780" y="8"/>
                  </a:lnTo>
                  <a:lnTo>
                    <a:pt x="780" y="0"/>
                  </a:lnTo>
                  <a:close/>
                  <a:moveTo>
                    <a:pt x="840" y="0"/>
                  </a:moveTo>
                  <a:lnTo>
                    <a:pt x="875" y="0"/>
                  </a:lnTo>
                  <a:lnTo>
                    <a:pt x="875" y="8"/>
                  </a:lnTo>
                  <a:lnTo>
                    <a:pt x="840" y="8"/>
                  </a:lnTo>
                  <a:lnTo>
                    <a:pt x="840" y="0"/>
                  </a:lnTo>
                  <a:close/>
                  <a:moveTo>
                    <a:pt x="900" y="0"/>
                  </a:moveTo>
                  <a:lnTo>
                    <a:pt x="935" y="0"/>
                  </a:lnTo>
                  <a:lnTo>
                    <a:pt x="935" y="8"/>
                  </a:lnTo>
                  <a:lnTo>
                    <a:pt x="900" y="8"/>
                  </a:lnTo>
                  <a:lnTo>
                    <a:pt x="900" y="0"/>
                  </a:lnTo>
                  <a:close/>
                </a:path>
              </a:pathLst>
            </a:custGeom>
            <a:solidFill>
              <a:srgbClr val="0000FF"/>
            </a:solidFill>
            <a:ln w="1588">
              <a:solidFill>
                <a:srgbClr val="0000FF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4" name="Line 86"/>
            <p:cNvSpPr>
              <a:spLocks noChangeShapeType="1"/>
            </p:cNvSpPr>
            <p:nvPr/>
          </p:nvSpPr>
          <p:spPr bwMode="auto">
            <a:xfrm>
              <a:off x="4974" y="2296"/>
              <a:ext cx="0" cy="130"/>
            </a:xfrm>
            <a:prstGeom prst="line">
              <a:avLst/>
            </a:pr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5" name="Line 87"/>
            <p:cNvSpPr>
              <a:spLocks noChangeShapeType="1"/>
            </p:cNvSpPr>
            <p:nvPr/>
          </p:nvSpPr>
          <p:spPr bwMode="auto">
            <a:xfrm>
              <a:off x="4260" y="2102"/>
              <a:ext cx="0" cy="324"/>
            </a:xfrm>
            <a:prstGeom prst="line">
              <a:avLst/>
            </a:pr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6" name="Freeform 88"/>
            <p:cNvSpPr>
              <a:spLocks/>
            </p:cNvSpPr>
            <p:nvPr/>
          </p:nvSpPr>
          <p:spPr bwMode="auto">
            <a:xfrm>
              <a:off x="4260" y="2069"/>
              <a:ext cx="66" cy="357"/>
            </a:xfrm>
            <a:custGeom>
              <a:avLst/>
              <a:gdLst>
                <a:gd name="T0" fmla="*/ 0 w 66"/>
                <a:gd name="T1" fmla="*/ 357 h 357"/>
                <a:gd name="T2" fmla="*/ 44 w 66"/>
                <a:gd name="T3" fmla="*/ 327 h 357"/>
                <a:gd name="T4" fmla="*/ 66 w 66"/>
                <a:gd name="T5" fmla="*/ 268 h 357"/>
                <a:gd name="T6" fmla="*/ 44 w 66"/>
                <a:gd name="T7" fmla="*/ 209 h 357"/>
                <a:gd name="T8" fmla="*/ 23 w 66"/>
                <a:gd name="T9" fmla="*/ 149 h 357"/>
                <a:gd name="T10" fmla="*/ 0 w 66"/>
                <a:gd name="T11" fmla="*/ 0 h 3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357"/>
                <a:gd name="T20" fmla="*/ 66 w 66"/>
                <a:gd name="T21" fmla="*/ 357 h 3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357">
                  <a:moveTo>
                    <a:pt x="0" y="357"/>
                  </a:moveTo>
                  <a:cubicBezTo>
                    <a:pt x="17" y="349"/>
                    <a:pt x="33" y="342"/>
                    <a:pt x="44" y="327"/>
                  </a:cubicBezTo>
                  <a:cubicBezTo>
                    <a:pt x="55" y="312"/>
                    <a:pt x="66" y="288"/>
                    <a:pt x="66" y="268"/>
                  </a:cubicBezTo>
                  <a:cubicBezTo>
                    <a:pt x="66" y="249"/>
                    <a:pt x="51" y="228"/>
                    <a:pt x="44" y="209"/>
                  </a:cubicBezTo>
                  <a:cubicBezTo>
                    <a:pt x="37" y="189"/>
                    <a:pt x="30" y="184"/>
                    <a:pt x="23" y="149"/>
                  </a:cubicBezTo>
                  <a:cubicBezTo>
                    <a:pt x="15" y="114"/>
                    <a:pt x="8" y="57"/>
                    <a:pt x="0" y="0"/>
                  </a:cubicBezTo>
                </a:path>
              </a:pathLst>
            </a:cu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7" name="Freeform 89"/>
            <p:cNvSpPr>
              <a:spLocks/>
            </p:cNvSpPr>
            <p:nvPr/>
          </p:nvSpPr>
          <p:spPr bwMode="auto">
            <a:xfrm>
              <a:off x="4974" y="2297"/>
              <a:ext cx="65" cy="130"/>
            </a:xfrm>
            <a:custGeom>
              <a:avLst/>
              <a:gdLst>
                <a:gd name="T0" fmla="*/ 0 w 65"/>
                <a:gd name="T1" fmla="*/ 130 h 130"/>
                <a:gd name="T2" fmla="*/ 44 w 65"/>
                <a:gd name="T3" fmla="*/ 119 h 130"/>
                <a:gd name="T4" fmla="*/ 65 w 65"/>
                <a:gd name="T5" fmla="*/ 97 h 130"/>
                <a:gd name="T6" fmla="*/ 44 w 65"/>
                <a:gd name="T7" fmla="*/ 76 h 130"/>
                <a:gd name="T8" fmla="*/ 22 w 65"/>
                <a:gd name="T9" fmla="*/ 54 h 130"/>
                <a:gd name="T10" fmla="*/ 0 w 65"/>
                <a:gd name="T11" fmla="*/ 0 h 1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130"/>
                <a:gd name="T20" fmla="*/ 65 w 65"/>
                <a:gd name="T21" fmla="*/ 130 h 1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130">
                  <a:moveTo>
                    <a:pt x="0" y="130"/>
                  </a:moveTo>
                  <a:cubicBezTo>
                    <a:pt x="16" y="127"/>
                    <a:pt x="33" y="125"/>
                    <a:pt x="44" y="119"/>
                  </a:cubicBezTo>
                  <a:cubicBezTo>
                    <a:pt x="55" y="114"/>
                    <a:pt x="65" y="105"/>
                    <a:pt x="65" y="97"/>
                  </a:cubicBezTo>
                  <a:cubicBezTo>
                    <a:pt x="65" y="90"/>
                    <a:pt x="51" y="83"/>
                    <a:pt x="44" y="76"/>
                  </a:cubicBezTo>
                  <a:cubicBezTo>
                    <a:pt x="36" y="69"/>
                    <a:pt x="29" y="67"/>
                    <a:pt x="22" y="54"/>
                  </a:cubicBezTo>
                  <a:cubicBezTo>
                    <a:pt x="15" y="41"/>
                    <a:pt x="7" y="21"/>
                    <a:pt x="0" y="0"/>
                  </a:cubicBezTo>
                </a:path>
              </a:pathLst>
            </a:cu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8" name="Freeform 90"/>
            <p:cNvSpPr>
              <a:spLocks noEditPoints="1"/>
            </p:cNvSpPr>
            <p:nvPr/>
          </p:nvSpPr>
          <p:spPr bwMode="auto">
            <a:xfrm>
              <a:off x="4974" y="2293"/>
              <a:ext cx="260" cy="8"/>
            </a:xfrm>
            <a:custGeom>
              <a:avLst/>
              <a:gdLst>
                <a:gd name="T0" fmla="*/ 0 w 260"/>
                <a:gd name="T1" fmla="*/ 0 h 8"/>
                <a:gd name="T2" fmla="*/ 34 w 260"/>
                <a:gd name="T3" fmla="*/ 0 h 8"/>
                <a:gd name="T4" fmla="*/ 34 w 260"/>
                <a:gd name="T5" fmla="*/ 8 h 8"/>
                <a:gd name="T6" fmla="*/ 0 w 260"/>
                <a:gd name="T7" fmla="*/ 8 h 8"/>
                <a:gd name="T8" fmla="*/ 0 w 260"/>
                <a:gd name="T9" fmla="*/ 0 h 8"/>
                <a:gd name="T10" fmla="*/ 60 w 260"/>
                <a:gd name="T11" fmla="*/ 0 h 8"/>
                <a:gd name="T12" fmla="*/ 94 w 260"/>
                <a:gd name="T13" fmla="*/ 0 h 8"/>
                <a:gd name="T14" fmla="*/ 94 w 260"/>
                <a:gd name="T15" fmla="*/ 8 h 8"/>
                <a:gd name="T16" fmla="*/ 60 w 260"/>
                <a:gd name="T17" fmla="*/ 8 h 8"/>
                <a:gd name="T18" fmla="*/ 60 w 260"/>
                <a:gd name="T19" fmla="*/ 0 h 8"/>
                <a:gd name="T20" fmla="*/ 120 w 260"/>
                <a:gd name="T21" fmla="*/ 0 h 8"/>
                <a:gd name="T22" fmla="*/ 155 w 260"/>
                <a:gd name="T23" fmla="*/ 0 h 8"/>
                <a:gd name="T24" fmla="*/ 155 w 260"/>
                <a:gd name="T25" fmla="*/ 8 h 8"/>
                <a:gd name="T26" fmla="*/ 120 w 260"/>
                <a:gd name="T27" fmla="*/ 8 h 8"/>
                <a:gd name="T28" fmla="*/ 120 w 260"/>
                <a:gd name="T29" fmla="*/ 0 h 8"/>
                <a:gd name="T30" fmla="*/ 180 w 260"/>
                <a:gd name="T31" fmla="*/ 0 h 8"/>
                <a:gd name="T32" fmla="*/ 215 w 260"/>
                <a:gd name="T33" fmla="*/ 0 h 8"/>
                <a:gd name="T34" fmla="*/ 215 w 260"/>
                <a:gd name="T35" fmla="*/ 8 h 8"/>
                <a:gd name="T36" fmla="*/ 180 w 260"/>
                <a:gd name="T37" fmla="*/ 8 h 8"/>
                <a:gd name="T38" fmla="*/ 180 w 260"/>
                <a:gd name="T39" fmla="*/ 0 h 8"/>
                <a:gd name="T40" fmla="*/ 240 w 260"/>
                <a:gd name="T41" fmla="*/ 0 h 8"/>
                <a:gd name="T42" fmla="*/ 260 w 260"/>
                <a:gd name="T43" fmla="*/ 0 h 8"/>
                <a:gd name="T44" fmla="*/ 260 w 260"/>
                <a:gd name="T45" fmla="*/ 8 h 8"/>
                <a:gd name="T46" fmla="*/ 240 w 260"/>
                <a:gd name="T47" fmla="*/ 8 h 8"/>
                <a:gd name="T48" fmla="*/ 240 w 260"/>
                <a:gd name="T49" fmla="*/ 0 h 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0"/>
                <a:gd name="T76" fmla="*/ 0 h 8"/>
                <a:gd name="T77" fmla="*/ 260 w 260"/>
                <a:gd name="T78" fmla="*/ 8 h 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0" h="8">
                  <a:moveTo>
                    <a:pt x="0" y="0"/>
                  </a:moveTo>
                  <a:lnTo>
                    <a:pt x="34" y="0"/>
                  </a:lnTo>
                  <a:lnTo>
                    <a:pt x="34" y="8"/>
                  </a:ln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60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60" y="8"/>
                  </a:lnTo>
                  <a:lnTo>
                    <a:pt x="60" y="0"/>
                  </a:lnTo>
                  <a:close/>
                  <a:moveTo>
                    <a:pt x="120" y="0"/>
                  </a:moveTo>
                  <a:lnTo>
                    <a:pt x="155" y="0"/>
                  </a:lnTo>
                  <a:lnTo>
                    <a:pt x="155" y="8"/>
                  </a:lnTo>
                  <a:lnTo>
                    <a:pt x="120" y="8"/>
                  </a:lnTo>
                  <a:lnTo>
                    <a:pt x="120" y="0"/>
                  </a:lnTo>
                  <a:close/>
                  <a:moveTo>
                    <a:pt x="180" y="0"/>
                  </a:moveTo>
                  <a:lnTo>
                    <a:pt x="215" y="0"/>
                  </a:lnTo>
                  <a:lnTo>
                    <a:pt x="215" y="8"/>
                  </a:lnTo>
                  <a:lnTo>
                    <a:pt x="180" y="8"/>
                  </a:lnTo>
                  <a:lnTo>
                    <a:pt x="180" y="0"/>
                  </a:lnTo>
                  <a:close/>
                  <a:moveTo>
                    <a:pt x="240" y="0"/>
                  </a:moveTo>
                  <a:lnTo>
                    <a:pt x="260" y="0"/>
                  </a:lnTo>
                  <a:lnTo>
                    <a:pt x="260" y="8"/>
                  </a:lnTo>
                  <a:lnTo>
                    <a:pt x="240" y="8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0066"/>
            </a:solidFill>
            <a:ln w="1588">
              <a:solidFill>
                <a:srgbClr val="FF0066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49" name="Freeform 91"/>
            <p:cNvSpPr>
              <a:spLocks noEditPoints="1"/>
            </p:cNvSpPr>
            <p:nvPr/>
          </p:nvSpPr>
          <p:spPr bwMode="auto">
            <a:xfrm>
              <a:off x="4520" y="2076"/>
              <a:ext cx="195" cy="51"/>
            </a:xfrm>
            <a:custGeom>
              <a:avLst/>
              <a:gdLst>
                <a:gd name="T0" fmla="*/ 195 w 195"/>
                <a:gd name="T1" fmla="*/ 34 h 51"/>
                <a:gd name="T2" fmla="*/ 43 w 195"/>
                <a:gd name="T3" fmla="*/ 34 h 51"/>
                <a:gd name="T4" fmla="*/ 43 w 195"/>
                <a:gd name="T5" fmla="*/ 17 h 51"/>
                <a:gd name="T6" fmla="*/ 195 w 195"/>
                <a:gd name="T7" fmla="*/ 17 h 51"/>
                <a:gd name="T8" fmla="*/ 195 w 195"/>
                <a:gd name="T9" fmla="*/ 34 h 51"/>
                <a:gd name="T10" fmla="*/ 52 w 195"/>
                <a:gd name="T11" fmla="*/ 51 h 51"/>
                <a:gd name="T12" fmla="*/ 0 w 195"/>
                <a:gd name="T13" fmla="*/ 26 h 51"/>
                <a:gd name="T14" fmla="*/ 52 w 195"/>
                <a:gd name="T15" fmla="*/ 0 h 51"/>
                <a:gd name="T16" fmla="*/ 52 w 195"/>
                <a:gd name="T17" fmla="*/ 51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5"/>
                <a:gd name="T28" fmla="*/ 0 h 51"/>
                <a:gd name="T29" fmla="*/ 195 w 195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5" h="51">
                  <a:moveTo>
                    <a:pt x="195" y="34"/>
                  </a:moveTo>
                  <a:lnTo>
                    <a:pt x="43" y="34"/>
                  </a:lnTo>
                  <a:lnTo>
                    <a:pt x="43" y="17"/>
                  </a:lnTo>
                  <a:lnTo>
                    <a:pt x="195" y="17"/>
                  </a:lnTo>
                  <a:lnTo>
                    <a:pt x="195" y="34"/>
                  </a:lnTo>
                  <a:close/>
                  <a:moveTo>
                    <a:pt x="52" y="51"/>
                  </a:moveTo>
                  <a:lnTo>
                    <a:pt x="0" y="26"/>
                  </a:lnTo>
                  <a:lnTo>
                    <a:pt x="52" y="0"/>
                  </a:lnTo>
                  <a:lnTo>
                    <a:pt x="52" y="51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50" name="Rectangle 92"/>
            <p:cNvSpPr>
              <a:spLocks noChangeArrowheads="1"/>
            </p:cNvSpPr>
            <p:nvPr/>
          </p:nvSpPr>
          <p:spPr bwMode="auto">
            <a:xfrm>
              <a:off x="4531" y="1904"/>
              <a:ext cx="5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51" name="Rectangle 93"/>
            <p:cNvSpPr>
              <a:spLocks noChangeArrowheads="1"/>
            </p:cNvSpPr>
            <p:nvPr/>
          </p:nvSpPr>
          <p:spPr bwMode="auto">
            <a:xfrm>
              <a:off x="4584" y="1979"/>
              <a:ext cx="21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diff,e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52" name="Freeform 94"/>
            <p:cNvSpPr>
              <a:spLocks noEditPoints="1"/>
            </p:cNvSpPr>
            <p:nvPr/>
          </p:nvSpPr>
          <p:spPr bwMode="auto">
            <a:xfrm>
              <a:off x="4259" y="2066"/>
              <a:ext cx="714" cy="235"/>
            </a:xfrm>
            <a:custGeom>
              <a:avLst/>
              <a:gdLst>
                <a:gd name="T0" fmla="*/ 34 w 714"/>
                <a:gd name="T1" fmla="*/ 16 h 235"/>
                <a:gd name="T2" fmla="*/ 0 w 714"/>
                <a:gd name="T3" fmla="*/ 8 h 235"/>
                <a:gd name="T4" fmla="*/ 57 w 714"/>
                <a:gd name="T5" fmla="*/ 28 h 235"/>
                <a:gd name="T6" fmla="*/ 84 w 714"/>
                <a:gd name="T7" fmla="*/ 51 h 235"/>
                <a:gd name="T8" fmla="*/ 57 w 714"/>
                <a:gd name="T9" fmla="*/ 28 h 235"/>
                <a:gd name="T10" fmla="*/ 141 w 714"/>
                <a:gd name="T11" fmla="*/ 70 h 235"/>
                <a:gd name="T12" fmla="*/ 107 w 714"/>
                <a:gd name="T13" fmla="*/ 63 h 235"/>
                <a:gd name="T14" fmla="*/ 164 w 714"/>
                <a:gd name="T15" fmla="*/ 82 h 235"/>
                <a:gd name="T16" fmla="*/ 195 w 714"/>
                <a:gd name="T17" fmla="*/ 96 h 235"/>
                <a:gd name="T18" fmla="*/ 191 w 714"/>
                <a:gd name="T19" fmla="*/ 104 h 235"/>
                <a:gd name="T20" fmla="*/ 164 w 714"/>
                <a:gd name="T21" fmla="*/ 82 h 235"/>
                <a:gd name="T22" fmla="*/ 242 w 714"/>
                <a:gd name="T23" fmla="*/ 118 h 235"/>
                <a:gd name="T24" fmla="*/ 246 w 714"/>
                <a:gd name="T25" fmla="*/ 129 h 235"/>
                <a:gd name="T26" fmla="*/ 215 w 714"/>
                <a:gd name="T27" fmla="*/ 115 h 235"/>
                <a:gd name="T28" fmla="*/ 273 w 714"/>
                <a:gd name="T29" fmla="*/ 131 h 235"/>
                <a:gd name="T30" fmla="*/ 305 w 714"/>
                <a:gd name="T31" fmla="*/ 144 h 235"/>
                <a:gd name="T32" fmla="*/ 285 w 714"/>
                <a:gd name="T33" fmla="*/ 145 h 235"/>
                <a:gd name="T34" fmla="*/ 273 w 714"/>
                <a:gd name="T35" fmla="*/ 131 h 235"/>
                <a:gd name="T36" fmla="*/ 334 w 714"/>
                <a:gd name="T37" fmla="*/ 155 h 235"/>
                <a:gd name="T38" fmla="*/ 361 w 714"/>
                <a:gd name="T39" fmla="*/ 165 h 235"/>
                <a:gd name="T40" fmla="*/ 354 w 714"/>
                <a:gd name="T41" fmla="*/ 171 h 235"/>
                <a:gd name="T42" fmla="*/ 326 w 714"/>
                <a:gd name="T43" fmla="*/ 161 h 235"/>
                <a:gd name="T44" fmla="*/ 386 w 714"/>
                <a:gd name="T45" fmla="*/ 172 h 235"/>
                <a:gd name="T46" fmla="*/ 419 w 714"/>
                <a:gd name="T47" fmla="*/ 182 h 235"/>
                <a:gd name="T48" fmla="*/ 398 w 714"/>
                <a:gd name="T49" fmla="*/ 185 h 235"/>
                <a:gd name="T50" fmla="*/ 386 w 714"/>
                <a:gd name="T51" fmla="*/ 172 h 235"/>
                <a:gd name="T52" fmla="*/ 444 w 714"/>
                <a:gd name="T53" fmla="*/ 189 h 235"/>
                <a:gd name="T54" fmla="*/ 477 w 714"/>
                <a:gd name="T55" fmla="*/ 196 h 235"/>
                <a:gd name="T56" fmla="*/ 464 w 714"/>
                <a:gd name="T57" fmla="*/ 202 h 235"/>
                <a:gd name="T58" fmla="*/ 441 w 714"/>
                <a:gd name="T59" fmla="*/ 197 h 235"/>
                <a:gd name="T60" fmla="*/ 502 w 714"/>
                <a:gd name="T61" fmla="*/ 201 h 235"/>
                <a:gd name="T62" fmla="*/ 536 w 714"/>
                <a:gd name="T63" fmla="*/ 207 h 235"/>
                <a:gd name="T64" fmla="*/ 507 w 714"/>
                <a:gd name="T65" fmla="*/ 211 h 235"/>
                <a:gd name="T66" fmla="*/ 502 w 714"/>
                <a:gd name="T67" fmla="*/ 201 h 235"/>
                <a:gd name="T68" fmla="*/ 592 w 714"/>
                <a:gd name="T69" fmla="*/ 215 h 235"/>
                <a:gd name="T70" fmla="*/ 594 w 714"/>
                <a:gd name="T71" fmla="*/ 223 h 235"/>
                <a:gd name="T72" fmla="*/ 560 w 714"/>
                <a:gd name="T73" fmla="*/ 219 h 235"/>
                <a:gd name="T74" fmla="*/ 620 w 714"/>
                <a:gd name="T75" fmla="*/ 218 h 235"/>
                <a:gd name="T76" fmla="*/ 655 w 714"/>
                <a:gd name="T77" fmla="*/ 221 h 235"/>
                <a:gd name="T78" fmla="*/ 633 w 714"/>
                <a:gd name="T79" fmla="*/ 228 h 235"/>
                <a:gd name="T80" fmla="*/ 620 w 714"/>
                <a:gd name="T81" fmla="*/ 218 h 235"/>
                <a:gd name="T82" fmla="*/ 714 w 714"/>
                <a:gd name="T83" fmla="*/ 227 h 235"/>
                <a:gd name="T84" fmla="*/ 679 w 714"/>
                <a:gd name="T85" fmla="*/ 232 h 23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35"/>
                <a:gd name="T131" fmla="*/ 714 w 714"/>
                <a:gd name="T132" fmla="*/ 235 h 23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35">
                  <a:moveTo>
                    <a:pt x="3" y="0"/>
                  </a:moveTo>
                  <a:lnTo>
                    <a:pt x="34" y="16"/>
                  </a:lnTo>
                  <a:lnTo>
                    <a:pt x="30" y="24"/>
                  </a:lnTo>
                  <a:lnTo>
                    <a:pt x="0" y="8"/>
                  </a:lnTo>
                  <a:lnTo>
                    <a:pt x="3" y="0"/>
                  </a:lnTo>
                  <a:close/>
                  <a:moveTo>
                    <a:pt x="57" y="28"/>
                  </a:moveTo>
                  <a:lnTo>
                    <a:pt x="88" y="44"/>
                  </a:lnTo>
                  <a:lnTo>
                    <a:pt x="84" y="51"/>
                  </a:lnTo>
                  <a:lnTo>
                    <a:pt x="53" y="35"/>
                  </a:lnTo>
                  <a:lnTo>
                    <a:pt x="57" y="28"/>
                  </a:lnTo>
                  <a:close/>
                  <a:moveTo>
                    <a:pt x="110" y="55"/>
                  </a:moveTo>
                  <a:lnTo>
                    <a:pt x="141" y="70"/>
                  </a:lnTo>
                  <a:lnTo>
                    <a:pt x="137" y="78"/>
                  </a:lnTo>
                  <a:lnTo>
                    <a:pt x="107" y="63"/>
                  </a:lnTo>
                  <a:lnTo>
                    <a:pt x="110" y="55"/>
                  </a:lnTo>
                  <a:close/>
                  <a:moveTo>
                    <a:pt x="164" y="82"/>
                  </a:moveTo>
                  <a:lnTo>
                    <a:pt x="195" y="96"/>
                  </a:lnTo>
                  <a:lnTo>
                    <a:pt x="192" y="104"/>
                  </a:lnTo>
                  <a:lnTo>
                    <a:pt x="191" y="104"/>
                  </a:lnTo>
                  <a:lnTo>
                    <a:pt x="160" y="89"/>
                  </a:lnTo>
                  <a:lnTo>
                    <a:pt x="164" y="82"/>
                  </a:lnTo>
                  <a:close/>
                  <a:moveTo>
                    <a:pt x="218" y="107"/>
                  </a:moveTo>
                  <a:lnTo>
                    <a:pt x="242" y="118"/>
                  </a:lnTo>
                  <a:lnTo>
                    <a:pt x="250" y="121"/>
                  </a:lnTo>
                  <a:lnTo>
                    <a:pt x="246" y="129"/>
                  </a:lnTo>
                  <a:lnTo>
                    <a:pt x="238" y="126"/>
                  </a:lnTo>
                  <a:lnTo>
                    <a:pt x="215" y="115"/>
                  </a:lnTo>
                  <a:lnTo>
                    <a:pt x="218" y="107"/>
                  </a:lnTo>
                  <a:close/>
                  <a:moveTo>
                    <a:pt x="273" y="131"/>
                  </a:moveTo>
                  <a:lnTo>
                    <a:pt x="288" y="137"/>
                  </a:lnTo>
                  <a:lnTo>
                    <a:pt x="305" y="144"/>
                  </a:lnTo>
                  <a:lnTo>
                    <a:pt x="302" y="152"/>
                  </a:lnTo>
                  <a:lnTo>
                    <a:pt x="285" y="145"/>
                  </a:lnTo>
                  <a:lnTo>
                    <a:pt x="270" y="139"/>
                  </a:lnTo>
                  <a:lnTo>
                    <a:pt x="273" y="131"/>
                  </a:lnTo>
                  <a:close/>
                  <a:moveTo>
                    <a:pt x="329" y="153"/>
                  </a:moveTo>
                  <a:lnTo>
                    <a:pt x="334" y="155"/>
                  </a:lnTo>
                  <a:lnTo>
                    <a:pt x="356" y="163"/>
                  </a:lnTo>
                  <a:lnTo>
                    <a:pt x="361" y="165"/>
                  </a:lnTo>
                  <a:lnTo>
                    <a:pt x="359" y="173"/>
                  </a:lnTo>
                  <a:lnTo>
                    <a:pt x="354" y="171"/>
                  </a:lnTo>
                  <a:lnTo>
                    <a:pt x="331" y="163"/>
                  </a:lnTo>
                  <a:lnTo>
                    <a:pt x="326" y="161"/>
                  </a:lnTo>
                  <a:lnTo>
                    <a:pt x="329" y="153"/>
                  </a:lnTo>
                  <a:close/>
                  <a:moveTo>
                    <a:pt x="386" y="172"/>
                  </a:moveTo>
                  <a:lnTo>
                    <a:pt x="401" y="177"/>
                  </a:lnTo>
                  <a:lnTo>
                    <a:pt x="419" y="182"/>
                  </a:lnTo>
                  <a:lnTo>
                    <a:pt x="416" y="190"/>
                  </a:lnTo>
                  <a:lnTo>
                    <a:pt x="398" y="185"/>
                  </a:lnTo>
                  <a:lnTo>
                    <a:pt x="383" y="181"/>
                  </a:lnTo>
                  <a:lnTo>
                    <a:pt x="386" y="172"/>
                  </a:lnTo>
                  <a:close/>
                  <a:moveTo>
                    <a:pt x="443" y="188"/>
                  </a:moveTo>
                  <a:lnTo>
                    <a:pt x="444" y="189"/>
                  </a:lnTo>
                  <a:lnTo>
                    <a:pt x="466" y="194"/>
                  </a:lnTo>
                  <a:lnTo>
                    <a:pt x="477" y="196"/>
                  </a:lnTo>
                  <a:lnTo>
                    <a:pt x="475" y="204"/>
                  </a:lnTo>
                  <a:lnTo>
                    <a:pt x="464" y="202"/>
                  </a:lnTo>
                  <a:lnTo>
                    <a:pt x="442" y="197"/>
                  </a:lnTo>
                  <a:lnTo>
                    <a:pt x="441" y="197"/>
                  </a:lnTo>
                  <a:lnTo>
                    <a:pt x="443" y="188"/>
                  </a:lnTo>
                  <a:close/>
                  <a:moveTo>
                    <a:pt x="502" y="201"/>
                  </a:moveTo>
                  <a:lnTo>
                    <a:pt x="509" y="202"/>
                  </a:lnTo>
                  <a:lnTo>
                    <a:pt x="536" y="207"/>
                  </a:lnTo>
                  <a:lnTo>
                    <a:pt x="534" y="215"/>
                  </a:lnTo>
                  <a:lnTo>
                    <a:pt x="507" y="211"/>
                  </a:lnTo>
                  <a:lnTo>
                    <a:pt x="500" y="209"/>
                  </a:lnTo>
                  <a:lnTo>
                    <a:pt x="502" y="201"/>
                  </a:lnTo>
                  <a:close/>
                  <a:moveTo>
                    <a:pt x="561" y="210"/>
                  </a:moveTo>
                  <a:lnTo>
                    <a:pt x="592" y="215"/>
                  </a:lnTo>
                  <a:lnTo>
                    <a:pt x="595" y="215"/>
                  </a:lnTo>
                  <a:lnTo>
                    <a:pt x="594" y="223"/>
                  </a:lnTo>
                  <a:lnTo>
                    <a:pt x="591" y="223"/>
                  </a:lnTo>
                  <a:lnTo>
                    <a:pt x="560" y="219"/>
                  </a:lnTo>
                  <a:lnTo>
                    <a:pt x="561" y="210"/>
                  </a:lnTo>
                  <a:close/>
                  <a:moveTo>
                    <a:pt x="620" y="218"/>
                  </a:moveTo>
                  <a:lnTo>
                    <a:pt x="634" y="219"/>
                  </a:lnTo>
                  <a:lnTo>
                    <a:pt x="655" y="221"/>
                  </a:lnTo>
                  <a:lnTo>
                    <a:pt x="654" y="230"/>
                  </a:lnTo>
                  <a:lnTo>
                    <a:pt x="633" y="228"/>
                  </a:lnTo>
                  <a:lnTo>
                    <a:pt x="620" y="226"/>
                  </a:lnTo>
                  <a:lnTo>
                    <a:pt x="620" y="218"/>
                  </a:lnTo>
                  <a:close/>
                  <a:moveTo>
                    <a:pt x="680" y="223"/>
                  </a:moveTo>
                  <a:lnTo>
                    <a:pt x="714" y="227"/>
                  </a:lnTo>
                  <a:lnTo>
                    <a:pt x="714" y="235"/>
                  </a:lnTo>
                  <a:lnTo>
                    <a:pt x="679" y="232"/>
                  </a:lnTo>
                  <a:lnTo>
                    <a:pt x="680" y="223"/>
                  </a:lnTo>
                  <a:close/>
                </a:path>
              </a:pathLst>
            </a:custGeom>
            <a:solidFill>
              <a:srgbClr val="FF0066"/>
            </a:solidFill>
            <a:ln w="1588">
              <a:solidFill>
                <a:srgbClr val="FF0066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53" name="Line 95"/>
            <p:cNvSpPr>
              <a:spLocks noChangeShapeType="1"/>
            </p:cNvSpPr>
            <p:nvPr/>
          </p:nvSpPr>
          <p:spPr bwMode="auto">
            <a:xfrm>
              <a:off x="4974" y="2296"/>
              <a:ext cx="0" cy="130"/>
            </a:xfrm>
            <a:prstGeom prst="line">
              <a:avLst/>
            </a:pr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54" name="Line 96"/>
            <p:cNvSpPr>
              <a:spLocks noChangeShapeType="1"/>
            </p:cNvSpPr>
            <p:nvPr/>
          </p:nvSpPr>
          <p:spPr bwMode="auto">
            <a:xfrm>
              <a:off x="4260" y="2102"/>
              <a:ext cx="0" cy="324"/>
            </a:xfrm>
            <a:prstGeom prst="line">
              <a:avLst/>
            </a:pr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55" name="Freeform 97"/>
            <p:cNvSpPr>
              <a:spLocks/>
            </p:cNvSpPr>
            <p:nvPr/>
          </p:nvSpPr>
          <p:spPr bwMode="auto">
            <a:xfrm>
              <a:off x="4260" y="2069"/>
              <a:ext cx="66" cy="357"/>
            </a:xfrm>
            <a:custGeom>
              <a:avLst/>
              <a:gdLst>
                <a:gd name="T0" fmla="*/ 0 w 66"/>
                <a:gd name="T1" fmla="*/ 357 h 357"/>
                <a:gd name="T2" fmla="*/ 44 w 66"/>
                <a:gd name="T3" fmla="*/ 327 h 357"/>
                <a:gd name="T4" fmla="*/ 66 w 66"/>
                <a:gd name="T5" fmla="*/ 268 h 357"/>
                <a:gd name="T6" fmla="*/ 44 w 66"/>
                <a:gd name="T7" fmla="*/ 209 h 357"/>
                <a:gd name="T8" fmla="*/ 23 w 66"/>
                <a:gd name="T9" fmla="*/ 149 h 357"/>
                <a:gd name="T10" fmla="*/ 0 w 66"/>
                <a:gd name="T11" fmla="*/ 0 h 3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357"/>
                <a:gd name="T20" fmla="*/ 66 w 66"/>
                <a:gd name="T21" fmla="*/ 357 h 3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357">
                  <a:moveTo>
                    <a:pt x="0" y="357"/>
                  </a:moveTo>
                  <a:cubicBezTo>
                    <a:pt x="17" y="349"/>
                    <a:pt x="33" y="342"/>
                    <a:pt x="44" y="327"/>
                  </a:cubicBezTo>
                  <a:cubicBezTo>
                    <a:pt x="55" y="312"/>
                    <a:pt x="66" y="288"/>
                    <a:pt x="66" y="268"/>
                  </a:cubicBezTo>
                  <a:cubicBezTo>
                    <a:pt x="66" y="249"/>
                    <a:pt x="51" y="228"/>
                    <a:pt x="44" y="209"/>
                  </a:cubicBezTo>
                  <a:cubicBezTo>
                    <a:pt x="37" y="189"/>
                    <a:pt x="30" y="184"/>
                    <a:pt x="23" y="149"/>
                  </a:cubicBezTo>
                  <a:cubicBezTo>
                    <a:pt x="15" y="114"/>
                    <a:pt x="8" y="57"/>
                    <a:pt x="0" y="0"/>
                  </a:cubicBezTo>
                </a:path>
              </a:pathLst>
            </a:cu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56" name="Freeform 98"/>
            <p:cNvSpPr>
              <a:spLocks/>
            </p:cNvSpPr>
            <p:nvPr/>
          </p:nvSpPr>
          <p:spPr bwMode="auto">
            <a:xfrm>
              <a:off x="4974" y="2297"/>
              <a:ext cx="65" cy="130"/>
            </a:xfrm>
            <a:custGeom>
              <a:avLst/>
              <a:gdLst>
                <a:gd name="T0" fmla="*/ 0 w 65"/>
                <a:gd name="T1" fmla="*/ 130 h 130"/>
                <a:gd name="T2" fmla="*/ 44 w 65"/>
                <a:gd name="T3" fmla="*/ 119 h 130"/>
                <a:gd name="T4" fmla="*/ 65 w 65"/>
                <a:gd name="T5" fmla="*/ 97 h 130"/>
                <a:gd name="T6" fmla="*/ 44 w 65"/>
                <a:gd name="T7" fmla="*/ 76 h 130"/>
                <a:gd name="T8" fmla="*/ 22 w 65"/>
                <a:gd name="T9" fmla="*/ 54 h 130"/>
                <a:gd name="T10" fmla="*/ 0 w 65"/>
                <a:gd name="T11" fmla="*/ 0 h 1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130"/>
                <a:gd name="T20" fmla="*/ 65 w 65"/>
                <a:gd name="T21" fmla="*/ 130 h 1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130">
                  <a:moveTo>
                    <a:pt x="0" y="130"/>
                  </a:moveTo>
                  <a:cubicBezTo>
                    <a:pt x="16" y="127"/>
                    <a:pt x="33" y="125"/>
                    <a:pt x="44" y="119"/>
                  </a:cubicBezTo>
                  <a:cubicBezTo>
                    <a:pt x="55" y="114"/>
                    <a:pt x="65" y="105"/>
                    <a:pt x="65" y="97"/>
                  </a:cubicBezTo>
                  <a:cubicBezTo>
                    <a:pt x="65" y="90"/>
                    <a:pt x="51" y="83"/>
                    <a:pt x="44" y="76"/>
                  </a:cubicBezTo>
                  <a:cubicBezTo>
                    <a:pt x="36" y="69"/>
                    <a:pt x="29" y="67"/>
                    <a:pt x="22" y="54"/>
                  </a:cubicBezTo>
                  <a:cubicBezTo>
                    <a:pt x="15" y="41"/>
                    <a:pt x="7" y="21"/>
                    <a:pt x="0" y="0"/>
                  </a:cubicBezTo>
                </a:path>
              </a:pathLst>
            </a:custGeom>
            <a:noFill/>
            <a:ln w="1270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57" name="Freeform 99"/>
            <p:cNvSpPr>
              <a:spLocks noEditPoints="1"/>
            </p:cNvSpPr>
            <p:nvPr/>
          </p:nvSpPr>
          <p:spPr bwMode="auto">
            <a:xfrm>
              <a:off x="4974" y="2293"/>
              <a:ext cx="260" cy="8"/>
            </a:xfrm>
            <a:custGeom>
              <a:avLst/>
              <a:gdLst>
                <a:gd name="T0" fmla="*/ 0 w 260"/>
                <a:gd name="T1" fmla="*/ 0 h 8"/>
                <a:gd name="T2" fmla="*/ 34 w 260"/>
                <a:gd name="T3" fmla="*/ 0 h 8"/>
                <a:gd name="T4" fmla="*/ 34 w 260"/>
                <a:gd name="T5" fmla="*/ 8 h 8"/>
                <a:gd name="T6" fmla="*/ 0 w 260"/>
                <a:gd name="T7" fmla="*/ 8 h 8"/>
                <a:gd name="T8" fmla="*/ 0 w 260"/>
                <a:gd name="T9" fmla="*/ 0 h 8"/>
                <a:gd name="T10" fmla="*/ 60 w 260"/>
                <a:gd name="T11" fmla="*/ 0 h 8"/>
                <a:gd name="T12" fmla="*/ 94 w 260"/>
                <a:gd name="T13" fmla="*/ 0 h 8"/>
                <a:gd name="T14" fmla="*/ 94 w 260"/>
                <a:gd name="T15" fmla="*/ 8 h 8"/>
                <a:gd name="T16" fmla="*/ 60 w 260"/>
                <a:gd name="T17" fmla="*/ 8 h 8"/>
                <a:gd name="T18" fmla="*/ 60 w 260"/>
                <a:gd name="T19" fmla="*/ 0 h 8"/>
                <a:gd name="T20" fmla="*/ 120 w 260"/>
                <a:gd name="T21" fmla="*/ 0 h 8"/>
                <a:gd name="T22" fmla="*/ 155 w 260"/>
                <a:gd name="T23" fmla="*/ 0 h 8"/>
                <a:gd name="T24" fmla="*/ 155 w 260"/>
                <a:gd name="T25" fmla="*/ 8 h 8"/>
                <a:gd name="T26" fmla="*/ 120 w 260"/>
                <a:gd name="T27" fmla="*/ 8 h 8"/>
                <a:gd name="T28" fmla="*/ 120 w 260"/>
                <a:gd name="T29" fmla="*/ 0 h 8"/>
                <a:gd name="T30" fmla="*/ 180 w 260"/>
                <a:gd name="T31" fmla="*/ 0 h 8"/>
                <a:gd name="T32" fmla="*/ 215 w 260"/>
                <a:gd name="T33" fmla="*/ 0 h 8"/>
                <a:gd name="T34" fmla="*/ 215 w 260"/>
                <a:gd name="T35" fmla="*/ 8 h 8"/>
                <a:gd name="T36" fmla="*/ 180 w 260"/>
                <a:gd name="T37" fmla="*/ 8 h 8"/>
                <a:gd name="T38" fmla="*/ 180 w 260"/>
                <a:gd name="T39" fmla="*/ 0 h 8"/>
                <a:gd name="T40" fmla="*/ 240 w 260"/>
                <a:gd name="T41" fmla="*/ 0 h 8"/>
                <a:gd name="T42" fmla="*/ 260 w 260"/>
                <a:gd name="T43" fmla="*/ 0 h 8"/>
                <a:gd name="T44" fmla="*/ 260 w 260"/>
                <a:gd name="T45" fmla="*/ 8 h 8"/>
                <a:gd name="T46" fmla="*/ 240 w 260"/>
                <a:gd name="T47" fmla="*/ 8 h 8"/>
                <a:gd name="T48" fmla="*/ 240 w 260"/>
                <a:gd name="T49" fmla="*/ 0 h 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0"/>
                <a:gd name="T76" fmla="*/ 0 h 8"/>
                <a:gd name="T77" fmla="*/ 260 w 260"/>
                <a:gd name="T78" fmla="*/ 8 h 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0" h="8">
                  <a:moveTo>
                    <a:pt x="0" y="0"/>
                  </a:moveTo>
                  <a:lnTo>
                    <a:pt x="34" y="0"/>
                  </a:lnTo>
                  <a:lnTo>
                    <a:pt x="34" y="8"/>
                  </a:ln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60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60" y="8"/>
                  </a:lnTo>
                  <a:lnTo>
                    <a:pt x="60" y="0"/>
                  </a:lnTo>
                  <a:close/>
                  <a:moveTo>
                    <a:pt x="120" y="0"/>
                  </a:moveTo>
                  <a:lnTo>
                    <a:pt x="155" y="0"/>
                  </a:lnTo>
                  <a:lnTo>
                    <a:pt x="155" y="8"/>
                  </a:lnTo>
                  <a:lnTo>
                    <a:pt x="120" y="8"/>
                  </a:lnTo>
                  <a:lnTo>
                    <a:pt x="120" y="0"/>
                  </a:lnTo>
                  <a:close/>
                  <a:moveTo>
                    <a:pt x="180" y="0"/>
                  </a:moveTo>
                  <a:lnTo>
                    <a:pt x="215" y="0"/>
                  </a:lnTo>
                  <a:lnTo>
                    <a:pt x="215" y="8"/>
                  </a:lnTo>
                  <a:lnTo>
                    <a:pt x="180" y="8"/>
                  </a:lnTo>
                  <a:lnTo>
                    <a:pt x="180" y="0"/>
                  </a:lnTo>
                  <a:close/>
                  <a:moveTo>
                    <a:pt x="240" y="0"/>
                  </a:moveTo>
                  <a:lnTo>
                    <a:pt x="260" y="0"/>
                  </a:lnTo>
                  <a:lnTo>
                    <a:pt x="260" y="8"/>
                  </a:lnTo>
                  <a:lnTo>
                    <a:pt x="240" y="8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0066"/>
            </a:solidFill>
            <a:ln w="1588">
              <a:solidFill>
                <a:srgbClr val="FF0066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58" name="Freeform 100"/>
            <p:cNvSpPr>
              <a:spLocks noEditPoints="1"/>
            </p:cNvSpPr>
            <p:nvPr/>
          </p:nvSpPr>
          <p:spPr bwMode="auto">
            <a:xfrm>
              <a:off x="4520" y="2076"/>
              <a:ext cx="195" cy="51"/>
            </a:xfrm>
            <a:custGeom>
              <a:avLst/>
              <a:gdLst>
                <a:gd name="T0" fmla="*/ 195 w 195"/>
                <a:gd name="T1" fmla="*/ 34 h 51"/>
                <a:gd name="T2" fmla="*/ 43 w 195"/>
                <a:gd name="T3" fmla="*/ 34 h 51"/>
                <a:gd name="T4" fmla="*/ 43 w 195"/>
                <a:gd name="T5" fmla="*/ 17 h 51"/>
                <a:gd name="T6" fmla="*/ 195 w 195"/>
                <a:gd name="T7" fmla="*/ 17 h 51"/>
                <a:gd name="T8" fmla="*/ 195 w 195"/>
                <a:gd name="T9" fmla="*/ 34 h 51"/>
                <a:gd name="T10" fmla="*/ 52 w 195"/>
                <a:gd name="T11" fmla="*/ 51 h 51"/>
                <a:gd name="T12" fmla="*/ 0 w 195"/>
                <a:gd name="T13" fmla="*/ 26 h 51"/>
                <a:gd name="T14" fmla="*/ 52 w 195"/>
                <a:gd name="T15" fmla="*/ 0 h 51"/>
                <a:gd name="T16" fmla="*/ 52 w 195"/>
                <a:gd name="T17" fmla="*/ 51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5"/>
                <a:gd name="T28" fmla="*/ 0 h 51"/>
                <a:gd name="T29" fmla="*/ 195 w 195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5" h="51">
                  <a:moveTo>
                    <a:pt x="195" y="34"/>
                  </a:moveTo>
                  <a:lnTo>
                    <a:pt x="43" y="34"/>
                  </a:lnTo>
                  <a:lnTo>
                    <a:pt x="43" y="17"/>
                  </a:lnTo>
                  <a:lnTo>
                    <a:pt x="195" y="17"/>
                  </a:lnTo>
                  <a:lnTo>
                    <a:pt x="195" y="34"/>
                  </a:lnTo>
                  <a:close/>
                  <a:moveTo>
                    <a:pt x="52" y="51"/>
                  </a:moveTo>
                  <a:lnTo>
                    <a:pt x="0" y="26"/>
                  </a:lnTo>
                  <a:lnTo>
                    <a:pt x="52" y="0"/>
                  </a:lnTo>
                  <a:lnTo>
                    <a:pt x="52" y="51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59" name="Rectangle 101"/>
            <p:cNvSpPr>
              <a:spLocks noChangeArrowheads="1"/>
            </p:cNvSpPr>
            <p:nvPr/>
          </p:nvSpPr>
          <p:spPr bwMode="auto">
            <a:xfrm>
              <a:off x="4531" y="1904"/>
              <a:ext cx="5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60" name="Rectangle 102"/>
            <p:cNvSpPr>
              <a:spLocks noChangeArrowheads="1"/>
            </p:cNvSpPr>
            <p:nvPr/>
          </p:nvSpPr>
          <p:spPr bwMode="auto">
            <a:xfrm>
              <a:off x="4584" y="1979"/>
              <a:ext cx="21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diff,e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61" name="Freeform 103"/>
            <p:cNvSpPr>
              <a:spLocks noEditPoints="1"/>
            </p:cNvSpPr>
            <p:nvPr/>
          </p:nvSpPr>
          <p:spPr bwMode="auto">
            <a:xfrm>
              <a:off x="4259" y="2066"/>
              <a:ext cx="714" cy="235"/>
            </a:xfrm>
            <a:custGeom>
              <a:avLst/>
              <a:gdLst>
                <a:gd name="T0" fmla="*/ 34 w 714"/>
                <a:gd name="T1" fmla="*/ 16 h 235"/>
                <a:gd name="T2" fmla="*/ 0 w 714"/>
                <a:gd name="T3" fmla="*/ 8 h 235"/>
                <a:gd name="T4" fmla="*/ 57 w 714"/>
                <a:gd name="T5" fmla="*/ 28 h 235"/>
                <a:gd name="T6" fmla="*/ 84 w 714"/>
                <a:gd name="T7" fmla="*/ 51 h 235"/>
                <a:gd name="T8" fmla="*/ 57 w 714"/>
                <a:gd name="T9" fmla="*/ 28 h 235"/>
                <a:gd name="T10" fmla="*/ 141 w 714"/>
                <a:gd name="T11" fmla="*/ 70 h 235"/>
                <a:gd name="T12" fmla="*/ 107 w 714"/>
                <a:gd name="T13" fmla="*/ 63 h 235"/>
                <a:gd name="T14" fmla="*/ 164 w 714"/>
                <a:gd name="T15" fmla="*/ 82 h 235"/>
                <a:gd name="T16" fmla="*/ 195 w 714"/>
                <a:gd name="T17" fmla="*/ 96 h 235"/>
                <a:gd name="T18" fmla="*/ 191 w 714"/>
                <a:gd name="T19" fmla="*/ 104 h 235"/>
                <a:gd name="T20" fmla="*/ 164 w 714"/>
                <a:gd name="T21" fmla="*/ 82 h 235"/>
                <a:gd name="T22" fmla="*/ 242 w 714"/>
                <a:gd name="T23" fmla="*/ 118 h 235"/>
                <a:gd name="T24" fmla="*/ 246 w 714"/>
                <a:gd name="T25" fmla="*/ 129 h 235"/>
                <a:gd name="T26" fmla="*/ 215 w 714"/>
                <a:gd name="T27" fmla="*/ 115 h 235"/>
                <a:gd name="T28" fmla="*/ 273 w 714"/>
                <a:gd name="T29" fmla="*/ 131 h 235"/>
                <a:gd name="T30" fmla="*/ 305 w 714"/>
                <a:gd name="T31" fmla="*/ 144 h 235"/>
                <a:gd name="T32" fmla="*/ 285 w 714"/>
                <a:gd name="T33" fmla="*/ 145 h 235"/>
                <a:gd name="T34" fmla="*/ 273 w 714"/>
                <a:gd name="T35" fmla="*/ 131 h 235"/>
                <a:gd name="T36" fmla="*/ 334 w 714"/>
                <a:gd name="T37" fmla="*/ 155 h 235"/>
                <a:gd name="T38" fmla="*/ 361 w 714"/>
                <a:gd name="T39" fmla="*/ 165 h 235"/>
                <a:gd name="T40" fmla="*/ 354 w 714"/>
                <a:gd name="T41" fmla="*/ 171 h 235"/>
                <a:gd name="T42" fmla="*/ 326 w 714"/>
                <a:gd name="T43" fmla="*/ 161 h 235"/>
                <a:gd name="T44" fmla="*/ 386 w 714"/>
                <a:gd name="T45" fmla="*/ 172 h 235"/>
                <a:gd name="T46" fmla="*/ 419 w 714"/>
                <a:gd name="T47" fmla="*/ 182 h 235"/>
                <a:gd name="T48" fmla="*/ 398 w 714"/>
                <a:gd name="T49" fmla="*/ 185 h 235"/>
                <a:gd name="T50" fmla="*/ 386 w 714"/>
                <a:gd name="T51" fmla="*/ 172 h 235"/>
                <a:gd name="T52" fmla="*/ 444 w 714"/>
                <a:gd name="T53" fmla="*/ 189 h 235"/>
                <a:gd name="T54" fmla="*/ 477 w 714"/>
                <a:gd name="T55" fmla="*/ 196 h 235"/>
                <a:gd name="T56" fmla="*/ 464 w 714"/>
                <a:gd name="T57" fmla="*/ 202 h 235"/>
                <a:gd name="T58" fmla="*/ 441 w 714"/>
                <a:gd name="T59" fmla="*/ 197 h 235"/>
                <a:gd name="T60" fmla="*/ 502 w 714"/>
                <a:gd name="T61" fmla="*/ 201 h 235"/>
                <a:gd name="T62" fmla="*/ 536 w 714"/>
                <a:gd name="T63" fmla="*/ 207 h 235"/>
                <a:gd name="T64" fmla="*/ 507 w 714"/>
                <a:gd name="T65" fmla="*/ 211 h 235"/>
                <a:gd name="T66" fmla="*/ 502 w 714"/>
                <a:gd name="T67" fmla="*/ 201 h 235"/>
                <a:gd name="T68" fmla="*/ 592 w 714"/>
                <a:gd name="T69" fmla="*/ 215 h 235"/>
                <a:gd name="T70" fmla="*/ 594 w 714"/>
                <a:gd name="T71" fmla="*/ 223 h 235"/>
                <a:gd name="T72" fmla="*/ 560 w 714"/>
                <a:gd name="T73" fmla="*/ 219 h 235"/>
                <a:gd name="T74" fmla="*/ 620 w 714"/>
                <a:gd name="T75" fmla="*/ 218 h 235"/>
                <a:gd name="T76" fmla="*/ 655 w 714"/>
                <a:gd name="T77" fmla="*/ 221 h 235"/>
                <a:gd name="T78" fmla="*/ 633 w 714"/>
                <a:gd name="T79" fmla="*/ 228 h 235"/>
                <a:gd name="T80" fmla="*/ 620 w 714"/>
                <a:gd name="T81" fmla="*/ 218 h 235"/>
                <a:gd name="T82" fmla="*/ 714 w 714"/>
                <a:gd name="T83" fmla="*/ 227 h 235"/>
                <a:gd name="T84" fmla="*/ 679 w 714"/>
                <a:gd name="T85" fmla="*/ 232 h 23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4"/>
                <a:gd name="T130" fmla="*/ 0 h 235"/>
                <a:gd name="T131" fmla="*/ 714 w 714"/>
                <a:gd name="T132" fmla="*/ 235 h 23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4" h="235">
                  <a:moveTo>
                    <a:pt x="3" y="0"/>
                  </a:moveTo>
                  <a:lnTo>
                    <a:pt x="34" y="16"/>
                  </a:lnTo>
                  <a:lnTo>
                    <a:pt x="30" y="24"/>
                  </a:lnTo>
                  <a:lnTo>
                    <a:pt x="0" y="8"/>
                  </a:lnTo>
                  <a:lnTo>
                    <a:pt x="3" y="0"/>
                  </a:lnTo>
                  <a:close/>
                  <a:moveTo>
                    <a:pt x="57" y="28"/>
                  </a:moveTo>
                  <a:lnTo>
                    <a:pt x="88" y="44"/>
                  </a:lnTo>
                  <a:lnTo>
                    <a:pt x="84" y="51"/>
                  </a:lnTo>
                  <a:lnTo>
                    <a:pt x="53" y="35"/>
                  </a:lnTo>
                  <a:lnTo>
                    <a:pt x="57" y="28"/>
                  </a:lnTo>
                  <a:close/>
                  <a:moveTo>
                    <a:pt x="110" y="55"/>
                  </a:moveTo>
                  <a:lnTo>
                    <a:pt x="141" y="70"/>
                  </a:lnTo>
                  <a:lnTo>
                    <a:pt x="137" y="78"/>
                  </a:lnTo>
                  <a:lnTo>
                    <a:pt x="107" y="63"/>
                  </a:lnTo>
                  <a:lnTo>
                    <a:pt x="110" y="55"/>
                  </a:lnTo>
                  <a:close/>
                  <a:moveTo>
                    <a:pt x="164" y="82"/>
                  </a:moveTo>
                  <a:lnTo>
                    <a:pt x="195" y="96"/>
                  </a:lnTo>
                  <a:lnTo>
                    <a:pt x="192" y="104"/>
                  </a:lnTo>
                  <a:lnTo>
                    <a:pt x="191" y="104"/>
                  </a:lnTo>
                  <a:lnTo>
                    <a:pt x="160" y="89"/>
                  </a:lnTo>
                  <a:lnTo>
                    <a:pt x="164" y="82"/>
                  </a:lnTo>
                  <a:close/>
                  <a:moveTo>
                    <a:pt x="218" y="107"/>
                  </a:moveTo>
                  <a:lnTo>
                    <a:pt x="242" y="118"/>
                  </a:lnTo>
                  <a:lnTo>
                    <a:pt x="250" y="121"/>
                  </a:lnTo>
                  <a:lnTo>
                    <a:pt x="246" y="129"/>
                  </a:lnTo>
                  <a:lnTo>
                    <a:pt x="238" y="126"/>
                  </a:lnTo>
                  <a:lnTo>
                    <a:pt x="215" y="115"/>
                  </a:lnTo>
                  <a:lnTo>
                    <a:pt x="218" y="107"/>
                  </a:lnTo>
                  <a:close/>
                  <a:moveTo>
                    <a:pt x="273" y="131"/>
                  </a:moveTo>
                  <a:lnTo>
                    <a:pt x="288" y="137"/>
                  </a:lnTo>
                  <a:lnTo>
                    <a:pt x="305" y="144"/>
                  </a:lnTo>
                  <a:lnTo>
                    <a:pt x="302" y="152"/>
                  </a:lnTo>
                  <a:lnTo>
                    <a:pt x="285" y="145"/>
                  </a:lnTo>
                  <a:lnTo>
                    <a:pt x="270" y="139"/>
                  </a:lnTo>
                  <a:lnTo>
                    <a:pt x="273" y="131"/>
                  </a:lnTo>
                  <a:close/>
                  <a:moveTo>
                    <a:pt x="329" y="153"/>
                  </a:moveTo>
                  <a:lnTo>
                    <a:pt x="334" y="155"/>
                  </a:lnTo>
                  <a:lnTo>
                    <a:pt x="356" y="163"/>
                  </a:lnTo>
                  <a:lnTo>
                    <a:pt x="361" y="165"/>
                  </a:lnTo>
                  <a:lnTo>
                    <a:pt x="359" y="173"/>
                  </a:lnTo>
                  <a:lnTo>
                    <a:pt x="354" y="171"/>
                  </a:lnTo>
                  <a:lnTo>
                    <a:pt x="331" y="163"/>
                  </a:lnTo>
                  <a:lnTo>
                    <a:pt x="326" y="161"/>
                  </a:lnTo>
                  <a:lnTo>
                    <a:pt x="329" y="153"/>
                  </a:lnTo>
                  <a:close/>
                  <a:moveTo>
                    <a:pt x="386" y="172"/>
                  </a:moveTo>
                  <a:lnTo>
                    <a:pt x="401" y="177"/>
                  </a:lnTo>
                  <a:lnTo>
                    <a:pt x="419" y="182"/>
                  </a:lnTo>
                  <a:lnTo>
                    <a:pt x="416" y="190"/>
                  </a:lnTo>
                  <a:lnTo>
                    <a:pt x="398" y="185"/>
                  </a:lnTo>
                  <a:lnTo>
                    <a:pt x="383" y="181"/>
                  </a:lnTo>
                  <a:lnTo>
                    <a:pt x="386" y="172"/>
                  </a:lnTo>
                  <a:close/>
                  <a:moveTo>
                    <a:pt x="443" y="188"/>
                  </a:moveTo>
                  <a:lnTo>
                    <a:pt x="444" y="189"/>
                  </a:lnTo>
                  <a:lnTo>
                    <a:pt x="466" y="194"/>
                  </a:lnTo>
                  <a:lnTo>
                    <a:pt x="477" y="196"/>
                  </a:lnTo>
                  <a:lnTo>
                    <a:pt x="475" y="204"/>
                  </a:lnTo>
                  <a:lnTo>
                    <a:pt x="464" y="202"/>
                  </a:lnTo>
                  <a:lnTo>
                    <a:pt x="442" y="197"/>
                  </a:lnTo>
                  <a:lnTo>
                    <a:pt x="441" y="197"/>
                  </a:lnTo>
                  <a:lnTo>
                    <a:pt x="443" y="188"/>
                  </a:lnTo>
                  <a:close/>
                  <a:moveTo>
                    <a:pt x="502" y="201"/>
                  </a:moveTo>
                  <a:lnTo>
                    <a:pt x="509" y="202"/>
                  </a:lnTo>
                  <a:lnTo>
                    <a:pt x="536" y="207"/>
                  </a:lnTo>
                  <a:lnTo>
                    <a:pt x="534" y="215"/>
                  </a:lnTo>
                  <a:lnTo>
                    <a:pt x="507" y="211"/>
                  </a:lnTo>
                  <a:lnTo>
                    <a:pt x="500" y="209"/>
                  </a:lnTo>
                  <a:lnTo>
                    <a:pt x="502" y="201"/>
                  </a:lnTo>
                  <a:close/>
                  <a:moveTo>
                    <a:pt x="561" y="210"/>
                  </a:moveTo>
                  <a:lnTo>
                    <a:pt x="592" y="215"/>
                  </a:lnTo>
                  <a:lnTo>
                    <a:pt x="595" y="215"/>
                  </a:lnTo>
                  <a:lnTo>
                    <a:pt x="594" y="223"/>
                  </a:lnTo>
                  <a:lnTo>
                    <a:pt x="591" y="223"/>
                  </a:lnTo>
                  <a:lnTo>
                    <a:pt x="560" y="219"/>
                  </a:lnTo>
                  <a:lnTo>
                    <a:pt x="561" y="210"/>
                  </a:lnTo>
                  <a:close/>
                  <a:moveTo>
                    <a:pt x="620" y="218"/>
                  </a:moveTo>
                  <a:lnTo>
                    <a:pt x="634" y="219"/>
                  </a:lnTo>
                  <a:lnTo>
                    <a:pt x="655" y="221"/>
                  </a:lnTo>
                  <a:lnTo>
                    <a:pt x="654" y="230"/>
                  </a:lnTo>
                  <a:lnTo>
                    <a:pt x="633" y="228"/>
                  </a:lnTo>
                  <a:lnTo>
                    <a:pt x="620" y="226"/>
                  </a:lnTo>
                  <a:lnTo>
                    <a:pt x="620" y="218"/>
                  </a:lnTo>
                  <a:close/>
                  <a:moveTo>
                    <a:pt x="680" y="223"/>
                  </a:moveTo>
                  <a:lnTo>
                    <a:pt x="714" y="227"/>
                  </a:lnTo>
                  <a:lnTo>
                    <a:pt x="714" y="235"/>
                  </a:lnTo>
                  <a:lnTo>
                    <a:pt x="679" y="232"/>
                  </a:lnTo>
                  <a:lnTo>
                    <a:pt x="680" y="223"/>
                  </a:lnTo>
                  <a:close/>
                </a:path>
              </a:pathLst>
            </a:custGeom>
            <a:solidFill>
              <a:srgbClr val="FF0066"/>
            </a:solidFill>
            <a:ln w="1588">
              <a:solidFill>
                <a:srgbClr val="FF0066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62" name="Freeform 104"/>
            <p:cNvSpPr>
              <a:spLocks noEditPoints="1"/>
            </p:cNvSpPr>
            <p:nvPr/>
          </p:nvSpPr>
          <p:spPr bwMode="auto">
            <a:xfrm>
              <a:off x="2866" y="2876"/>
              <a:ext cx="275" cy="9"/>
            </a:xfrm>
            <a:custGeom>
              <a:avLst/>
              <a:gdLst>
                <a:gd name="T0" fmla="*/ 0 w 275"/>
                <a:gd name="T1" fmla="*/ 1 h 9"/>
                <a:gd name="T2" fmla="*/ 35 w 275"/>
                <a:gd name="T3" fmla="*/ 1 h 9"/>
                <a:gd name="T4" fmla="*/ 35 w 275"/>
                <a:gd name="T5" fmla="*/ 9 h 9"/>
                <a:gd name="T6" fmla="*/ 0 w 275"/>
                <a:gd name="T7" fmla="*/ 9 h 9"/>
                <a:gd name="T8" fmla="*/ 0 w 275"/>
                <a:gd name="T9" fmla="*/ 1 h 9"/>
                <a:gd name="T10" fmla="*/ 60 w 275"/>
                <a:gd name="T11" fmla="*/ 1 h 9"/>
                <a:gd name="T12" fmla="*/ 95 w 275"/>
                <a:gd name="T13" fmla="*/ 1 h 9"/>
                <a:gd name="T14" fmla="*/ 95 w 275"/>
                <a:gd name="T15" fmla="*/ 9 h 9"/>
                <a:gd name="T16" fmla="*/ 60 w 275"/>
                <a:gd name="T17" fmla="*/ 9 h 9"/>
                <a:gd name="T18" fmla="*/ 60 w 275"/>
                <a:gd name="T19" fmla="*/ 1 h 9"/>
                <a:gd name="T20" fmla="*/ 120 w 275"/>
                <a:gd name="T21" fmla="*/ 1 h 9"/>
                <a:gd name="T22" fmla="*/ 155 w 275"/>
                <a:gd name="T23" fmla="*/ 0 h 9"/>
                <a:gd name="T24" fmla="*/ 155 w 275"/>
                <a:gd name="T25" fmla="*/ 9 h 9"/>
                <a:gd name="T26" fmla="*/ 120 w 275"/>
                <a:gd name="T27" fmla="*/ 9 h 9"/>
                <a:gd name="T28" fmla="*/ 120 w 275"/>
                <a:gd name="T29" fmla="*/ 1 h 9"/>
                <a:gd name="T30" fmla="*/ 180 w 275"/>
                <a:gd name="T31" fmla="*/ 0 h 9"/>
                <a:gd name="T32" fmla="*/ 215 w 275"/>
                <a:gd name="T33" fmla="*/ 0 h 9"/>
                <a:gd name="T34" fmla="*/ 215 w 275"/>
                <a:gd name="T35" fmla="*/ 9 h 9"/>
                <a:gd name="T36" fmla="*/ 180 w 275"/>
                <a:gd name="T37" fmla="*/ 9 h 9"/>
                <a:gd name="T38" fmla="*/ 180 w 275"/>
                <a:gd name="T39" fmla="*/ 0 h 9"/>
                <a:gd name="T40" fmla="*/ 240 w 275"/>
                <a:gd name="T41" fmla="*/ 0 h 9"/>
                <a:gd name="T42" fmla="*/ 275 w 275"/>
                <a:gd name="T43" fmla="*/ 0 h 9"/>
                <a:gd name="T44" fmla="*/ 275 w 275"/>
                <a:gd name="T45" fmla="*/ 9 h 9"/>
                <a:gd name="T46" fmla="*/ 240 w 275"/>
                <a:gd name="T47" fmla="*/ 9 h 9"/>
                <a:gd name="T48" fmla="*/ 240 w 275"/>
                <a:gd name="T49" fmla="*/ 0 h 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5"/>
                <a:gd name="T76" fmla="*/ 0 h 9"/>
                <a:gd name="T77" fmla="*/ 275 w 275"/>
                <a:gd name="T78" fmla="*/ 9 h 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5" h="9">
                  <a:moveTo>
                    <a:pt x="0" y="1"/>
                  </a:moveTo>
                  <a:lnTo>
                    <a:pt x="35" y="1"/>
                  </a:lnTo>
                  <a:lnTo>
                    <a:pt x="35" y="9"/>
                  </a:lnTo>
                  <a:lnTo>
                    <a:pt x="0" y="9"/>
                  </a:lnTo>
                  <a:lnTo>
                    <a:pt x="0" y="1"/>
                  </a:lnTo>
                  <a:close/>
                  <a:moveTo>
                    <a:pt x="60" y="1"/>
                  </a:moveTo>
                  <a:lnTo>
                    <a:pt x="95" y="1"/>
                  </a:lnTo>
                  <a:lnTo>
                    <a:pt x="95" y="9"/>
                  </a:lnTo>
                  <a:lnTo>
                    <a:pt x="60" y="9"/>
                  </a:lnTo>
                  <a:lnTo>
                    <a:pt x="60" y="1"/>
                  </a:lnTo>
                  <a:close/>
                  <a:moveTo>
                    <a:pt x="120" y="1"/>
                  </a:moveTo>
                  <a:lnTo>
                    <a:pt x="155" y="0"/>
                  </a:lnTo>
                  <a:lnTo>
                    <a:pt x="155" y="9"/>
                  </a:lnTo>
                  <a:lnTo>
                    <a:pt x="120" y="9"/>
                  </a:lnTo>
                  <a:lnTo>
                    <a:pt x="120" y="1"/>
                  </a:lnTo>
                  <a:close/>
                  <a:moveTo>
                    <a:pt x="180" y="0"/>
                  </a:moveTo>
                  <a:lnTo>
                    <a:pt x="215" y="0"/>
                  </a:lnTo>
                  <a:lnTo>
                    <a:pt x="215" y="9"/>
                  </a:lnTo>
                  <a:lnTo>
                    <a:pt x="180" y="9"/>
                  </a:lnTo>
                  <a:lnTo>
                    <a:pt x="180" y="0"/>
                  </a:lnTo>
                  <a:close/>
                  <a:moveTo>
                    <a:pt x="240" y="0"/>
                  </a:moveTo>
                  <a:lnTo>
                    <a:pt x="275" y="0"/>
                  </a:lnTo>
                  <a:lnTo>
                    <a:pt x="275" y="9"/>
                  </a:lnTo>
                  <a:lnTo>
                    <a:pt x="240" y="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0000FF"/>
            </a:solidFill>
            <a:ln w="1588">
              <a:solidFill>
                <a:srgbClr val="0000FF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11363" name="Group 105"/>
            <p:cNvGrpSpPr>
              <a:grpSpLocks/>
            </p:cNvGrpSpPr>
            <p:nvPr/>
          </p:nvGrpSpPr>
          <p:grpSpPr bwMode="auto">
            <a:xfrm>
              <a:off x="3480" y="3016"/>
              <a:ext cx="353" cy="278"/>
              <a:chOff x="3480" y="3016"/>
              <a:chExt cx="353" cy="278"/>
            </a:xfrm>
          </p:grpSpPr>
          <p:sp>
            <p:nvSpPr>
              <p:cNvPr id="11379" name="Freeform 106"/>
              <p:cNvSpPr>
                <a:spLocks noEditPoints="1"/>
              </p:cNvSpPr>
              <p:nvPr/>
            </p:nvSpPr>
            <p:spPr bwMode="auto">
              <a:xfrm>
                <a:off x="3480" y="3016"/>
                <a:ext cx="196" cy="52"/>
              </a:xfrm>
              <a:custGeom>
                <a:avLst/>
                <a:gdLst>
                  <a:gd name="T0" fmla="*/ 196 w 196"/>
                  <a:gd name="T1" fmla="*/ 35 h 52"/>
                  <a:gd name="T2" fmla="*/ 43 w 196"/>
                  <a:gd name="T3" fmla="*/ 35 h 52"/>
                  <a:gd name="T4" fmla="*/ 43 w 196"/>
                  <a:gd name="T5" fmla="*/ 17 h 52"/>
                  <a:gd name="T6" fmla="*/ 196 w 196"/>
                  <a:gd name="T7" fmla="*/ 17 h 52"/>
                  <a:gd name="T8" fmla="*/ 196 w 196"/>
                  <a:gd name="T9" fmla="*/ 35 h 52"/>
                  <a:gd name="T10" fmla="*/ 52 w 196"/>
                  <a:gd name="T11" fmla="*/ 52 h 52"/>
                  <a:gd name="T12" fmla="*/ 0 w 196"/>
                  <a:gd name="T13" fmla="*/ 26 h 52"/>
                  <a:gd name="T14" fmla="*/ 52 w 196"/>
                  <a:gd name="T15" fmla="*/ 0 h 52"/>
                  <a:gd name="T16" fmla="*/ 52 w 196"/>
                  <a:gd name="T17" fmla="*/ 52 h 5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6"/>
                  <a:gd name="T28" fmla="*/ 0 h 52"/>
                  <a:gd name="T29" fmla="*/ 196 w 196"/>
                  <a:gd name="T30" fmla="*/ 52 h 5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6" h="52">
                    <a:moveTo>
                      <a:pt x="196" y="35"/>
                    </a:moveTo>
                    <a:lnTo>
                      <a:pt x="43" y="35"/>
                    </a:lnTo>
                    <a:lnTo>
                      <a:pt x="43" y="17"/>
                    </a:lnTo>
                    <a:lnTo>
                      <a:pt x="196" y="17"/>
                    </a:lnTo>
                    <a:lnTo>
                      <a:pt x="196" y="35"/>
                    </a:lnTo>
                    <a:close/>
                    <a:moveTo>
                      <a:pt x="52" y="52"/>
                    </a:moveTo>
                    <a:lnTo>
                      <a:pt x="0" y="26"/>
                    </a:lnTo>
                    <a:lnTo>
                      <a:pt x="52" y="0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80" name="Rectangle 107"/>
              <p:cNvSpPr>
                <a:spLocks noChangeArrowheads="1"/>
              </p:cNvSpPr>
              <p:nvPr/>
            </p:nvSpPr>
            <p:spPr bwMode="auto">
              <a:xfrm>
                <a:off x="3559" y="3104"/>
                <a:ext cx="53" cy="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I</a:t>
                </a:r>
                <a:endParaRPr kumimoji="1" lang="en-US" altLang="ja-JP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1381" name="Rectangle 108"/>
              <p:cNvSpPr>
                <a:spLocks noChangeArrowheads="1"/>
              </p:cNvSpPr>
              <p:nvPr/>
            </p:nvSpPr>
            <p:spPr bwMode="auto">
              <a:xfrm>
                <a:off x="3612" y="3179"/>
                <a:ext cx="221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diff,h</a:t>
                </a:r>
                <a:endParaRPr kumimoji="1" lang="en-US" altLang="ja-JP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11364" name="Freeform 109"/>
            <p:cNvSpPr>
              <a:spLocks/>
            </p:cNvSpPr>
            <p:nvPr/>
          </p:nvSpPr>
          <p:spPr bwMode="auto">
            <a:xfrm>
              <a:off x="3872" y="2750"/>
              <a:ext cx="65" cy="260"/>
            </a:xfrm>
            <a:custGeom>
              <a:avLst/>
              <a:gdLst>
                <a:gd name="T0" fmla="*/ 0 w 65"/>
                <a:gd name="T1" fmla="*/ 0 h 260"/>
                <a:gd name="T2" fmla="*/ 43 w 65"/>
                <a:gd name="T3" fmla="*/ 22 h 260"/>
                <a:gd name="T4" fmla="*/ 65 w 65"/>
                <a:gd name="T5" fmla="*/ 65 h 260"/>
                <a:gd name="T6" fmla="*/ 43 w 65"/>
                <a:gd name="T7" fmla="*/ 108 h 260"/>
                <a:gd name="T8" fmla="*/ 22 w 65"/>
                <a:gd name="T9" fmla="*/ 152 h 260"/>
                <a:gd name="T10" fmla="*/ 0 w 65"/>
                <a:gd name="T11" fmla="*/ 260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260"/>
                <a:gd name="T20" fmla="*/ 65 w 65"/>
                <a:gd name="T21" fmla="*/ 260 h 2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260">
                  <a:moveTo>
                    <a:pt x="0" y="0"/>
                  </a:moveTo>
                  <a:cubicBezTo>
                    <a:pt x="16" y="6"/>
                    <a:pt x="32" y="11"/>
                    <a:pt x="43" y="22"/>
                  </a:cubicBezTo>
                  <a:cubicBezTo>
                    <a:pt x="54" y="33"/>
                    <a:pt x="65" y="51"/>
                    <a:pt x="65" y="65"/>
                  </a:cubicBezTo>
                  <a:cubicBezTo>
                    <a:pt x="65" y="79"/>
                    <a:pt x="50" y="94"/>
                    <a:pt x="43" y="108"/>
                  </a:cubicBezTo>
                  <a:cubicBezTo>
                    <a:pt x="36" y="123"/>
                    <a:pt x="29" y="126"/>
                    <a:pt x="22" y="152"/>
                  </a:cubicBezTo>
                  <a:cubicBezTo>
                    <a:pt x="14" y="177"/>
                    <a:pt x="7" y="219"/>
                    <a:pt x="0" y="260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65" name="Line 110"/>
            <p:cNvSpPr>
              <a:spLocks noChangeShapeType="1"/>
            </p:cNvSpPr>
            <p:nvPr/>
          </p:nvSpPr>
          <p:spPr bwMode="auto">
            <a:xfrm flipV="1">
              <a:off x="3872" y="2750"/>
              <a:ext cx="0" cy="29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66" name="Freeform 111"/>
            <p:cNvSpPr>
              <a:spLocks/>
            </p:cNvSpPr>
            <p:nvPr/>
          </p:nvSpPr>
          <p:spPr bwMode="auto">
            <a:xfrm>
              <a:off x="3190" y="2750"/>
              <a:ext cx="32" cy="130"/>
            </a:xfrm>
            <a:custGeom>
              <a:avLst/>
              <a:gdLst>
                <a:gd name="T0" fmla="*/ 0 w 32"/>
                <a:gd name="T1" fmla="*/ 0 h 130"/>
                <a:gd name="T2" fmla="*/ 22 w 32"/>
                <a:gd name="T3" fmla="*/ 11 h 130"/>
                <a:gd name="T4" fmla="*/ 32 w 32"/>
                <a:gd name="T5" fmla="*/ 33 h 130"/>
                <a:gd name="T6" fmla="*/ 22 w 32"/>
                <a:gd name="T7" fmla="*/ 54 h 130"/>
                <a:gd name="T8" fmla="*/ 11 w 32"/>
                <a:gd name="T9" fmla="*/ 76 h 130"/>
                <a:gd name="T10" fmla="*/ 0 w 32"/>
                <a:gd name="T11" fmla="*/ 130 h 1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130"/>
                <a:gd name="T20" fmla="*/ 32 w 32"/>
                <a:gd name="T21" fmla="*/ 130 h 1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130">
                  <a:moveTo>
                    <a:pt x="0" y="0"/>
                  </a:moveTo>
                  <a:cubicBezTo>
                    <a:pt x="8" y="3"/>
                    <a:pt x="16" y="6"/>
                    <a:pt x="22" y="11"/>
                  </a:cubicBezTo>
                  <a:cubicBezTo>
                    <a:pt x="27" y="17"/>
                    <a:pt x="32" y="26"/>
                    <a:pt x="32" y="33"/>
                  </a:cubicBezTo>
                  <a:cubicBezTo>
                    <a:pt x="32" y="40"/>
                    <a:pt x="25" y="47"/>
                    <a:pt x="22" y="54"/>
                  </a:cubicBezTo>
                  <a:cubicBezTo>
                    <a:pt x="18" y="62"/>
                    <a:pt x="15" y="64"/>
                    <a:pt x="11" y="76"/>
                  </a:cubicBezTo>
                  <a:cubicBezTo>
                    <a:pt x="8" y="89"/>
                    <a:pt x="4" y="110"/>
                    <a:pt x="0" y="130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67" name="Line 112"/>
            <p:cNvSpPr>
              <a:spLocks noChangeShapeType="1"/>
            </p:cNvSpPr>
            <p:nvPr/>
          </p:nvSpPr>
          <p:spPr bwMode="auto">
            <a:xfrm flipV="1">
              <a:off x="3190" y="2750"/>
              <a:ext cx="0" cy="98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68" name="Freeform 113"/>
            <p:cNvSpPr>
              <a:spLocks noEditPoints="1"/>
            </p:cNvSpPr>
            <p:nvPr/>
          </p:nvSpPr>
          <p:spPr bwMode="auto">
            <a:xfrm>
              <a:off x="3158" y="2877"/>
              <a:ext cx="715" cy="170"/>
            </a:xfrm>
            <a:custGeom>
              <a:avLst/>
              <a:gdLst>
                <a:gd name="T0" fmla="*/ 680 w 715"/>
                <a:gd name="T1" fmla="*/ 158 h 170"/>
                <a:gd name="T2" fmla="*/ 715 w 715"/>
                <a:gd name="T3" fmla="*/ 162 h 170"/>
                <a:gd name="T4" fmla="*/ 656 w 715"/>
                <a:gd name="T5" fmla="*/ 149 h 170"/>
                <a:gd name="T6" fmla="*/ 626 w 715"/>
                <a:gd name="T7" fmla="*/ 129 h 170"/>
                <a:gd name="T8" fmla="*/ 656 w 715"/>
                <a:gd name="T9" fmla="*/ 149 h 170"/>
                <a:gd name="T10" fmla="*/ 568 w 715"/>
                <a:gd name="T11" fmla="*/ 118 h 170"/>
                <a:gd name="T12" fmla="*/ 570 w 715"/>
                <a:gd name="T13" fmla="*/ 109 h 170"/>
                <a:gd name="T14" fmla="*/ 602 w 715"/>
                <a:gd name="T15" fmla="*/ 121 h 170"/>
                <a:gd name="T16" fmla="*/ 543 w 715"/>
                <a:gd name="T17" fmla="*/ 109 h 170"/>
                <a:gd name="T18" fmla="*/ 510 w 715"/>
                <a:gd name="T19" fmla="*/ 98 h 170"/>
                <a:gd name="T20" fmla="*/ 524 w 715"/>
                <a:gd name="T21" fmla="*/ 93 h 170"/>
                <a:gd name="T22" fmla="*/ 543 w 715"/>
                <a:gd name="T23" fmla="*/ 109 h 170"/>
                <a:gd name="T24" fmla="*/ 474 w 715"/>
                <a:gd name="T25" fmla="*/ 86 h 170"/>
                <a:gd name="T26" fmla="*/ 456 w 715"/>
                <a:gd name="T27" fmla="*/ 72 h 170"/>
                <a:gd name="T28" fmla="*/ 488 w 715"/>
                <a:gd name="T29" fmla="*/ 82 h 170"/>
                <a:gd name="T30" fmla="*/ 428 w 715"/>
                <a:gd name="T31" fmla="*/ 72 h 170"/>
                <a:gd name="T32" fmla="*/ 395 w 715"/>
                <a:gd name="T33" fmla="*/ 63 h 170"/>
                <a:gd name="T34" fmla="*/ 430 w 715"/>
                <a:gd name="T35" fmla="*/ 64 h 170"/>
                <a:gd name="T36" fmla="*/ 428 w 715"/>
                <a:gd name="T37" fmla="*/ 72 h 170"/>
                <a:gd name="T38" fmla="*/ 337 w 715"/>
                <a:gd name="T39" fmla="*/ 49 h 170"/>
                <a:gd name="T40" fmla="*/ 373 w 715"/>
                <a:gd name="T41" fmla="*/ 49 h 170"/>
                <a:gd name="T42" fmla="*/ 312 w 715"/>
                <a:gd name="T43" fmla="*/ 44 h 170"/>
                <a:gd name="T44" fmla="*/ 279 w 715"/>
                <a:gd name="T45" fmla="*/ 37 h 170"/>
                <a:gd name="T46" fmla="*/ 294 w 715"/>
                <a:gd name="T47" fmla="*/ 31 h 170"/>
                <a:gd name="T48" fmla="*/ 312 w 715"/>
                <a:gd name="T49" fmla="*/ 44 h 170"/>
                <a:gd name="T50" fmla="*/ 249 w 715"/>
                <a:gd name="T51" fmla="*/ 32 h 170"/>
                <a:gd name="T52" fmla="*/ 221 w 715"/>
                <a:gd name="T53" fmla="*/ 19 h 170"/>
                <a:gd name="T54" fmla="*/ 255 w 715"/>
                <a:gd name="T55" fmla="*/ 24 h 170"/>
                <a:gd name="T56" fmla="*/ 194 w 715"/>
                <a:gd name="T57" fmla="*/ 24 h 170"/>
                <a:gd name="T58" fmla="*/ 160 w 715"/>
                <a:gd name="T59" fmla="*/ 21 h 170"/>
                <a:gd name="T60" fmla="*/ 166 w 715"/>
                <a:gd name="T61" fmla="*/ 13 h 170"/>
                <a:gd name="T62" fmla="*/ 194 w 715"/>
                <a:gd name="T63" fmla="*/ 24 h 170"/>
                <a:gd name="T64" fmla="*/ 123 w 715"/>
                <a:gd name="T65" fmla="*/ 17 h 170"/>
                <a:gd name="T66" fmla="*/ 101 w 715"/>
                <a:gd name="T67" fmla="*/ 7 h 170"/>
                <a:gd name="T68" fmla="*/ 135 w 715"/>
                <a:gd name="T69" fmla="*/ 10 h 170"/>
                <a:gd name="T70" fmla="*/ 75 w 715"/>
                <a:gd name="T71" fmla="*/ 13 h 170"/>
                <a:gd name="T72" fmla="*/ 41 w 715"/>
                <a:gd name="T73" fmla="*/ 3 h 170"/>
                <a:gd name="T74" fmla="*/ 75 w 715"/>
                <a:gd name="T75" fmla="*/ 13 h 170"/>
                <a:gd name="T76" fmla="*/ 0 w 715"/>
                <a:gd name="T77" fmla="*/ 8 h 170"/>
                <a:gd name="T78" fmla="*/ 15 w 715"/>
                <a:gd name="T79" fmla="*/ 1 h 1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15"/>
                <a:gd name="T121" fmla="*/ 0 h 170"/>
                <a:gd name="T122" fmla="*/ 715 w 715"/>
                <a:gd name="T123" fmla="*/ 170 h 1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15" h="170">
                  <a:moveTo>
                    <a:pt x="712" y="170"/>
                  </a:moveTo>
                  <a:lnTo>
                    <a:pt x="680" y="158"/>
                  </a:lnTo>
                  <a:lnTo>
                    <a:pt x="683" y="150"/>
                  </a:lnTo>
                  <a:lnTo>
                    <a:pt x="715" y="162"/>
                  </a:lnTo>
                  <a:lnTo>
                    <a:pt x="712" y="170"/>
                  </a:lnTo>
                  <a:close/>
                  <a:moveTo>
                    <a:pt x="656" y="149"/>
                  </a:moveTo>
                  <a:lnTo>
                    <a:pt x="623" y="137"/>
                  </a:lnTo>
                  <a:lnTo>
                    <a:pt x="626" y="129"/>
                  </a:lnTo>
                  <a:lnTo>
                    <a:pt x="659" y="141"/>
                  </a:lnTo>
                  <a:lnTo>
                    <a:pt x="656" y="149"/>
                  </a:lnTo>
                  <a:close/>
                  <a:moveTo>
                    <a:pt x="599" y="129"/>
                  </a:moveTo>
                  <a:lnTo>
                    <a:pt x="568" y="118"/>
                  </a:lnTo>
                  <a:lnTo>
                    <a:pt x="567" y="117"/>
                  </a:lnTo>
                  <a:lnTo>
                    <a:pt x="570" y="109"/>
                  </a:lnTo>
                  <a:lnTo>
                    <a:pt x="571" y="110"/>
                  </a:lnTo>
                  <a:lnTo>
                    <a:pt x="602" y="121"/>
                  </a:lnTo>
                  <a:lnTo>
                    <a:pt x="599" y="129"/>
                  </a:lnTo>
                  <a:close/>
                  <a:moveTo>
                    <a:pt x="543" y="109"/>
                  </a:moveTo>
                  <a:lnTo>
                    <a:pt x="521" y="102"/>
                  </a:lnTo>
                  <a:lnTo>
                    <a:pt x="510" y="98"/>
                  </a:lnTo>
                  <a:lnTo>
                    <a:pt x="513" y="90"/>
                  </a:lnTo>
                  <a:lnTo>
                    <a:pt x="524" y="93"/>
                  </a:lnTo>
                  <a:lnTo>
                    <a:pt x="545" y="101"/>
                  </a:lnTo>
                  <a:lnTo>
                    <a:pt x="543" y="109"/>
                  </a:lnTo>
                  <a:close/>
                  <a:moveTo>
                    <a:pt x="486" y="90"/>
                  </a:moveTo>
                  <a:lnTo>
                    <a:pt x="474" y="86"/>
                  </a:lnTo>
                  <a:lnTo>
                    <a:pt x="453" y="80"/>
                  </a:lnTo>
                  <a:lnTo>
                    <a:pt x="456" y="72"/>
                  </a:lnTo>
                  <a:lnTo>
                    <a:pt x="477" y="78"/>
                  </a:lnTo>
                  <a:lnTo>
                    <a:pt x="488" y="82"/>
                  </a:lnTo>
                  <a:lnTo>
                    <a:pt x="486" y="90"/>
                  </a:lnTo>
                  <a:close/>
                  <a:moveTo>
                    <a:pt x="428" y="72"/>
                  </a:moveTo>
                  <a:lnTo>
                    <a:pt x="428" y="72"/>
                  </a:lnTo>
                  <a:lnTo>
                    <a:pt x="395" y="63"/>
                  </a:lnTo>
                  <a:lnTo>
                    <a:pt x="398" y="55"/>
                  </a:lnTo>
                  <a:lnTo>
                    <a:pt x="430" y="64"/>
                  </a:lnTo>
                  <a:lnTo>
                    <a:pt x="431" y="64"/>
                  </a:lnTo>
                  <a:lnTo>
                    <a:pt x="428" y="72"/>
                  </a:lnTo>
                  <a:close/>
                  <a:moveTo>
                    <a:pt x="371" y="57"/>
                  </a:moveTo>
                  <a:lnTo>
                    <a:pt x="337" y="49"/>
                  </a:lnTo>
                  <a:lnTo>
                    <a:pt x="339" y="40"/>
                  </a:lnTo>
                  <a:lnTo>
                    <a:pt x="373" y="49"/>
                  </a:lnTo>
                  <a:lnTo>
                    <a:pt x="371" y="57"/>
                  </a:lnTo>
                  <a:close/>
                  <a:moveTo>
                    <a:pt x="312" y="44"/>
                  </a:moveTo>
                  <a:lnTo>
                    <a:pt x="293" y="39"/>
                  </a:lnTo>
                  <a:lnTo>
                    <a:pt x="279" y="37"/>
                  </a:lnTo>
                  <a:lnTo>
                    <a:pt x="280" y="29"/>
                  </a:lnTo>
                  <a:lnTo>
                    <a:pt x="294" y="31"/>
                  </a:lnTo>
                  <a:lnTo>
                    <a:pt x="314" y="35"/>
                  </a:lnTo>
                  <a:lnTo>
                    <a:pt x="312" y="44"/>
                  </a:lnTo>
                  <a:close/>
                  <a:moveTo>
                    <a:pt x="253" y="33"/>
                  </a:moveTo>
                  <a:lnTo>
                    <a:pt x="249" y="32"/>
                  </a:lnTo>
                  <a:lnTo>
                    <a:pt x="220" y="28"/>
                  </a:lnTo>
                  <a:lnTo>
                    <a:pt x="221" y="19"/>
                  </a:lnTo>
                  <a:lnTo>
                    <a:pt x="251" y="24"/>
                  </a:lnTo>
                  <a:lnTo>
                    <a:pt x="255" y="24"/>
                  </a:lnTo>
                  <a:lnTo>
                    <a:pt x="253" y="33"/>
                  </a:lnTo>
                  <a:close/>
                  <a:moveTo>
                    <a:pt x="194" y="24"/>
                  </a:moveTo>
                  <a:lnTo>
                    <a:pt x="165" y="21"/>
                  </a:lnTo>
                  <a:lnTo>
                    <a:pt x="160" y="21"/>
                  </a:lnTo>
                  <a:lnTo>
                    <a:pt x="161" y="12"/>
                  </a:lnTo>
                  <a:lnTo>
                    <a:pt x="166" y="13"/>
                  </a:lnTo>
                  <a:lnTo>
                    <a:pt x="195" y="16"/>
                  </a:lnTo>
                  <a:lnTo>
                    <a:pt x="194" y="24"/>
                  </a:lnTo>
                  <a:close/>
                  <a:moveTo>
                    <a:pt x="134" y="18"/>
                  </a:moveTo>
                  <a:lnTo>
                    <a:pt x="123" y="17"/>
                  </a:lnTo>
                  <a:lnTo>
                    <a:pt x="100" y="15"/>
                  </a:lnTo>
                  <a:lnTo>
                    <a:pt x="101" y="7"/>
                  </a:lnTo>
                  <a:lnTo>
                    <a:pt x="124" y="9"/>
                  </a:lnTo>
                  <a:lnTo>
                    <a:pt x="135" y="10"/>
                  </a:lnTo>
                  <a:lnTo>
                    <a:pt x="134" y="18"/>
                  </a:lnTo>
                  <a:close/>
                  <a:moveTo>
                    <a:pt x="75" y="13"/>
                  </a:moveTo>
                  <a:lnTo>
                    <a:pt x="40" y="11"/>
                  </a:lnTo>
                  <a:lnTo>
                    <a:pt x="41" y="3"/>
                  </a:lnTo>
                  <a:lnTo>
                    <a:pt x="75" y="5"/>
                  </a:lnTo>
                  <a:lnTo>
                    <a:pt x="75" y="13"/>
                  </a:lnTo>
                  <a:close/>
                  <a:moveTo>
                    <a:pt x="15" y="9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5" y="1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FF"/>
            </a:solidFill>
            <a:ln w="1588">
              <a:solidFill>
                <a:srgbClr val="0000FF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69" name="Freeform 114"/>
            <p:cNvSpPr>
              <a:spLocks noEditPoints="1"/>
            </p:cNvSpPr>
            <p:nvPr/>
          </p:nvSpPr>
          <p:spPr bwMode="auto">
            <a:xfrm>
              <a:off x="2866" y="2876"/>
              <a:ext cx="275" cy="9"/>
            </a:xfrm>
            <a:custGeom>
              <a:avLst/>
              <a:gdLst>
                <a:gd name="T0" fmla="*/ 0 w 275"/>
                <a:gd name="T1" fmla="*/ 1 h 9"/>
                <a:gd name="T2" fmla="*/ 35 w 275"/>
                <a:gd name="T3" fmla="*/ 1 h 9"/>
                <a:gd name="T4" fmla="*/ 35 w 275"/>
                <a:gd name="T5" fmla="*/ 9 h 9"/>
                <a:gd name="T6" fmla="*/ 0 w 275"/>
                <a:gd name="T7" fmla="*/ 9 h 9"/>
                <a:gd name="T8" fmla="*/ 0 w 275"/>
                <a:gd name="T9" fmla="*/ 1 h 9"/>
                <a:gd name="T10" fmla="*/ 60 w 275"/>
                <a:gd name="T11" fmla="*/ 1 h 9"/>
                <a:gd name="T12" fmla="*/ 95 w 275"/>
                <a:gd name="T13" fmla="*/ 1 h 9"/>
                <a:gd name="T14" fmla="*/ 95 w 275"/>
                <a:gd name="T15" fmla="*/ 9 h 9"/>
                <a:gd name="T16" fmla="*/ 60 w 275"/>
                <a:gd name="T17" fmla="*/ 9 h 9"/>
                <a:gd name="T18" fmla="*/ 60 w 275"/>
                <a:gd name="T19" fmla="*/ 1 h 9"/>
                <a:gd name="T20" fmla="*/ 120 w 275"/>
                <a:gd name="T21" fmla="*/ 1 h 9"/>
                <a:gd name="T22" fmla="*/ 155 w 275"/>
                <a:gd name="T23" fmla="*/ 0 h 9"/>
                <a:gd name="T24" fmla="*/ 155 w 275"/>
                <a:gd name="T25" fmla="*/ 9 h 9"/>
                <a:gd name="T26" fmla="*/ 120 w 275"/>
                <a:gd name="T27" fmla="*/ 9 h 9"/>
                <a:gd name="T28" fmla="*/ 120 w 275"/>
                <a:gd name="T29" fmla="*/ 1 h 9"/>
                <a:gd name="T30" fmla="*/ 180 w 275"/>
                <a:gd name="T31" fmla="*/ 0 h 9"/>
                <a:gd name="T32" fmla="*/ 215 w 275"/>
                <a:gd name="T33" fmla="*/ 0 h 9"/>
                <a:gd name="T34" fmla="*/ 215 w 275"/>
                <a:gd name="T35" fmla="*/ 9 h 9"/>
                <a:gd name="T36" fmla="*/ 180 w 275"/>
                <a:gd name="T37" fmla="*/ 9 h 9"/>
                <a:gd name="T38" fmla="*/ 180 w 275"/>
                <a:gd name="T39" fmla="*/ 0 h 9"/>
                <a:gd name="T40" fmla="*/ 240 w 275"/>
                <a:gd name="T41" fmla="*/ 0 h 9"/>
                <a:gd name="T42" fmla="*/ 275 w 275"/>
                <a:gd name="T43" fmla="*/ 0 h 9"/>
                <a:gd name="T44" fmla="*/ 275 w 275"/>
                <a:gd name="T45" fmla="*/ 9 h 9"/>
                <a:gd name="T46" fmla="*/ 240 w 275"/>
                <a:gd name="T47" fmla="*/ 9 h 9"/>
                <a:gd name="T48" fmla="*/ 240 w 275"/>
                <a:gd name="T49" fmla="*/ 0 h 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5"/>
                <a:gd name="T76" fmla="*/ 0 h 9"/>
                <a:gd name="T77" fmla="*/ 275 w 275"/>
                <a:gd name="T78" fmla="*/ 9 h 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5" h="9">
                  <a:moveTo>
                    <a:pt x="0" y="1"/>
                  </a:moveTo>
                  <a:lnTo>
                    <a:pt x="35" y="1"/>
                  </a:lnTo>
                  <a:lnTo>
                    <a:pt x="35" y="9"/>
                  </a:lnTo>
                  <a:lnTo>
                    <a:pt x="0" y="9"/>
                  </a:lnTo>
                  <a:lnTo>
                    <a:pt x="0" y="1"/>
                  </a:lnTo>
                  <a:close/>
                  <a:moveTo>
                    <a:pt x="60" y="1"/>
                  </a:moveTo>
                  <a:lnTo>
                    <a:pt x="95" y="1"/>
                  </a:lnTo>
                  <a:lnTo>
                    <a:pt x="95" y="9"/>
                  </a:lnTo>
                  <a:lnTo>
                    <a:pt x="60" y="9"/>
                  </a:lnTo>
                  <a:lnTo>
                    <a:pt x="60" y="1"/>
                  </a:lnTo>
                  <a:close/>
                  <a:moveTo>
                    <a:pt x="120" y="1"/>
                  </a:moveTo>
                  <a:lnTo>
                    <a:pt x="155" y="0"/>
                  </a:lnTo>
                  <a:lnTo>
                    <a:pt x="155" y="9"/>
                  </a:lnTo>
                  <a:lnTo>
                    <a:pt x="120" y="9"/>
                  </a:lnTo>
                  <a:lnTo>
                    <a:pt x="120" y="1"/>
                  </a:lnTo>
                  <a:close/>
                  <a:moveTo>
                    <a:pt x="180" y="0"/>
                  </a:moveTo>
                  <a:lnTo>
                    <a:pt x="215" y="0"/>
                  </a:lnTo>
                  <a:lnTo>
                    <a:pt x="215" y="9"/>
                  </a:lnTo>
                  <a:lnTo>
                    <a:pt x="180" y="9"/>
                  </a:lnTo>
                  <a:lnTo>
                    <a:pt x="180" y="0"/>
                  </a:lnTo>
                  <a:close/>
                  <a:moveTo>
                    <a:pt x="240" y="0"/>
                  </a:moveTo>
                  <a:lnTo>
                    <a:pt x="275" y="0"/>
                  </a:lnTo>
                  <a:lnTo>
                    <a:pt x="275" y="9"/>
                  </a:lnTo>
                  <a:lnTo>
                    <a:pt x="240" y="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0000FF"/>
            </a:solidFill>
            <a:ln w="1588">
              <a:solidFill>
                <a:srgbClr val="0000FF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70" name="Freeform 115"/>
            <p:cNvSpPr>
              <a:spLocks noEditPoints="1"/>
            </p:cNvSpPr>
            <p:nvPr/>
          </p:nvSpPr>
          <p:spPr bwMode="auto">
            <a:xfrm>
              <a:off x="3480" y="3016"/>
              <a:ext cx="196" cy="52"/>
            </a:xfrm>
            <a:custGeom>
              <a:avLst/>
              <a:gdLst>
                <a:gd name="T0" fmla="*/ 196 w 196"/>
                <a:gd name="T1" fmla="*/ 35 h 52"/>
                <a:gd name="T2" fmla="*/ 43 w 196"/>
                <a:gd name="T3" fmla="*/ 35 h 52"/>
                <a:gd name="T4" fmla="*/ 43 w 196"/>
                <a:gd name="T5" fmla="*/ 17 h 52"/>
                <a:gd name="T6" fmla="*/ 196 w 196"/>
                <a:gd name="T7" fmla="*/ 17 h 52"/>
                <a:gd name="T8" fmla="*/ 196 w 196"/>
                <a:gd name="T9" fmla="*/ 35 h 52"/>
                <a:gd name="T10" fmla="*/ 52 w 196"/>
                <a:gd name="T11" fmla="*/ 52 h 52"/>
                <a:gd name="T12" fmla="*/ 0 w 196"/>
                <a:gd name="T13" fmla="*/ 26 h 52"/>
                <a:gd name="T14" fmla="*/ 52 w 196"/>
                <a:gd name="T15" fmla="*/ 0 h 52"/>
                <a:gd name="T16" fmla="*/ 52 w 196"/>
                <a:gd name="T17" fmla="*/ 52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6"/>
                <a:gd name="T28" fmla="*/ 0 h 52"/>
                <a:gd name="T29" fmla="*/ 196 w 196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6" h="52">
                  <a:moveTo>
                    <a:pt x="196" y="35"/>
                  </a:moveTo>
                  <a:lnTo>
                    <a:pt x="43" y="35"/>
                  </a:lnTo>
                  <a:lnTo>
                    <a:pt x="43" y="17"/>
                  </a:lnTo>
                  <a:lnTo>
                    <a:pt x="196" y="17"/>
                  </a:lnTo>
                  <a:lnTo>
                    <a:pt x="196" y="35"/>
                  </a:lnTo>
                  <a:close/>
                  <a:moveTo>
                    <a:pt x="52" y="52"/>
                  </a:moveTo>
                  <a:lnTo>
                    <a:pt x="0" y="26"/>
                  </a:lnTo>
                  <a:lnTo>
                    <a:pt x="52" y="0"/>
                  </a:lnTo>
                  <a:lnTo>
                    <a:pt x="52" y="52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71" name="Rectangle 116"/>
            <p:cNvSpPr>
              <a:spLocks noChangeArrowheads="1"/>
            </p:cNvSpPr>
            <p:nvPr/>
          </p:nvSpPr>
          <p:spPr bwMode="auto">
            <a:xfrm>
              <a:off x="3559" y="3104"/>
              <a:ext cx="5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72" name="Freeform 117"/>
            <p:cNvSpPr>
              <a:spLocks noEditPoints="1"/>
            </p:cNvSpPr>
            <p:nvPr/>
          </p:nvSpPr>
          <p:spPr bwMode="auto">
            <a:xfrm>
              <a:off x="3480" y="3016"/>
              <a:ext cx="196" cy="52"/>
            </a:xfrm>
            <a:custGeom>
              <a:avLst/>
              <a:gdLst>
                <a:gd name="T0" fmla="*/ 196 w 196"/>
                <a:gd name="T1" fmla="*/ 35 h 52"/>
                <a:gd name="T2" fmla="*/ 43 w 196"/>
                <a:gd name="T3" fmla="*/ 35 h 52"/>
                <a:gd name="T4" fmla="*/ 43 w 196"/>
                <a:gd name="T5" fmla="*/ 17 h 52"/>
                <a:gd name="T6" fmla="*/ 196 w 196"/>
                <a:gd name="T7" fmla="*/ 17 h 52"/>
                <a:gd name="T8" fmla="*/ 196 w 196"/>
                <a:gd name="T9" fmla="*/ 35 h 52"/>
                <a:gd name="T10" fmla="*/ 52 w 196"/>
                <a:gd name="T11" fmla="*/ 52 h 52"/>
                <a:gd name="T12" fmla="*/ 0 w 196"/>
                <a:gd name="T13" fmla="*/ 26 h 52"/>
                <a:gd name="T14" fmla="*/ 52 w 196"/>
                <a:gd name="T15" fmla="*/ 0 h 52"/>
                <a:gd name="T16" fmla="*/ 52 w 196"/>
                <a:gd name="T17" fmla="*/ 52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6"/>
                <a:gd name="T28" fmla="*/ 0 h 52"/>
                <a:gd name="T29" fmla="*/ 196 w 196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6" h="52">
                  <a:moveTo>
                    <a:pt x="196" y="35"/>
                  </a:moveTo>
                  <a:lnTo>
                    <a:pt x="43" y="35"/>
                  </a:lnTo>
                  <a:lnTo>
                    <a:pt x="43" y="17"/>
                  </a:lnTo>
                  <a:lnTo>
                    <a:pt x="196" y="17"/>
                  </a:lnTo>
                  <a:lnTo>
                    <a:pt x="196" y="35"/>
                  </a:lnTo>
                  <a:close/>
                  <a:moveTo>
                    <a:pt x="52" y="52"/>
                  </a:moveTo>
                  <a:lnTo>
                    <a:pt x="0" y="26"/>
                  </a:lnTo>
                  <a:lnTo>
                    <a:pt x="52" y="0"/>
                  </a:lnTo>
                  <a:lnTo>
                    <a:pt x="52" y="52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73" name="Rectangle 118"/>
            <p:cNvSpPr>
              <a:spLocks noChangeArrowheads="1"/>
            </p:cNvSpPr>
            <p:nvPr/>
          </p:nvSpPr>
          <p:spPr bwMode="auto">
            <a:xfrm>
              <a:off x="3559" y="3104"/>
              <a:ext cx="5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74" name="Freeform 119"/>
            <p:cNvSpPr>
              <a:spLocks/>
            </p:cNvSpPr>
            <p:nvPr/>
          </p:nvSpPr>
          <p:spPr bwMode="auto">
            <a:xfrm>
              <a:off x="3872" y="2750"/>
              <a:ext cx="65" cy="260"/>
            </a:xfrm>
            <a:custGeom>
              <a:avLst/>
              <a:gdLst>
                <a:gd name="T0" fmla="*/ 0 w 65"/>
                <a:gd name="T1" fmla="*/ 0 h 260"/>
                <a:gd name="T2" fmla="*/ 43 w 65"/>
                <a:gd name="T3" fmla="*/ 22 h 260"/>
                <a:gd name="T4" fmla="*/ 65 w 65"/>
                <a:gd name="T5" fmla="*/ 65 h 260"/>
                <a:gd name="T6" fmla="*/ 43 w 65"/>
                <a:gd name="T7" fmla="*/ 108 h 260"/>
                <a:gd name="T8" fmla="*/ 22 w 65"/>
                <a:gd name="T9" fmla="*/ 152 h 260"/>
                <a:gd name="T10" fmla="*/ 0 w 65"/>
                <a:gd name="T11" fmla="*/ 260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260"/>
                <a:gd name="T20" fmla="*/ 65 w 65"/>
                <a:gd name="T21" fmla="*/ 260 h 2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260">
                  <a:moveTo>
                    <a:pt x="0" y="0"/>
                  </a:moveTo>
                  <a:cubicBezTo>
                    <a:pt x="16" y="6"/>
                    <a:pt x="32" y="11"/>
                    <a:pt x="43" y="22"/>
                  </a:cubicBezTo>
                  <a:cubicBezTo>
                    <a:pt x="54" y="33"/>
                    <a:pt x="65" y="51"/>
                    <a:pt x="65" y="65"/>
                  </a:cubicBezTo>
                  <a:cubicBezTo>
                    <a:pt x="65" y="79"/>
                    <a:pt x="50" y="94"/>
                    <a:pt x="43" y="108"/>
                  </a:cubicBezTo>
                  <a:cubicBezTo>
                    <a:pt x="36" y="123"/>
                    <a:pt x="29" y="126"/>
                    <a:pt x="22" y="152"/>
                  </a:cubicBezTo>
                  <a:cubicBezTo>
                    <a:pt x="14" y="177"/>
                    <a:pt x="7" y="219"/>
                    <a:pt x="0" y="260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75" name="Line 120"/>
            <p:cNvSpPr>
              <a:spLocks noChangeShapeType="1"/>
            </p:cNvSpPr>
            <p:nvPr/>
          </p:nvSpPr>
          <p:spPr bwMode="auto">
            <a:xfrm flipV="1">
              <a:off x="3872" y="2750"/>
              <a:ext cx="0" cy="29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76" name="Freeform 121"/>
            <p:cNvSpPr>
              <a:spLocks/>
            </p:cNvSpPr>
            <p:nvPr/>
          </p:nvSpPr>
          <p:spPr bwMode="auto">
            <a:xfrm>
              <a:off x="3190" y="2750"/>
              <a:ext cx="32" cy="130"/>
            </a:xfrm>
            <a:custGeom>
              <a:avLst/>
              <a:gdLst>
                <a:gd name="T0" fmla="*/ 0 w 32"/>
                <a:gd name="T1" fmla="*/ 0 h 130"/>
                <a:gd name="T2" fmla="*/ 22 w 32"/>
                <a:gd name="T3" fmla="*/ 11 h 130"/>
                <a:gd name="T4" fmla="*/ 32 w 32"/>
                <a:gd name="T5" fmla="*/ 33 h 130"/>
                <a:gd name="T6" fmla="*/ 22 w 32"/>
                <a:gd name="T7" fmla="*/ 54 h 130"/>
                <a:gd name="T8" fmla="*/ 11 w 32"/>
                <a:gd name="T9" fmla="*/ 76 h 130"/>
                <a:gd name="T10" fmla="*/ 0 w 32"/>
                <a:gd name="T11" fmla="*/ 130 h 1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130"/>
                <a:gd name="T20" fmla="*/ 32 w 32"/>
                <a:gd name="T21" fmla="*/ 130 h 1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130">
                  <a:moveTo>
                    <a:pt x="0" y="0"/>
                  </a:moveTo>
                  <a:cubicBezTo>
                    <a:pt x="8" y="3"/>
                    <a:pt x="16" y="6"/>
                    <a:pt x="22" y="11"/>
                  </a:cubicBezTo>
                  <a:cubicBezTo>
                    <a:pt x="27" y="17"/>
                    <a:pt x="32" y="26"/>
                    <a:pt x="32" y="33"/>
                  </a:cubicBezTo>
                  <a:cubicBezTo>
                    <a:pt x="32" y="40"/>
                    <a:pt x="25" y="47"/>
                    <a:pt x="22" y="54"/>
                  </a:cubicBezTo>
                  <a:cubicBezTo>
                    <a:pt x="18" y="62"/>
                    <a:pt x="15" y="64"/>
                    <a:pt x="11" y="76"/>
                  </a:cubicBezTo>
                  <a:cubicBezTo>
                    <a:pt x="8" y="89"/>
                    <a:pt x="4" y="110"/>
                    <a:pt x="0" y="130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77" name="Line 122"/>
            <p:cNvSpPr>
              <a:spLocks noChangeShapeType="1"/>
            </p:cNvSpPr>
            <p:nvPr/>
          </p:nvSpPr>
          <p:spPr bwMode="auto">
            <a:xfrm flipV="1">
              <a:off x="3190" y="2750"/>
              <a:ext cx="0" cy="98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78" name="Freeform 123"/>
            <p:cNvSpPr>
              <a:spLocks noEditPoints="1"/>
            </p:cNvSpPr>
            <p:nvPr/>
          </p:nvSpPr>
          <p:spPr bwMode="auto">
            <a:xfrm>
              <a:off x="3158" y="2877"/>
              <a:ext cx="715" cy="170"/>
            </a:xfrm>
            <a:custGeom>
              <a:avLst/>
              <a:gdLst>
                <a:gd name="T0" fmla="*/ 680 w 715"/>
                <a:gd name="T1" fmla="*/ 158 h 170"/>
                <a:gd name="T2" fmla="*/ 715 w 715"/>
                <a:gd name="T3" fmla="*/ 162 h 170"/>
                <a:gd name="T4" fmla="*/ 656 w 715"/>
                <a:gd name="T5" fmla="*/ 149 h 170"/>
                <a:gd name="T6" fmla="*/ 626 w 715"/>
                <a:gd name="T7" fmla="*/ 129 h 170"/>
                <a:gd name="T8" fmla="*/ 656 w 715"/>
                <a:gd name="T9" fmla="*/ 149 h 170"/>
                <a:gd name="T10" fmla="*/ 568 w 715"/>
                <a:gd name="T11" fmla="*/ 118 h 170"/>
                <a:gd name="T12" fmla="*/ 570 w 715"/>
                <a:gd name="T13" fmla="*/ 109 h 170"/>
                <a:gd name="T14" fmla="*/ 602 w 715"/>
                <a:gd name="T15" fmla="*/ 121 h 170"/>
                <a:gd name="T16" fmla="*/ 543 w 715"/>
                <a:gd name="T17" fmla="*/ 109 h 170"/>
                <a:gd name="T18" fmla="*/ 510 w 715"/>
                <a:gd name="T19" fmla="*/ 98 h 170"/>
                <a:gd name="T20" fmla="*/ 524 w 715"/>
                <a:gd name="T21" fmla="*/ 93 h 170"/>
                <a:gd name="T22" fmla="*/ 543 w 715"/>
                <a:gd name="T23" fmla="*/ 109 h 170"/>
                <a:gd name="T24" fmla="*/ 474 w 715"/>
                <a:gd name="T25" fmla="*/ 86 h 170"/>
                <a:gd name="T26" fmla="*/ 456 w 715"/>
                <a:gd name="T27" fmla="*/ 72 h 170"/>
                <a:gd name="T28" fmla="*/ 488 w 715"/>
                <a:gd name="T29" fmla="*/ 82 h 170"/>
                <a:gd name="T30" fmla="*/ 428 w 715"/>
                <a:gd name="T31" fmla="*/ 72 h 170"/>
                <a:gd name="T32" fmla="*/ 395 w 715"/>
                <a:gd name="T33" fmla="*/ 63 h 170"/>
                <a:gd name="T34" fmla="*/ 430 w 715"/>
                <a:gd name="T35" fmla="*/ 64 h 170"/>
                <a:gd name="T36" fmla="*/ 428 w 715"/>
                <a:gd name="T37" fmla="*/ 72 h 170"/>
                <a:gd name="T38" fmla="*/ 337 w 715"/>
                <a:gd name="T39" fmla="*/ 49 h 170"/>
                <a:gd name="T40" fmla="*/ 373 w 715"/>
                <a:gd name="T41" fmla="*/ 49 h 170"/>
                <a:gd name="T42" fmla="*/ 312 w 715"/>
                <a:gd name="T43" fmla="*/ 44 h 170"/>
                <a:gd name="T44" fmla="*/ 279 w 715"/>
                <a:gd name="T45" fmla="*/ 37 h 170"/>
                <a:gd name="T46" fmla="*/ 294 w 715"/>
                <a:gd name="T47" fmla="*/ 31 h 170"/>
                <a:gd name="T48" fmla="*/ 312 w 715"/>
                <a:gd name="T49" fmla="*/ 44 h 170"/>
                <a:gd name="T50" fmla="*/ 249 w 715"/>
                <a:gd name="T51" fmla="*/ 32 h 170"/>
                <a:gd name="T52" fmla="*/ 221 w 715"/>
                <a:gd name="T53" fmla="*/ 19 h 170"/>
                <a:gd name="T54" fmla="*/ 255 w 715"/>
                <a:gd name="T55" fmla="*/ 24 h 170"/>
                <a:gd name="T56" fmla="*/ 194 w 715"/>
                <a:gd name="T57" fmla="*/ 24 h 170"/>
                <a:gd name="T58" fmla="*/ 160 w 715"/>
                <a:gd name="T59" fmla="*/ 21 h 170"/>
                <a:gd name="T60" fmla="*/ 166 w 715"/>
                <a:gd name="T61" fmla="*/ 13 h 170"/>
                <a:gd name="T62" fmla="*/ 194 w 715"/>
                <a:gd name="T63" fmla="*/ 24 h 170"/>
                <a:gd name="T64" fmla="*/ 123 w 715"/>
                <a:gd name="T65" fmla="*/ 17 h 170"/>
                <a:gd name="T66" fmla="*/ 101 w 715"/>
                <a:gd name="T67" fmla="*/ 7 h 170"/>
                <a:gd name="T68" fmla="*/ 135 w 715"/>
                <a:gd name="T69" fmla="*/ 10 h 170"/>
                <a:gd name="T70" fmla="*/ 75 w 715"/>
                <a:gd name="T71" fmla="*/ 13 h 170"/>
                <a:gd name="T72" fmla="*/ 41 w 715"/>
                <a:gd name="T73" fmla="*/ 3 h 170"/>
                <a:gd name="T74" fmla="*/ 75 w 715"/>
                <a:gd name="T75" fmla="*/ 13 h 170"/>
                <a:gd name="T76" fmla="*/ 0 w 715"/>
                <a:gd name="T77" fmla="*/ 8 h 170"/>
                <a:gd name="T78" fmla="*/ 15 w 715"/>
                <a:gd name="T79" fmla="*/ 1 h 1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15"/>
                <a:gd name="T121" fmla="*/ 0 h 170"/>
                <a:gd name="T122" fmla="*/ 715 w 715"/>
                <a:gd name="T123" fmla="*/ 170 h 1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15" h="170">
                  <a:moveTo>
                    <a:pt x="712" y="170"/>
                  </a:moveTo>
                  <a:lnTo>
                    <a:pt x="680" y="158"/>
                  </a:lnTo>
                  <a:lnTo>
                    <a:pt x="683" y="150"/>
                  </a:lnTo>
                  <a:lnTo>
                    <a:pt x="715" y="162"/>
                  </a:lnTo>
                  <a:lnTo>
                    <a:pt x="712" y="170"/>
                  </a:lnTo>
                  <a:close/>
                  <a:moveTo>
                    <a:pt x="656" y="149"/>
                  </a:moveTo>
                  <a:lnTo>
                    <a:pt x="623" y="137"/>
                  </a:lnTo>
                  <a:lnTo>
                    <a:pt x="626" y="129"/>
                  </a:lnTo>
                  <a:lnTo>
                    <a:pt x="659" y="141"/>
                  </a:lnTo>
                  <a:lnTo>
                    <a:pt x="656" y="149"/>
                  </a:lnTo>
                  <a:close/>
                  <a:moveTo>
                    <a:pt x="599" y="129"/>
                  </a:moveTo>
                  <a:lnTo>
                    <a:pt x="568" y="118"/>
                  </a:lnTo>
                  <a:lnTo>
                    <a:pt x="567" y="117"/>
                  </a:lnTo>
                  <a:lnTo>
                    <a:pt x="570" y="109"/>
                  </a:lnTo>
                  <a:lnTo>
                    <a:pt x="571" y="110"/>
                  </a:lnTo>
                  <a:lnTo>
                    <a:pt x="602" y="121"/>
                  </a:lnTo>
                  <a:lnTo>
                    <a:pt x="599" y="129"/>
                  </a:lnTo>
                  <a:close/>
                  <a:moveTo>
                    <a:pt x="543" y="109"/>
                  </a:moveTo>
                  <a:lnTo>
                    <a:pt x="521" y="102"/>
                  </a:lnTo>
                  <a:lnTo>
                    <a:pt x="510" y="98"/>
                  </a:lnTo>
                  <a:lnTo>
                    <a:pt x="513" y="90"/>
                  </a:lnTo>
                  <a:lnTo>
                    <a:pt x="524" y="93"/>
                  </a:lnTo>
                  <a:lnTo>
                    <a:pt x="545" y="101"/>
                  </a:lnTo>
                  <a:lnTo>
                    <a:pt x="543" y="109"/>
                  </a:lnTo>
                  <a:close/>
                  <a:moveTo>
                    <a:pt x="486" y="90"/>
                  </a:moveTo>
                  <a:lnTo>
                    <a:pt x="474" y="86"/>
                  </a:lnTo>
                  <a:lnTo>
                    <a:pt x="453" y="80"/>
                  </a:lnTo>
                  <a:lnTo>
                    <a:pt x="456" y="72"/>
                  </a:lnTo>
                  <a:lnTo>
                    <a:pt x="477" y="78"/>
                  </a:lnTo>
                  <a:lnTo>
                    <a:pt x="488" y="82"/>
                  </a:lnTo>
                  <a:lnTo>
                    <a:pt x="486" y="90"/>
                  </a:lnTo>
                  <a:close/>
                  <a:moveTo>
                    <a:pt x="428" y="72"/>
                  </a:moveTo>
                  <a:lnTo>
                    <a:pt x="428" y="72"/>
                  </a:lnTo>
                  <a:lnTo>
                    <a:pt x="395" y="63"/>
                  </a:lnTo>
                  <a:lnTo>
                    <a:pt x="398" y="55"/>
                  </a:lnTo>
                  <a:lnTo>
                    <a:pt x="430" y="64"/>
                  </a:lnTo>
                  <a:lnTo>
                    <a:pt x="431" y="64"/>
                  </a:lnTo>
                  <a:lnTo>
                    <a:pt x="428" y="72"/>
                  </a:lnTo>
                  <a:close/>
                  <a:moveTo>
                    <a:pt x="371" y="57"/>
                  </a:moveTo>
                  <a:lnTo>
                    <a:pt x="337" y="49"/>
                  </a:lnTo>
                  <a:lnTo>
                    <a:pt x="339" y="40"/>
                  </a:lnTo>
                  <a:lnTo>
                    <a:pt x="373" y="49"/>
                  </a:lnTo>
                  <a:lnTo>
                    <a:pt x="371" y="57"/>
                  </a:lnTo>
                  <a:close/>
                  <a:moveTo>
                    <a:pt x="312" y="44"/>
                  </a:moveTo>
                  <a:lnTo>
                    <a:pt x="293" y="39"/>
                  </a:lnTo>
                  <a:lnTo>
                    <a:pt x="279" y="37"/>
                  </a:lnTo>
                  <a:lnTo>
                    <a:pt x="280" y="29"/>
                  </a:lnTo>
                  <a:lnTo>
                    <a:pt x="294" y="31"/>
                  </a:lnTo>
                  <a:lnTo>
                    <a:pt x="314" y="35"/>
                  </a:lnTo>
                  <a:lnTo>
                    <a:pt x="312" y="44"/>
                  </a:lnTo>
                  <a:close/>
                  <a:moveTo>
                    <a:pt x="253" y="33"/>
                  </a:moveTo>
                  <a:lnTo>
                    <a:pt x="249" y="32"/>
                  </a:lnTo>
                  <a:lnTo>
                    <a:pt x="220" y="28"/>
                  </a:lnTo>
                  <a:lnTo>
                    <a:pt x="221" y="19"/>
                  </a:lnTo>
                  <a:lnTo>
                    <a:pt x="251" y="24"/>
                  </a:lnTo>
                  <a:lnTo>
                    <a:pt x="255" y="24"/>
                  </a:lnTo>
                  <a:lnTo>
                    <a:pt x="253" y="33"/>
                  </a:lnTo>
                  <a:close/>
                  <a:moveTo>
                    <a:pt x="194" y="24"/>
                  </a:moveTo>
                  <a:lnTo>
                    <a:pt x="165" y="21"/>
                  </a:lnTo>
                  <a:lnTo>
                    <a:pt x="160" y="21"/>
                  </a:lnTo>
                  <a:lnTo>
                    <a:pt x="161" y="12"/>
                  </a:lnTo>
                  <a:lnTo>
                    <a:pt x="166" y="13"/>
                  </a:lnTo>
                  <a:lnTo>
                    <a:pt x="195" y="16"/>
                  </a:lnTo>
                  <a:lnTo>
                    <a:pt x="194" y="24"/>
                  </a:lnTo>
                  <a:close/>
                  <a:moveTo>
                    <a:pt x="134" y="18"/>
                  </a:moveTo>
                  <a:lnTo>
                    <a:pt x="123" y="17"/>
                  </a:lnTo>
                  <a:lnTo>
                    <a:pt x="100" y="15"/>
                  </a:lnTo>
                  <a:lnTo>
                    <a:pt x="101" y="7"/>
                  </a:lnTo>
                  <a:lnTo>
                    <a:pt x="124" y="9"/>
                  </a:lnTo>
                  <a:lnTo>
                    <a:pt x="135" y="10"/>
                  </a:lnTo>
                  <a:lnTo>
                    <a:pt x="134" y="18"/>
                  </a:lnTo>
                  <a:close/>
                  <a:moveTo>
                    <a:pt x="75" y="13"/>
                  </a:moveTo>
                  <a:lnTo>
                    <a:pt x="40" y="11"/>
                  </a:lnTo>
                  <a:lnTo>
                    <a:pt x="41" y="3"/>
                  </a:lnTo>
                  <a:lnTo>
                    <a:pt x="75" y="5"/>
                  </a:lnTo>
                  <a:lnTo>
                    <a:pt x="75" y="13"/>
                  </a:lnTo>
                  <a:close/>
                  <a:moveTo>
                    <a:pt x="15" y="9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5" y="1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FF"/>
            </a:solidFill>
            <a:ln w="1588">
              <a:solidFill>
                <a:srgbClr val="0000FF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26" name="Line 9"/>
          <p:cNvSpPr>
            <a:spLocks noChangeShapeType="1"/>
          </p:cNvSpPr>
          <p:nvPr/>
        </p:nvSpPr>
        <p:spPr bwMode="auto">
          <a:xfrm>
            <a:off x="1116013" y="5157788"/>
            <a:ext cx="6111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5" name="グループ化 4"/>
          <p:cNvGrpSpPr>
            <a:grpSpLocks/>
          </p:cNvGrpSpPr>
          <p:nvPr/>
        </p:nvGrpSpPr>
        <p:grpSpPr bwMode="auto">
          <a:xfrm>
            <a:off x="-36513" y="2138363"/>
            <a:ext cx="11234738" cy="1385887"/>
            <a:chOff x="-36505" y="2138363"/>
            <a:chExt cx="11234721" cy="1385888"/>
          </a:xfrm>
        </p:grpSpPr>
        <p:grpSp>
          <p:nvGrpSpPr>
            <p:cNvPr id="11278" name="グループ化 125"/>
            <p:cNvGrpSpPr>
              <a:grpSpLocks/>
            </p:cNvGrpSpPr>
            <p:nvPr/>
          </p:nvGrpSpPr>
          <p:grpSpPr bwMode="auto">
            <a:xfrm>
              <a:off x="-36505" y="2138363"/>
              <a:ext cx="11234721" cy="1385888"/>
              <a:chOff x="-32" y="2109788"/>
              <a:chExt cx="11234753" cy="1385888"/>
            </a:xfrm>
          </p:grpSpPr>
          <p:pic>
            <p:nvPicPr>
              <p:cNvPr id="11280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8421" y="2109788"/>
                <a:ext cx="11036300" cy="1385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81" name="テキスト ボックス 123"/>
              <p:cNvSpPr txBox="1">
                <a:spLocks noChangeArrowheads="1"/>
              </p:cNvSpPr>
              <p:nvPr/>
            </p:nvSpPr>
            <p:spPr bwMode="auto">
              <a:xfrm>
                <a:off x="-32" y="2214554"/>
                <a:ext cx="3339376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Times New Roman" pitchFamily="18" charset="0"/>
                  </a:rPr>
                  <a:t>　・空乏層端（</a:t>
                </a:r>
                <a:r>
                  <a:rPr kumimoji="1" lang="en-US" altLang="ja-JP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Times New Roman" pitchFamily="18" charset="0"/>
                  </a:rPr>
                  <a:t>p</a:t>
                </a:r>
                <a:r>
                  <a:rPr kumimoji="1" lang="ja-JP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Times New Roman" pitchFamily="18" charset="0"/>
                  </a:rPr>
                  <a:t>タイプ側）</a:t>
                </a:r>
              </a:p>
            </p:txBody>
          </p:sp>
        </p:grpSp>
        <p:sp>
          <p:nvSpPr>
            <p:cNvPr id="11279" name="テキスト ボックス 3"/>
            <p:cNvSpPr txBox="1">
              <a:spLocks noChangeArrowheads="1"/>
            </p:cNvSpPr>
            <p:nvPr/>
          </p:nvSpPr>
          <p:spPr bwMode="auto">
            <a:xfrm>
              <a:off x="1043608" y="2924944"/>
              <a:ext cx="2376264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p</a:t>
              </a:r>
              <a:r>
                <a:rPr kumimoji="1" lang="en-US" altLang="ja-JP" sz="24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p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(0)  p</a:t>
              </a:r>
              <a:r>
                <a:rPr kumimoji="1" lang="en-US" altLang="ja-JP" sz="24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p0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 = Na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-</a:t>
              </a:r>
              <a:endParaRPr kumimoji="1" lang="ja-JP" altLang="en-US" sz="24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4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4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4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20" grpId="0" animBg="1" autoUpdateAnimBg="0"/>
      <p:bldP spid="294921" grpId="0" animBg="1"/>
      <p:bldP spid="294926" grpId="0" animBg="1"/>
      <p:bldP spid="12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435747"/>
            <a:ext cx="4664076" cy="208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6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5" y="4629422"/>
            <a:ext cx="4360863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5024"/>
            <a:ext cx="14545616" cy="60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1722438" y="1359944"/>
            <a:ext cx="905346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15925" y="228600"/>
            <a:ext cx="9124950" cy="392113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拡散電流</a:t>
            </a:r>
          </a:p>
        </p:txBody>
      </p:sp>
      <p:sp>
        <p:nvSpPr>
          <p:cNvPr id="296967" name="Oval 7"/>
          <p:cNvSpPr>
            <a:spLocks noChangeArrowheads="1"/>
          </p:cNvSpPr>
          <p:nvPr/>
        </p:nvSpPr>
        <p:spPr bwMode="auto">
          <a:xfrm>
            <a:off x="2370138" y="4435747"/>
            <a:ext cx="1655762" cy="719138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6968" name="Oval 8"/>
          <p:cNvSpPr>
            <a:spLocks noChangeArrowheads="1"/>
          </p:cNvSpPr>
          <p:nvPr/>
        </p:nvSpPr>
        <p:spPr bwMode="auto">
          <a:xfrm>
            <a:off x="6834188" y="4629422"/>
            <a:ext cx="1655762" cy="1008063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29696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13002018" cy="10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7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68" y="2159095"/>
            <a:ext cx="10021996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71" name="Line 11"/>
          <p:cNvSpPr>
            <a:spLocks noChangeShapeType="1"/>
          </p:cNvSpPr>
          <p:nvPr/>
        </p:nvSpPr>
        <p:spPr bwMode="auto">
          <a:xfrm>
            <a:off x="3852540" y="2924944"/>
            <a:ext cx="1295524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6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6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6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6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6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6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6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6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6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7" grpId="0" animBg="1"/>
      <p:bldP spid="296968" grpId="0" animBg="1"/>
      <p:bldP spid="29697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1331" y="106307"/>
            <a:ext cx="8383587" cy="5048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キャリア</a:t>
            </a:r>
            <a:r>
              <a:rPr lang="ja-JP" altLang="en-US" b="1" dirty="0">
                <a:latin typeface="Times New Roman" pitchFamily="18" charset="0"/>
              </a:rPr>
              <a:t>の高注入状態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3995936" y="1767825"/>
            <a:ext cx="4968552" cy="3843147"/>
            <a:chOff x="1865218" y="1394400"/>
            <a:chExt cx="5595940" cy="4210507"/>
          </a:xfrm>
        </p:grpSpPr>
        <p:sp>
          <p:nvSpPr>
            <p:cNvPr id="12" name="Text Box 128"/>
            <p:cNvSpPr txBox="1">
              <a:spLocks noChangeArrowheads="1"/>
            </p:cNvSpPr>
            <p:nvPr/>
          </p:nvSpPr>
          <p:spPr bwMode="auto">
            <a:xfrm>
              <a:off x="4430037" y="5202616"/>
              <a:ext cx="1353553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電圧 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[V]</a:t>
              </a:r>
            </a:p>
          </p:txBody>
        </p:sp>
        <p:sp>
          <p:nvSpPr>
            <p:cNvPr id="13" name="Rectangle 126"/>
            <p:cNvSpPr>
              <a:spLocks noChangeArrowheads="1"/>
            </p:cNvSpPr>
            <p:nvPr/>
          </p:nvSpPr>
          <p:spPr bwMode="auto">
            <a:xfrm>
              <a:off x="2987824" y="1556792"/>
              <a:ext cx="4205986" cy="331570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4" name="Text Box 127"/>
            <p:cNvSpPr txBox="1">
              <a:spLocks noChangeArrowheads="1"/>
            </p:cNvSpPr>
            <p:nvPr/>
          </p:nvSpPr>
          <p:spPr bwMode="auto">
            <a:xfrm rot="16200000">
              <a:off x="1393595" y="2892914"/>
              <a:ext cx="1345538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電流</a:t>
              </a:r>
              <a:r>
                <a:rPr kumimoji="1" lang="ja-JP" altLang="en-US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 [A]</a:t>
              </a:r>
            </a:p>
          </p:txBody>
        </p:sp>
        <p:sp>
          <p:nvSpPr>
            <p:cNvPr id="15" name="Text Box 129"/>
            <p:cNvSpPr txBox="1">
              <a:spLocks noChangeArrowheads="1"/>
            </p:cNvSpPr>
            <p:nvPr/>
          </p:nvSpPr>
          <p:spPr bwMode="auto">
            <a:xfrm rot="10800000" flipV="1">
              <a:off x="2843361" y="4885181"/>
              <a:ext cx="508000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16" name="Text Box 130"/>
            <p:cNvSpPr txBox="1">
              <a:spLocks noChangeArrowheads="1"/>
            </p:cNvSpPr>
            <p:nvPr/>
          </p:nvSpPr>
          <p:spPr bwMode="auto">
            <a:xfrm rot="10800000" flipV="1">
              <a:off x="4120180" y="4876228"/>
              <a:ext cx="508000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0.5</a:t>
              </a:r>
            </a:p>
          </p:txBody>
        </p:sp>
        <p:sp>
          <p:nvSpPr>
            <p:cNvPr id="17" name="Text Box 131"/>
            <p:cNvSpPr txBox="1">
              <a:spLocks noChangeArrowheads="1"/>
            </p:cNvSpPr>
            <p:nvPr/>
          </p:nvSpPr>
          <p:spPr bwMode="auto">
            <a:xfrm rot="10800000" flipV="1">
              <a:off x="5639293" y="4838821"/>
              <a:ext cx="508000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</a:t>
              </a:r>
            </a:p>
          </p:txBody>
        </p:sp>
        <p:sp>
          <p:nvSpPr>
            <p:cNvPr id="20" name="Text Box 132"/>
            <p:cNvSpPr txBox="1">
              <a:spLocks noChangeArrowheads="1"/>
            </p:cNvSpPr>
            <p:nvPr/>
          </p:nvSpPr>
          <p:spPr bwMode="auto">
            <a:xfrm rot="10800000" flipV="1">
              <a:off x="6953158" y="4872500"/>
              <a:ext cx="508000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1.5</a:t>
              </a:r>
            </a:p>
          </p:txBody>
        </p:sp>
        <p:sp>
          <p:nvSpPr>
            <p:cNvPr id="21" name="Text Box 133"/>
            <p:cNvSpPr txBox="1">
              <a:spLocks noChangeArrowheads="1"/>
            </p:cNvSpPr>
            <p:nvPr/>
          </p:nvSpPr>
          <p:spPr bwMode="auto">
            <a:xfrm rot="10800000" flipV="1">
              <a:off x="2265179" y="4675179"/>
              <a:ext cx="884237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10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12</a:t>
              </a: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2" name="Text Box 134"/>
            <p:cNvSpPr txBox="1">
              <a:spLocks noChangeArrowheads="1"/>
            </p:cNvSpPr>
            <p:nvPr/>
          </p:nvSpPr>
          <p:spPr bwMode="auto">
            <a:xfrm rot="10800000" flipV="1">
              <a:off x="2458280" y="1394400"/>
              <a:ext cx="502849" cy="556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</a:t>
              </a: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3" name="Text Box 135"/>
            <p:cNvSpPr txBox="1">
              <a:spLocks noChangeArrowheads="1"/>
            </p:cNvSpPr>
            <p:nvPr/>
          </p:nvSpPr>
          <p:spPr bwMode="auto">
            <a:xfrm rot="10800000" flipV="1">
              <a:off x="2349178" y="3040233"/>
              <a:ext cx="884237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10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6</a:t>
              </a: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4" name="Line 136"/>
            <p:cNvSpPr>
              <a:spLocks noChangeShapeType="1"/>
            </p:cNvSpPr>
            <p:nvPr/>
          </p:nvSpPr>
          <p:spPr bwMode="auto">
            <a:xfrm>
              <a:off x="2987824" y="3487891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5" name="Line 140"/>
            <p:cNvSpPr>
              <a:spLocks noChangeShapeType="1"/>
            </p:cNvSpPr>
            <p:nvPr/>
          </p:nvSpPr>
          <p:spPr bwMode="auto">
            <a:xfrm>
              <a:off x="2987824" y="4042659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6" name="Line 141"/>
            <p:cNvSpPr>
              <a:spLocks noChangeShapeType="1"/>
            </p:cNvSpPr>
            <p:nvPr/>
          </p:nvSpPr>
          <p:spPr bwMode="auto">
            <a:xfrm>
              <a:off x="2987824" y="4587523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7" name="Line 146"/>
            <p:cNvSpPr>
              <a:spLocks noChangeShapeType="1"/>
            </p:cNvSpPr>
            <p:nvPr/>
          </p:nvSpPr>
          <p:spPr bwMode="auto">
            <a:xfrm>
              <a:off x="2987824" y="3763019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8" name="Line 152"/>
            <p:cNvSpPr>
              <a:spLocks noChangeShapeType="1"/>
            </p:cNvSpPr>
            <p:nvPr/>
          </p:nvSpPr>
          <p:spPr bwMode="auto">
            <a:xfrm rot="5400000">
              <a:off x="5708696" y="4800269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9" name="Line 153"/>
            <p:cNvSpPr>
              <a:spLocks noChangeShapeType="1"/>
            </p:cNvSpPr>
            <p:nvPr/>
          </p:nvSpPr>
          <p:spPr bwMode="auto">
            <a:xfrm rot="5400000">
              <a:off x="4313267" y="4789683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0" name="Freeform 157"/>
            <p:cNvSpPr>
              <a:spLocks/>
            </p:cNvSpPr>
            <p:nvPr/>
          </p:nvSpPr>
          <p:spPr bwMode="auto">
            <a:xfrm>
              <a:off x="3233415" y="2068823"/>
              <a:ext cx="3987090" cy="2780539"/>
            </a:xfrm>
            <a:custGeom>
              <a:avLst/>
              <a:gdLst>
                <a:gd name="T0" fmla="*/ 0 w 1271"/>
                <a:gd name="T1" fmla="*/ 2178 h 1906"/>
                <a:gd name="T2" fmla="*/ 341 w 1271"/>
                <a:gd name="T3" fmla="*/ 1919 h 1906"/>
                <a:gd name="T4" fmla="*/ 511 w 1271"/>
                <a:gd name="T5" fmla="*/ 1711 h 1906"/>
                <a:gd name="T6" fmla="*/ 623 w 1271"/>
                <a:gd name="T7" fmla="*/ 1451 h 1906"/>
                <a:gd name="T8" fmla="*/ 907 w 1271"/>
                <a:gd name="T9" fmla="*/ 623 h 1906"/>
                <a:gd name="T10" fmla="*/ 1134 w 1271"/>
                <a:gd name="T11" fmla="*/ 259 h 1906"/>
                <a:gd name="T12" fmla="*/ 1588 w 1271"/>
                <a:gd name="T13" fmla="*/ 0 h 19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connsiteX0" fmla="*/ 0 w 10000"/>
                <a:gd name="connsiteY0" fmla="*/ 10000 h 10000"/>
                <a:gd name="connsiteX1" fmla="*/ 2148 w 10000"/>
                <a:gd name="connsiteY1" fmla="*/ 8809 h 10000"/>
                <a:gd name="connsiteX2" fmla="*/ 3218 w 10000"/>
                <a:gd name="connsiteY2" fmla="*/ 7854 h 10000"/>
                <a:gd name="connsiteX3" fmla="*/ 3926 w 10000"/>
                <a:gd name="connsiteY3" fmla="*/ 6663 h 10000"/>
                <a:gd name="connsiteX4" fmla="*/ 5712 w 10000"/>
                <a:gd name="connsiteY4" fmla="*/ 2859 h 10000"/>
                <a:gd name="connsiteX5" fmla="*/ 7005 w 10000"/>
                <a:gd name="connsiteY5" fmla="*/ 430 h 10000"/>
                <a:gd name="connsiteX6" fmla="*/ 10000 w 10000"/>
                <a:gd name="connsiteY6" fmla="*/ 0 h 10000"/>
                <a:gd name="connsiteX0" fmla="*/ 0 w 9916"/>
                <a:gd name="connsiteY0" fmla="*/ 10059 h 10059"/>
                <a:gd name="connsiteX1" fmla="*/ 2148 w 9916"/>
                <a:gd name="connsiteY1" fmla="*/ 8868 h 10059"/>
                <a:gd name="connsiteX2" fmla="*/ 3218 w 9916"/>
                <a:gd name="connsiteY2" fmla="*/ 7913 h 10059"/>
                <a:gd name="connsiteX3" fmla="*/ 3926 w 9916"/>
                <a:gd name="connsiteY3" fmla="*/ 6722 h 10059"/>
                <a:gd name="connsiteX4" fmla="*/ 5712 w 9916"/>
                <a:gd name="connsiteY4" fmla="*/ 2918 h 10059"/>
                <a:gd name="connsiteX5" fmla="*/ 7005 w 9916"/>
                <a:gd name="connsiteY5" fmla="*/ 489 h 10059"/>
                <a:gd name="connsiteX6" fmla="*/ 9916 w 9916"/>
                <a:gd name="connsiteY6" fmla="*/ 0 h 10059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3245 w 10000"/>
                <a:gd name="connsiteY2" fmla="*/ 7867 h 10000"/>
                <a:gd name="connsiteX3" fmla="*/ 3959 w 10000"/>
                <a:gd name="connsiteY3" fmla="*/ 6683 h 10000"/>
                <a:gd name="connsiteX4" fmla="*/ 5760 w 10000"/>
                <a:gd name="connsiteY4" fmla="*/ 2901 h 10000"/>
                <a:gd name="connsiteX5" fmla="*/ 7064 w 10000"/>
                <a:gd name="connsiteY5" fmla="*/ 486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3245 w 10000"/>
                <a:gd name="connsiteY2" fmla="*/ 7867 h 10000"/>
                <a:gd name="connsiteX3" fmla="*/ 3959 w 10000"/>
                <a:gd name="connsiteY3" fmla="*/ 6683 h 10000"/>
                <a:gd name="connsiteX4" fmla="*/ 5760 w 10000"/>
                <a:gd name="connsiteY4" fmla="*/ 2901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3245 w 10000"/>
                <a:gd name="connsiteY2" fmla="*/ 7867 h 10000"/>
                <a:gd name="connsiteX3" fmla="*/ 3959 w 10000"/>
                <a:gd name="connsiteY3" fmla="*/ 6683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3245 w 10000"/>
                <a:gd name="connsiteY2" fmla="*/ 7867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773 w 10000"/>
                <a:gd name="connsiteY5" fmla="*/ 893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272 w 10000"/>
                <a:gd name="connsiteY4" fmla="*/ 2290 h 10000"/>
                <a:gd name="connsiteX5" fmla="*/ 5773 w 10000"/>
                <a:gd name="connsiteY5" fmla="*/ 893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272 w 10000"/>
                <a:gd name="connsiteY4" fmla="*/ 2290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272 w 10000"/>
                <a:gd name="connsiteY4" fmla="*/ 2290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941 w 10000"/>
                <a:gd name="connsiteY5" fmla="*/ 777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941 w 10000"/>
                <a:gd name="connsiteY5" fmla="*/ 777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941 w 10000"/>
                <a:gd name="connsiteY5" fmla="*/ 777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961 w 10000"/>
                <a:gd name="connsiteY5" fmla="*/ 690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295 w 10000"/>
                <a:gd name="connsiteY4" fmla="*/ 2290 h 10000"/>
                <a:gd name="connsiteX5" fmla="*/ 5961 w 10000"/>
                <a:gd name="connsiteY5" fmla="*/ 690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27 w 10000"/>
                <a:gd name="connsiteY2" fmla="*/ 6383 h 10000"/>
                <a:gd name="connsiteX3" fmla="*/ 3004 w 10000"/>
                <a:gd name="connsiteY3" fmla="*/ 5228 h 10000"/>
                <a:gd name="connsiteX4" fmla="*/ 4295 w 10000"/>
                <a:gd name="connsiteY4" fmla="*/ 2290 h 10000"/>
                <a:gd name="connsiteX5" fmla="*/ 5961 w 10000"/>
                <a:gd name="connsiteY5" fmla="*/ 690 h 10000"/>
                <a:gd name="connsiteX6" fmla="*/ 10000 w 10000"/>
                <a:gd name="connsiteY6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585" y="9058"/>
                    <a:pt x="823" y="8837"/>
                    <a:pt x="1211" y="8234"/>
                  </a:cubicBezTo>
                  <a:cubicBezTo>
                    <a:pt x="1599" y="7631"/>
                    <a:pt x="2028" y="6884"/>
                    <a:pt x="2327" y="6383"/>
                  </a:cubicBezTo>
                  <a:cubicBezTo>
                    <a:pt x="2626" y="5882"/>
                    <a:pt x="2676" y="5910"/>
                    <a:pt x="3004" y="5228"/>
                  </a:cubicBezTo>
                  <a:cubicBezTo>
                    <a:pt x="3332" y="4546"/>
                    <a:pt x="3802" y="3046"/>
                    <a:pt x="4295" y="2290"/>
                  </a:cubicBezTo>
                  <a:cubicBezTo>
                    <a:pt x="4788" y="1534"/>
                    <a:pt x="5086" y="989"/>
                    <a:pt x="5961" y="690"/>
                  </a:cubicBezTo>
                  <a:cubicBezTo>
                    <a:pt x="6795" y="303"/>
                    <a:pt x="8753" y="94"/>
                    <a:pt x="1000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1" name="Line 158"/>
            <p:cNvSpPr>
              <a:spLocks noChangeShapeType="1"/>
            </p:cNvSpPr>
            <p:nvPr/>
          </p:nvSpPr>
          <p:spPr bwMode="auto">
            <a:xfrm flipV="1">
              <a:off x="3209849" y="4063787"/>
              <a:ext cx="996575" cy="8284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2" name="Line 159"/>
            <p:cNvSpPr>
              <a:spLocks noChangeShapeType="1"/>
            </p:cNvSpPr>
            <p:nvPr/>
          </p:nvSpPr>
          <p:spPr bwMode="auto">
            <a:xfrm flipV="1">
              <a:off x="3880730" y="1963555"/>
              <a:ext cx="1468081" cy="24565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cxnSp>
          <p:nvCxnSpPr>
            <p:cNvPr id="39" name="直線コネクタ 38"/>
            <p:cNvCxnSpPr/>
            <p:nvPr/>
          </p:nvCxnSpPr>
          <p:spPr bwMode="auto">
            <a:xfrm flipV="1">
              <a:off x="4834360" y="2099980"/>
              <a:ext cx="1819505" cy="185152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Line 140"/>
            <p:cNvSpPr>
              <a:spLocks noChangeShapeType="1"/>
            </p:cNvSpPr>
            <p:nvPr/>
          </p:nvSpPr>
          <p:spPr bwMode="auto">
            <a:xfrm>
              <a:off x="2986476" y="4315675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2" name="Line 136"/>
            <p:cNvSpPr>
              <a:spLocks noChangeShapeType="1"/>
            </p:cNvSpPr>
            <p:nvPr/>
          </p:nvSpPr>
          <p:spPr bwMode="auto">
            <a:xfrm>
              <a:off x="2992965" y="1838386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3" name="Line 140"/>
            <p:cNvSpPr>
              <a:spLocks noChangeShapeType="1"/>
            </p:cNvSpPr>
            <p:nvPr/>
          </p:nvSpPr>
          <p:spPr bwMode="auto">
            <a:xfrm>
              <a:off x="2992965" y="2393154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4" name="Line 141"/>
            <p:cNvSpPr>
              <a:spLocks noChangeShapeType="1"/>
            </p:cNvSpPr>
            <p:nvPr/>
          </p:nvSpPr>
          <p:spPr bwMode="auto">
            <a:xfrm>
              <a:off x="2992965" y="2938018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5" name="Line 142"/>
            <p:cNvSpPr>
              <a:spLocks noChangeShapeType="1"/>
            </p:cNvSpPr>
            <p:nvPr/>
          </p:nvSpPr>
          <p:spPr bwMode="auto">
            <a:xfrm>
              <a:off x="2992965" y="3222995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6" name="Line 146"/>
            <p:cNvSpPr>
              <a:spLocks noChangeShapeType="1"/>
            </p:cNvSpPr>
            <p:nvPr/>
          </p:nvSpPr>
          <p:spPr bwMode="auto">
            <a:xfrm>
              <a:off x="2992965" y="2113514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7" name="Line 140"/>
            <p:cNvSpPr>
              <a:spLocks noChangeShapeType="1"/>
            </p:cNvSpPr>
            <p:nvPr/>
          </p:nvSpPr>
          <p:spPr bwMode="auto">
            <a:xfrm>
              <a:off x="2991617" y="2666170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8" name="Text Box 133"/>
            <p:cNvSpPr txBox="1">
              <a:spLocks noChangeArrowheads="1"/>
            </p:cNvSpPr>
            <p:nvPr/>
          </p:nvSpPr>
          <p:spPr bwMode="auto">
            <a:xfrm rot="10800000" flipV="1">
              <a:off x="2340510" y="3850049"/>
              <a:ext cx="884237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10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9</a:t>
              </a: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9" name="Text Box 134"/>
            <p:cNvSpPr txBox="1">
              <a:spLocks noChangeArrowheads="1"/>
            </p:cNvSpPr>
            <p:nvPr/>
          </p:nvSpPr>
          <p:spPr bwMode="auto">
            <a:xfrm rot="10800000" flipV="1">
              <a:off x="2340510" y="2207648"/>
              <a:ext cx="884237" cy="556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10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3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6396023" y="5851564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pitchFamily="50" charset="-128"/>
                <a:cs typeface="+mn-cs"/>
              </a:rPr>
              <a:t>図</a:t>
            </a:r>
            <a:r>
              <a: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pitchFamily="50" charset="-128"/>
                <a:cs typeface="+mn-cs"/>
              </a:rPr>
              <a:t>3.15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cxnSp>
        <p:nvCxnSpPr>
          <p:cNvPr id="4" name="直線矢印コネクタ 3"/>
          <p:cNvCxnSpPr/>
          <p:nvPr/>
        </p:nvCxnSpPr>
        <p:spPr bwMode="auto">
          <a:xfrm>
            <a:off x="5857697" y="1761986"/>
            <a:ext cx="1076652" cy="5839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51" name="直線矢印コネクタ 50"/>
          <p:cNvCxnSpPr/>
          <p:nvPr/>
        </p:nvCxnSpPr>
        <p:spPr bwMode="auto">
          <a:xfrm>
            <a:off x="6940848" y="1762950"/>
            <a:ext cx="1159050" cy="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59" name="直線矢印コネクタ 58"/>
          <p:cNvCxnSpPr/>
          <p:nvPr/>
        </p:nvCxnSpPr>
        <p:spPr bwMode="auto">
          <a:xfrm>
            <a:off x="4991484" y="1767825"/>
            <a:ext cx="877152" cy="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1" name="テキスト ボックス 60"/>
          <p:cNvSpPr txBox="1"/>
          <p:nvPr/>
        </p:nvSpPr>
        <p:spPr>
          <a:xfrm>
            <a:off x="7067527" y="1358688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高注入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901097" y="1347657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中注入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893156" y="1340768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低注入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6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75562"/>
            <a:ext cx="3833824" cy="1793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Oval 15"/>
          <p:cNvSpPr>
            <a:spLocks noChangeArrowheads="1"/>
          </p:cNvSpPr>
          <p:nvPr/>
        </p:nvSpPr>
        <p:spPr bwMode="auto">
          <a:xfrm>
            <a:off x="1793219" y="1198716"/>
            <a:ext cx="1655763" cy="1008062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31902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95196" y="64241"/>
            <a:ext cx="9296400" cy="609600"/>
          </a:xfrm>
          <a:noFill/>
        </p:spPr>
        <p:txBody>
          <a:bodyPr/>
          <a:lstStyle/>
          <a:p>
            <a:pPr eaLnBrk="1"/>
            <a:r>
              <a:rPr lang="ja-JP" altLang="en-US" sz="3200" b="1" dirty="0"/>
              <a:t>交流を直流にする整流回路</a:t>
            </a:r>
            <a:r>
              <a:rPr lang="ja-JP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ja-JP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ja-JP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ja-JP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Line 90"/>
          <p:cNvSpPr>
            <a:spLocks noChangeShapeType="1"/>
          </p:cNvSpPr>
          <p:nvPr/>
        </p:nvSpPr>
        <p:spPr bwMode="auto">
          <a:xfrm flipH="1">
            <a:off x="4572000" y="4951402"/>
            <a:ext cx="0" cy="26102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9" name="Line 90"/>
          <p:cNvSpPr>
            <a:spLocks noChangeShapeType="1"/>
          </p:cNvSpPr>
          <p:nvPr/>
        </p:nvSpPr>
        <p:spPr bwMode="auto">
          <a:xfrm flipH="1">
            <a:off x="2704476" y="4951401"/>
            <a:ext cx="3785268" cy="29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0" name="Line 90"/>
          <p:cNvSpPr>
            <a:spLocks noChangeShapeType="1"/>
          </p:cNvSpPr>
          <p:nvPr/>
        </p:nvSpPr>
        <p:spPr bwMode="auto">
          <a:xfrm flipH="1">
            <a:off x="5580111" y="2228324"/>
            <a:ext cx="926566" cy="1629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1" name="Line 90"/>
          <p:cNvSpPr>
            <a:spLocks noChangeShapeType="1"/>
          </p:cNvSpPr>
          <p:nvPr/>
        </p:nvSpPr>
        <p:spPr bwMode="auto">
          <a:xfrm flipH="1">
            <a:off x="6795343" y="2964694"/>
            <a:ext cx="0" cy="122782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2" name="Line 90"/>
          <p:cNvSpPr>
            <a:spLocks noChangeShapeType="1"/>
          </p:cNvSpPr>
          <p:nvPr/>
        </p:nvSpPr>
        <p:spPr bwMode="auto">
          <a:xfrm>
            <a:off x="6487328" y="2228324"/>
            <a:ext cx="5211" cy="80066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476697" y="3417848"/>
            <a:ext cx="439119" cy="40091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～</a:t>
            </a:r>
          </a:p>
        </p:txBody>
      </p:sp>
      <p:sp>
        <p:nvSpPr>
          <p:cNvPr id="14" name="Line 90"/>
          <p:cNvSpPr>
            <a:spLocks noChangeShapeType="1"/>
          </p:cNvSpPr>
          <p:nvPr/>
        </p:nvSpPr>
        <p:spPr bwMode="auto">
          <a:xfrm>
            <a:off x="6484105" y="4215026"/>
            <a:ext cx="8434" cy="73637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" name="Rectangle 37" descr="右上がり対角線 (太)"/>
          <p:cNvSpPr>
            <a:spLocks noChangeArrowheads="1"/>
          </p:cNvSpPr>
          <p:nvPr/>
        </p:nvSpPr>
        <p:spPr bwMode="auto">
          <a:xfrm>
            <a:off x="4283968" y="5210517"/>
            <a:ext cx="576064" cy="162699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Line 90"/>
          <p:cNvSpPr>
            <a:spLocks noChangeShapeType="1"/>
          </p:cNvSpPr>
          <p:nvPr/>
        </p:nvSpPr>
        <p:spPr bwMode="auto">
          <a:xfrm flipH="1">
            <a:off x="4283968" y="5212431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2" name="Line 90"/>
          <p:cNvSpPr>
            <a:spLocks noChangeShapeType="1"/>
          </p:cNvSpPr>
          <p:nvPr/>
        </p:nvSpPr>
        <p:spPr bwMode="auto">
          <a:xfrm>
            <a:off x="2696256" y="3804102"/>
            <a:ext cx="8220" cy="114729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867351" y="3399529"/>
            <a:ext cx="5180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en-US" altLang="ja-JP" sz="2800" b="1" i="1" dirty="0" err="1">
                <a:solidFill>
                  <a:srgbClr val="7030A0"/>
                </a:solidFill>
                <a:latin typeface="Times New Roman" pitchFamily="18" charset="0"/>
              </a:rPr>
              <a:t>V</a:t>
            </a:r>
            <a:r>
              <a:rPr lang="en-US" altLang="ja-JP" sz="2800" b="1" i="1" baseline="-25000" dirty="0" err="1">
                <a:solidFill>
                  <a:srgbClr val="7030A0"/>
                </a:solidFill>
                <a:latin typeface="Times New Roman" pitchFamily="18" charset="0"/>
              </a:rPr>
              <a:t>out</a:t>
            </a:r>
            <a:endParaRPr lang="en-US" altLang="ja-JP" sz="2800" b="1" i="1" baseline="-25000" dirty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31" name="Freeform 89"/>
          <p:cNvSpPr>
            <a:spLocks/>
          </p:cNvSpPr>
          <p:nvPr/>
        </p:nvSpPr>
        <p:spPr bwMode="auto">
          <a:xfrm>
            <a:off x="4510152" y="4908910"/>
            <a:ext cx="88941" cy="85583"/>
          </a:xfrm>
          <a:custGeom>
            <a:avLst/>
            <a:gdLst>
              <a:gd name="T0" fmla="*/ 1 w 203"/>
              <a:gd name="T1" fmla="*/ 0 h 197"/>
              <a:gd name="T2" fmla="*/ 1 w 203"/>
              <a:gd name="T3" fmla="*/ 1 h 197"/>
              <a:gd name="T4" fmla="*/ 1 w 203"/>
              <a:gd name="T5" fmla="*/ 1 h 197"/>
              <a:gd name="T6" fmla="*/ 1 w 203"/>
              <a:gd name="T7" fmla="*/ 1 h 197"/>
              <a:gd name="T8" fmla="*/ 1 w 203"/>
              <a:gd name="T9" fmla="*/ 1 h 197"/>
              <a:gd name="T10" fmla="*/ 1 w 203"/>
              <a:gd name="T11" fmla="*/ 1 h 197"/>
              <a:gd name="T12" fmla="*/ 1 w 203"/>
              <a:gd name="T13" fmla="*/ 1 h 197"/>
              <a:gd name="T14" fmla="*/ 0 w 203"/>
              <a:gd name="T15" fmla="*/ 1 h 197"/>
              <a:gd name="T16" fmla="*/ 0 w 203"/>
              <a:gd name="T17" fmla="*/ 1 h 197"/>
              <a:gd name="T18" fmla="*/ 1 w 203"/>
              <a:gd name="T19" fmla="*/ 1 h 197"/>
              <a:gd name="T20" fmla="*/ 1 w 203"/>
              <a:gd name="T21" fmla="*/ 1 h 197"/>
              <a:gd name="T22" fmla="*/ 1 w 203"/>
              <a:gd name="T23" fmla="*/ 1 h 197"/>
              <a:gd name="T24" fmla="*/ 1 w 203"/>
              <a:gd name="T25" fmla="*/ 1 h 197"/>
              <a:gd name="T26" fmla="*/ 1 w 203"/>
              <a:gd name="T27" fmla="*/ 1 h 197"/>
              <a:gd name="T28" fmla="*/ 1 w 203"/>
              <a:gd name="T29" fmla="*/ 1 h 197"/>
              <a:gd name="T30" fmla="*/ 1 w 203"/>
              <a:gd name="T31" fmla="*/ 1 h 197"/>
              <a:gd name="T32" fmla="*/ 1 w 203"/>
              <a:gd name="T33" fmla="*/ 1 h 197"/>
              <a:gd name="T34" fmla="*/ 1 w 203"/>
              <a:gd name="T35" fmla="*/ 1 h 197"/>
              <a:gd name="T36" fmla="*/ 1 w 203"/>
              <a:gd name="T37" fmla="*/ 1 h 197"/>
              <a:gd name="T38" fmla="*/ 1 w 203"/>
              <a:gd name="T39" fmla="*/ 1 h 197"/>
              <a:gd name="T40" fmla="*/ 1 w 203"/>
              <a:gd name="T41" fmla="*/ 1 h 197"/>
              <a:gd name="T42" fmla="*/ 1 w 203"/>
              <a:gd name="T43" fmla="*/ 1 h 197"/>
              <a:gd name="T44" fmla="*/ 1 w 203"/>
              <a:gd name="T45" fmla="*/ 1 h 197"/>
              <a:gd name="T46" fmla="*/ 1 w 203"/>
              <a:gd name="T47" fmla="*/ 1 h 197"/>
              <a:gd name="T48" fmla="*/ 1 w 203"/>
              <a:gd name="T49" fmla="*/ 1 h 197"/>
              <a:gd name="T50" fmla="*/ 1 w 203"/>
              <a:gd name="T51" fmla="*/ 1 h 197"/>
              <a:gd name="T52" fmla="*/ 1 w 203"/>
              <a:gd name="T53" fmla="*/ 1 h 197"/>
              <a:gd name="T54" fmla="*/ 1 w 203"/>
              <a:gd name="T55" fmla="*/ 1 h 197"/>
              <a:gd name="T56" fmla="*/ 1 w 203"/>
              <a:gd name="T57" fmla="*/ 1 h 197"/>
              <a:gd name="T58" fmla="*/ 1 w 203"/>
              <a:gd name="T59" fmla="*/ 1 h 197"/>
              <a:gd name="T60" fmla="*/ 1 w 203"/>
              <a:gd name="T61" fmla="*/ 1 h 197"/>
              <a:gd name="T62" fmla="*/ 1 w 203"/>
              <a:gd name="T63" fmla="*/ 0 h 19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3"/>
              <a:gd name="T97" fmla="*/ 0 h 197"/>
              <a:gd name="T98" fmla="*/ 203 w 203"/>
              <a:gd name="T99" fmla="*/ 197 h 19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3" h="197">
                <a:moveTo>
                  <a:pt x="101" y="0"/>
                </a:moveTo>
                <a:lnTo>
                  <a:pt x="90" y="0"/>
                </a:lnTo>
                <a:lnTo>
                  <a:pt x="81" y="1"/>
                </a:lnTo>
                <a:lnTo>
                  <a:pt x="70" y="3"/>
                </a:lnTo>
                <a:lnTo>
                  <a:pt x="61" y="7"/>
                </a:lnTo>
                <a:lnTo>
                  <a:pt x="52" y="10"/>
                </a:lnTo>
                <a:lnTo>
                  <a:pt x="45" y="16"/>
                </a:lnTo>
                <a:lnTo>
                  <a:pt x="36" y="21"/>
                </a:lnTo>
                <a:lnTo>
                  <a:pt x="29" y="29"/>
                </a:lnTo>
                <a:lnTo>
                  <a:pt x="23" y="36"/>
                </a:lnTo>
                <a:lnTo>
                  <a:pt x="16" y="43"/>
                </a:lnTo>
                <a:lnTo>
                  <a:pt x="12" y="50"/>
                </a:lnTo>
                <a:lnTo>
                  <a:pt x="7" y="59"/>
                </a:lnTo>
                <a:lnTo>
                  <a:pt x="3" y="68"/>
                </a:lnTo>
                <a:lnTo>
                  <a:pt x="2" y="78"/>
                </a:lnTo>
                <a:lnTo>
                  <a:pt x="0" y="88"/>
                </a:lnTo>
                <a:lnTo>
                  <a:pt x="0" y="98"/>
                </a:lnTo>
                <a:lnTo>
                  <a:pt x="0" y="108"/>
                </a:lnTo>
                <a:lnTo>
                  <a:pt x="2" y="117"/>
                </a:lnTo>
                <a:lnTo>
                  <a:pt x="3" y="128"/>
                </a:lnTo>
                <a:lnTo>
                  <a:pt x="7" y="137"/>
                </a:lnTo>
                <a:lnTo>
                  <a:pt x="12" y="145"/>
                </a:lnTo>
                <a:lnTo>
                  <a:pt x="16" y="154"/>
                </a:lnTo>
                <a:lnTo>
                  <a:pt x="23" y="161"/>
                </a:lnTo>
                <a:lnTo>
                  <a:pt x="29" y="168"/>
                </a:lnTo>
                <a:lnTo>
                  <a:pt x="36" y="176"/>
                </a:lnTo>
                <a:lnTo>
                  <a:pt x="45" y="181"/>
                </a:lnTo>
                <a:lnTo>
                  <a:pt x="52" y="185"/>
                </a:lnTo>
                <a:lnTo>
                  <a:pt x="61" y="190"/>
                </a:lnTo>
                <a:lnTo>
                  <a:pt x="70" y="194"/>
                </a:lnTo>
                <a:lnTo>
                  <a:pt x="81" y="195"/>
                </a:lnTo>
                <a:lnTo>
                  <a:pt x="90" y="197"/>
                </a:lnTo>
                <a:lnTo>
                  <a:pt x="101" y="197"/>
                </a:lnTo>
                <a:lnTo>
                  <a:pt x="112" y="197"/>
                </a:lnTo>
                <a:lnTo>
                  <a:pt x="121" y="195"/>
                </a:lnTo>
                <a:lnTo>
                  <a:pt x="132" y="194"/>
                </a:lnTo>
                <a:lnTo>
                  <a:pt x="141" y="190"/>
                </a:lnTo>
                <a:lnTo>
                  <a:pt x="150" y="185"/>
                </a:lnTo>
                <a:lnTo>
                  <a:pt x="158" y="181"/>
                </a:lnTo>
                <a:lnTo>
                  <a:pt x="167" y="176"/>
                </a:lnTo>
                <a:lnTo>
                  <a:pt x="174" y="168"/>
                </a:lnTo>
                <a:lnTo>
                  <a:pt x="179" y="161"/>
                </a:lnTo>
                <a:lnTo>
                  <a:pt x="187" y="154"/>
                </a:lnTo>
                <a:lnTo>
                  <a:pt x="190" y="145"/>
                </a:lnTo>
                <a:lnTo>
                  <a:pt x="196" y="137"/>
                </a:lnTo>
                <a:lnTo>
                  <a:pt x="199" y="128"/>
                </a:lnTo>
                <a:lnTo>
                  <a:pt x="201" y="117"/>
                </a:lnTo>
                <a:lnTo>
                  <a:pt x="203" y="108"/>
                </a:lnTo>
                <a:lnTo>
                  <a:pt x="203" y="98"/>
                </a:lnTo>
                <a:lnTo>
                  <a:pt x="203" y="88"/>
                </a:lnTo>
                <a:lnTo>
                  <a:pt x="201" y="78"/>
                </a:lnTo>
                <a:lnTo>
                  <a:pt x="199" y="68"/>
                </a:lnTo>
                <a:lnTo>
                  <a:pt x="196" y="59"/>
                </a:lnTo>
                <a:lnTo>
                  <a:pt x="190" y="50"/>
                </a:lnTo>
                <a:lnTo>
                  <a:pt x="187" y="43"/>
                </a:lnTo>
                <a:lnTo>
                  <a:pt x="179" y="36"/>
                </a:lnTo>
                <a:lnTo>
                  <a:pt x="174" y="29"/>
                </a:lnTo>
                <a:lnTo>
                  <a:pt x="167" y="21"/>
                </a:lnTo>
                <a:lnTo>
                  <a:pt x="158" y="16"/>
                </a:lnTo>
                <a:lnTo>
                  <a:pt x="150" y="10"/>
                </a:lnTo>
                <a:lnTo>
                  <a:pt x="141" y="7"/>
                </a:lnTo>
                <a:lnTo>
                  <a:pt x="132" y="3"/>
                </a:lnTo>
                <a:lnTo>
                  <a:pt x="121" y="1"/>
                </a:lnTo>
                <a:lnTo>
                  <a:pt x="112" y="0"/>
                </a:lnTo>
                <a:lnTo>
                  <a:pt x="101" y="0"/>
                </a:lnTo>
              </a:path>
            </a:pathLst>
          </a:custGeom>
          <a:solidFill>
            <a:schemeClr val="tx1"/>
          </a:solidFill>
          <a:ln w="238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5808197" y="3344577"/>
            <a:ext cx="38472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en-US" altLang="ja-JP" sz="2800" b="1" i="1" dirty="0">
                <a:latin typeface="Times New Roman" pitchFamily="18" charset="0"/>
              </a:rPr>
              <a:t>R</a:t>
            </a:r>
            <a:r>
              <a:rPr lang="en-US" altLang="ja-JP" sz="2800" b="1" i="1" baseline="-25000" dirty="0">
                <a:latin typeface="Times New Roman" pitchFamily="18" charset="0"/>
              </a:rPr>
              <a:t>L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260748" y="2110292"/>
            <a:ext cx="570833" cy="52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38" name="円弧 37"/>
          <p:cNvSpPr/>
          <p:nvPr/>
        </p:nvSpPr>
        <p:spPr>
          <a:xfrm rot="14281263" flipH="1">
            <a:off x="4237229" y="3277995"/>
            <a:ext cx="914400" cy="914400"/>
          </a:xfrm>
          <a:prstGeom prst="arc">
            <a:avLst>
              <a:gd name="adj1" fmla="val 5685819"/>
              <a:gd name="adj2" fmla="val 0"/>
            </a:avLst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4603934" y="3518010"/>
            <a:ext cx="1394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en-US" altLang="ja-JP" sz="2800" b="1" i="1" dirty="0">
                <a:latin typeface="Times New Roman" pitchFamily="18" charset="0"/>
              </a:rPr>
              <a:t>I</a:t>
            </a:r>
            <a:endParaRPr lang="en-US" altLang="ja-JP" sz="2800" b="1" i="1" baseline="-25000" dirty="0">
              <a:latin typeface="Times New Roman" pitchFamily="18" charset="0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 rot="5400000" flipV="1">
            <a:off x="5897417" y="3477991"/>
            <a:ext cx="1186036" cy="288032"/>
            <a:chOff x="6404035" y="1628801"/>
            <a:chExt cx="1186036" cy="288032"/>
          </a:xfrm>
        </p:grpSpPr>
        <p:sp>
          <p:nvSpPr>
            <p:cNvPr id="42" name="Line 90"/>
            <p:cNvSpPr>
              <a:spLocks noChangeShapeType="1"/>
            </p:cNvSpPr>
            <p:nvPr/>
          </p:nvSpPr>
          <p:spPr bwMode="auto">
            <a:xfrm rot="16200000">
              <a:off x="7468234" y="1764544"/>
              <a:ext cx="117744" cy="12593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" name="Line 90"/>
            <p:cNvSpPr>
              <a:spLocks noChangeShapeType="1"/>
            </p:cNvSpPr>
            <p:nvPr/>
          </p:nvSpPr>
          <p:spPr bwMode="auto">
            <a:xfrm rot="16200000">
              <a:off x="7048815" y="1656624"/>
              <a:ext cx="283821" cy="228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" name="Line 90"/>
            <p:cNvSpPr>
              <a:spLocks noChangeShapeType="1"/>
            </p:cNvSpPr>
            <p:nvPr/>
          </p:nvSpPr>
          <p:spPr bwMode="auto">
            <a:xfrm rot="16200000" flipH="1">
              <a:off x="7236217" y="1691050"/>
              <a:ext cx="283820" cy="1593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" name="Line 90"/>
            <p:cNvSpPr>
              <a:spLocks noChangeShapeType="1"/>
            </p:cNvSpPr>
            <p:nvPr/>
          </p:nvSpPr>
          <p:spPr bwMode="auto">
            <a:xfrm rot="16200000">
              <a:off x="6664244" y="1660834"/>
              <a:ext cx="283821" cy="228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6" name="Line 90"/>
            <p:cNvSpPr>
              <a:spLocks noChangeShapeType="1"/>
            </p:cNvSpPr>
            <p:nvPr/>
          </p:nvSpPr>
          <p:spPr bwMode="auto">
            <a:xfrm rot="16200000" flipH="1">
              <a:off x="6851646" y="1695260"/>
              <a:ext cx="283820" cy="1593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7" name="Line 90"/>
            <p:cNvSpPr>
              <a:spLocks noChangeShapeType="1"/>
            </p:cNvSpPr>
            <p:nvPr/>
          </p:nvSpPr>
          <p:spPr bwMode="auto">
            <a:xfrm rot="16200000">
              <a:off x="6390364" y="1646682"/>
              <a:ext cx="156048" cy="1287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8" name="Line 90"/>
            <p:cNvSpPr>
              <a:spLocks noChangeShapeType="1"/>
            </p:cNvSpPr>
            <p:nvPr/>
          </p:nvSpPr>
          <p:spPr bwMode="auto">
            <a:xfrm rot="16200000" flipH="1">
              <a:off x="6470494" y="1695260"/>
              <a:ext cx="283820" cy="1593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9" name="Line 90"/>
            <p:cNvSpPr>
              <a:spLocks noChangeShapeType="1"/>
            </p:cNvSpPr>
            <p:nvPr/>
          </p:nvSpPr>
          <p:spPr bwMode="auto">
            <a:xfrm rot="16200000">
              <a:off x="7439374" y="1784966"/>
              <a:ext cx="117744" cy="12593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50" name="正方形/長方形 1"/>
          <p:cNvSpPr>
            <a:spLocks noChangeArrowheads="1"/>
          </p:cNvSpPr>
          <p:nvPr/>
        </p:nvSpPr>
        <p:spPr bwMode="auto">
          <a:xfrm>
            <a:off x="3563888" y="1812491"/>
            <a:ext cx="2016223" cy="792163"/>
          </a:xfrm>
          <a:prstGeom prst="rect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53" name="テキスト ボックス 48"/>
          <p:cNvSpPr txBox="1">
            <a:spLocks noChangeArrowheads="1"/>
          </p:cNvSpPr>
          <p:nvPr/>
        </p:nvSpPr>
        <p:spPr bwMode="auto">
          <a:xfrm>
            <a:off x="4902230" y="1884574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r>
              <a:rPr lang="en-US" altLang="ja-JP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ja-JP" altLang="en-US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テキスト ボックス 49"/>
          <p:cNvSpPr txBox="1">
            <a:spLocks noChangeArrowheads="1"/>
          </p:cNvSpPr>
          <p:nvPr/>
        </p:nvSpPr>
        <p:spPr bwMode="auto">
          <a:xfrm>
            <a:off x="3851921" y="1830161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r>
              <a:rPr lang="en-US" altLang="ja-JP" sz="3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ja-JP" altLang="en-US" sz="32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直線コネクタ 3"/>
          <p:cNvCxnSpPr>
            <a:stCxn id="50" idx="0"/>
            <a:endCxn id="50" idx="2"/>
          </p:cNvCxnSpPr>
          <p:nvPr/>
        </p:nvCxnSpPr>
        <p:spPr>
          <a:xfrm>
            <a:off x="4572000" y="1812491"/>
            <a:ext cx="0" cy="7921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Line 90"/>
          <p:cNvSpPr>
            <a:spLocks noChangeShapeType="1"/>
          </p:cNvSpPr>
          <p:nvPr/>
        </p:nvSpPr>
        <p:spPr bwMode="auto">
          <a:xfrm>
            <a:off x="2704476" y="2228325"/>
            <a:ext cx="0" cy="118952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56" name="Line 90"/>
          <p:cNvSpPr>
            <a:spLocks noChangeShapeType="1"/>
          </p:cNvSpPr>
          <p:nvPr/>
        </p:nvSpPr>
        <p:spPr bwMode="auto">
          <a:xfrm flipH="1" flipV="1">
            <a:off x="2704475" y="2244912"/>
            <a:ext cx="85941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57" name="Text Box 4"/>
          <p:cNvSpPr txBox="1">
            <a:spLocks noChangeArrowheads="1"/>
          </p:cNvSpPr>
          <p:nvPr/>
        </p:nvSpPr>
        <p:spPr bwMode="auto">
          <a:xfrm>
            <a:off x="1979712" y="3324734"/>
            <a:ext cx="41780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en-US" altLang="ja-JP" sz="2800" b="1" i="1" dirty="0">
                <a:solidFill>
                  <a:schemeClr val="tx2"/>
                </a:solidFill>
                <a:latin typeface="Times New Roman" pitchFamily="18" charset="0"/>
              </a:rPr>
              <a:t>V</a:t>
            </a:r>
            <a:r>
              <a:rPr lang="en-US" altLang="ja-JP" sz="2800" b="1" i="1" baseline="-25000" dirty="0">
                <a:solidFill>
                  <a:schemeClr val="tx2"/>
                </a:solidFill>
                <a:latin typeface="Times New Roman" pitchFamily="18" charset="0"/>
              </a:rPr>
              <a:t>in</a:t>
            </a:r>
          </a:p>
        </p:txBody>
      </p:sp>
      <p:sp>
        <p:nvSpPr>
          <p:cNvPr id="35" name="テキスト ボックス 29"/>
          <p:cNvSpPr txBox="1"/>
          <p:nvPr/>
        </p:nvSpPr>
        <p:spPr>
          <a:xfrm>
            <a:off x="4125371" y="60753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3.3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18216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797" y="-82911"/>
            <a:ext cx="7772400" cy="990601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200" b="1" dirty="0"/>
              <a:t>交流を直流にする整流回路</a:t>
            </a:r>
            <a:r>
              <a:rPr lang="ja-JP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ja-JP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2/2</a:t>
            </a:r>
            <a:r>
              <a:rPr lang="ja-JP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ja-JP" altLang="en-US" b="1" dirty="0">
              <a:latin typeface="Times New Roman" pitchFamily="18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125371" y="60753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3.3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2" name="Picture 5">
            <a:extLst>
              <a:ext uri="{FF2B5EF4-FFF2-40B4-BE49-F238E27FC236}">
                <a16:creationId xmlns:a16="http://schemas.microsoft.com/office/drawing/2014/main" id="{7B4CD026-3E17-7F7E-9A58-E50E4C432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564" y="1815444"/>
            <a:ext cx="1711660" cy="365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BF7033F1-42A6-1570-8B25-4A290EA21D0E}"/>
              </a:ext>
            </a:extLst>
          </p:cNvPr>
          <p:cNvGrpSpPr/>
          <p:nvPr/>
        </p:nvGrpSpPr>
        <p:grpSpPr>
          <a:xfrm>
            <a:off x="611560" y="3683899"/>
            <a:ext cx="3435423" cy="2019977"/>
            <a:chOff x="1331640" y="3641271"/>
            <a:chExt cx="3435423" cy="2019977"/>
          </a:xfrm>
        </p:grpSpPr>
        <p:pic>
          <p:nvPicPr>
            <p:cNvPr id="54" name="Picture 5">
              <a:extLst>
                <a:ext uri="{FF2B5EF4-FFF2-40B4-BE49-F238E27FC236}">
                  <a16:creationId xmlns:a16="http://schemas.microsoft.com/office/drawing/2014/main" id="{2AE3FB1F-2BDB-7B41-9C3A-F6B03E05B5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193522" y="3087706"/>
              <a:ext cx="1711660" cy="34354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EDA1D53-6841-42A7-E06E-5B2BD30098ED}"/>
                </a:ext>
              </a:extLst>
            </p:cNvPr>
            <p:cNvGrpSpPr/>
            <p:nvPr/>
          </p:nvGrpSpPr>
          <p:grpSpPr>
            <a:xfrm>
              <a:off x="2920985" y="3641271"/>
              <a:ext cx="1579007" cy="1980071"/>
              <a:chOff x="1573052" y="3405110"/>
              <a:chExt cx="2105340" cy="3171532"/>
            </a:xfrm>
          </p:grpSpPr>
          <p:sp>
            <p:nvSpPr>
              <p:cNvPr id="56" name="Line 72">
                <a:extLst>
                  <a:ext uri="{FF2B5EF4-FFF2-40B4-BE49-F238E27FC236}">
                    <a16:creationId xmlns:a16="http://schemas.microsoft.com/office/drawing/2014/main" id="{A0DC2589-8F5D-4284-8923-DB25BDBF02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2512457" y="3036425"/>
                <a:ext cx="7243" cy="188605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67500" tIns="35100" rIns="67500" bIns="351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76">
                <a:extLst>
                  <a:ext uri="{FF2B5EF4-FFF2-40B4-BE49-F238E27FC236}">
                    <a16:creationId xmlns:a16="http://schemas.microsoft.com/office/drawing/2014/main" id="{08C58B13-E6A7-45E3-204D-A89A79AAE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3286" y="3405110"/>
                <a:ext cx="545106" cy="555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9056" tIns="34529" rIns="69056" bIns="34529"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i="1" dirty="0">
                    <a:solidFill>
                      <a:schemeClr val="tx2"/>
                    </a:solidFill>
                    <a:latin typeface="Times New Roman" pitchFamily="18" charset="0"/>
                  </a:rPr>
                  <a:t>V</a:t>
                </a:r>
                <a:r>
                  <a:rPr lang="en-US" altLang="ja-JP" b="1" i="1" baseline="-25000" dirty="0">
                    <a:solidFill>
                      <a:schemeClr val="tx2"/>
                    </a:solidFill>
                    <a:latin typeface="Times New Roman" pitchFamily="18" charset="0"/>
                  </a:rPr>
                  <a:t>in</a:t>
                </a:r>
              </a:p>
            </p:txBody>
          </p:sp>
          <p:sp>
            <p:nvSpPr>
              <p:cNvPr id="58" name="Rectangle 78">
                <a:extLst>
                  <a:ext uri="{FF2B5EF4-FFF2-40B4-BE49-F238E27FC236}">
                    <a16:creationId xmlns:a16="http://schemas.microsoft.com/office/drawing/2014/main" id="{A4570FD9-63CC-B1BD-CC76-7F065DD89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2155" y="6021274"/>
                <a:ext cx="288540" cy="555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9056" tIns="34529" rIns="69056" bIns="34529"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b="1" dirty="0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en-US" altLang="ja-JP" b="1" baseline="-25000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9" name="Line 83">
                <a:extLst>
                  <a:ext uri="{FF2B5EF4-FFF2-40B4-BE49-F238E27FC236}">
                    <a16:creationId xmlns:a16="http://schemas.microsoft.com/office/drawing/2014/main" id="{A6884847-AC50-A07E-6E26-3A609A7F68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905330" y="5188987"/>
                <a:ext cx="2460066" cy="98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67500" tIns="35100" rIns="67500" bIns="351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73">
                <a:extLst>
                  <a:ext uri="{FF2B5EF4-FFF2-40B4-BE49-F238E27FC236}">
                    <a16:creationId xmlns:a16="http://schemas.microsoft.com/office/drawing/2014/main" id="{BF6A2CE6-CD92-F15F-6EC1-B3BF5DE06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5488" y="3515812"/>
                <a:ext cx="314188" cy="481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9056" tIns="34529" rIns="69056" bIns="34529"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500" b="1" dirty="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en-US" altLang="ja-JP" sz="1500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1F713B47-58D5-36F8-8D43-379A045B1F53}"/>
              </a:ext>
            </a:extLst>
          </p:cNvPr>
          <p:cNvCxnSpPr>
            <a:cxnSpLocks/>
          </p:cNvCxnSpPr>
          <p:nvPr/>
        </p:nvCxnSpPr>
        <p:spPr>
          <a:xfrm flipV="1">
            <a:off x="3300433" y="2560636"/>
            <a:ext cx="9607" cy="1616198"/>
          </a:xfrm>
          <a:prstGeom prst="straightConnector1">
            <a:avLst/>
          </a:prstGeom>
          <a:ln w="19050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D6879E73-3223-A390-CFAB-39D125CA500D}"/>
              </a:ext>
            </a:extLst>
          </p:cNvPr>
          <p:cNvCxnSpPr>
            <a:cxnSpLocks/>
          </p:cNvCxnSpPr>
          <p:nvPr/>
        </p:nvCxnSpPr>
        <p:spPr>
          <a:xfrm>
            <a:off x="3310040" y="2601804"/>
            <a:ext cx="1405976" cy="0"/>
          </a:xfrm>
          <a:prstGeom prst="straightConnector1">
            <a:avLst/>
          </a:prstGeom>
          <a:ln w="19050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1FCCCFC0-92B0-BA86-3644-D8210955B885}"/>
              </a:ext>
            </a:extLst>
          </p:cNvPr>
          <p:cNvCxnSpPr/>
          <p:nvPr/>
        </p:nvCxnSpPr>
        <p:spPr>
          <a:xfrm flipV="1">
            <a:off x="1973744" y="3138349"/>
            <a:ext cx="5968" cy="1284458"/>
          </a:xfrm>
          <a:prstGeom prst="straightConnector1">
            <a:avLst/>
          </a:prstGeom>
          <a:ln w="19050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6E36772F-6EEA-12CB-AB40-EDBC6D6CB3E0}"/>
              </a:ext>
            </a:extLst>
          </p:cNvPr>
          <p:cNvCxnSpPr>
            <a:cxnSpLocks/>
          </p:cNvCxnSpPr>
          <p:nvPr/>
        </p:nvCxnSpPr>
        <p:spPr>
          <a:xfrm>
            <a:off x="4130927" y="3111588"/>
            <a:ext cx="585089" cy="0"/>
          </a:xfrm>
          <a:prstGeom prst="straightConnector1">
            <a:avLst/>
          </a:prstGeom>
          <a:ln w="19050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0DFA1513-9717-8CF1-8A83-39B42453DD8B}"/>
              </a:ext>
            </a:extLst>
          </p:cNvPr>
          <p:cNvGrpSpPr/>
          <p:nvPr/>
        </p:nvGrpSpPr>
        <p:grpSpPr>
          <a:xfrm>
            <a:off x="4546053" y="1745820"/>
            <a:ext cx="2114179" cy="2805928"/>
            <a:chOff x="5266133" y="1703192"/>
            <a:chExt cx="2114179" cy="2805928"/>
          </a:xfrm>
        </p:grpSpPr>
        <p:sp>
          <p:nvSpPr>
            <p:cNvPr id="67" name="Rectangle 73">
              <a:extLst>
                <a:ext uri="{FF2B5EF4-FFF2-40B4-BE49-F238E27FC236}">
                  <a16:creationId xmlns:a16="http://schemas.microsoft.com/office/drawing/2014/main" id="{9395DD26-9686-E682-217A-DC9BBF519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088" y="3082479"/>
              <a:ext cx="235641" cy="30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9056" tIns="34529" rIns="69056" bIns="34529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500" b="1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en-US" altLang="ja-JP" sz="15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8" name="Rectangle 76">
              <a:extLst>
                <a:ext uri="{FF2B5EF4-FFF2-40B4-BE49-F238E27FC236}">
                  <a16:creationId xmlns:a16="http://schemas.microsoft.com/office/drawing/2014/main" id="{8850AA42-F08C-1A57-A708-0F1F23C4E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6133" y="1703192"/>
              <a:ext cx="229229" cy="346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9056" tIns="34529" rIns="69056" bIns="34529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 i="1" dirty="0">
                  <a:solidFill>
                    <a:srgbClr val="FF0000"/>
                  </a:solidFill>
                  <a:latin typeface="Times New Roman" pitchFamily="18" charset="0"/>
                </a:rPr>
                <a:t>I</a:t>
              </a:r>
              <a:endParaRPr lang="en-US" altLang="ja-JP" b="1" i="1" baseline="-250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F3AA4626-4533-1868-C856-CB86480A0FDE}"/>
                </a:ext>
              </a:extLst>
            </p:cNvPr>
            <p:cNvSpPr/>
            <p:nvPr/>
          </p:nvSpPr>
          <p:spPr>
            <a:xfrm>
              <a:off x="5508104" y="3095721"/>
              <a:ext cx="1576753" cy="1413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Rectangle 78">
              <a:extLst>
                <a:ext uri="{FF2B5EF4-FFF2-40B4-BE49-F238E27FC236}">
                  <a16:creationId xmlns:a16="http://schemas.microsoft.com/office/drawing/2014/main" id="{50CE2009-FC6E-EBF5-3D29-41F420C31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0272" y="3082269"/>
              <a:ext cx="203581" cy="346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9056" tIns="34529" rIns="69056" bIns="34529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b="1" i="1" dirty="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  <a:endParaRPr lang="en-US" altLang="ja-JP" b="1" i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3" name="Line 83">
              <a:extLst>
                <a:ext uri="{FF2B5EF4-FFF2-40B4-BE49-F238E27FC236}">
                  <a16:creationId xmlns:a16="http://schemas.microsoft.com/office/drawing/2014/main" id="{C4BB7E3E-4669-F3A7-60A1-B0C12CBFCD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2536" y="3085697"/>
              <a:ext cx="1837776" cy="5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67500" tIns="35100" rIns="67500" bIns="351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74" name="Line 72">
              <a:extLst>
                <a:ext uri="{FF2B5EF4-FFF2-40B4-BE49-F238E27FC236}">
                  <a16:creationId xmlns:a16="http://schemas.microsoft.com/office/drawing/2014/main" id="{4ABDE25B-1B88-4581-B60D-23A8B14D49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42535" y="1723890"/>
              <a:ext cx="1" cy="18611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67500" tIns="35100" rIns="67500" bIns="351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E337CF3A-0AA9-3597-E24D-15B951712BFF}"/>
              </a:ext>
            </a:extLst>
          </p:cNvPr>
          <p:cNvGrpSpPr/>
          <p:nvPr/>
        </p:nvGrpSpPr>
        <p:grpSpPr>
          <a:xfrm>
            <a:off x="-684584" y="1124744"/>
            <a:ext cx="4661581" cy="4003068"/>
            <a:chOff x="414475" y="881167"/>
            <a:chExt cx="4661581" cy="4003068"/>
          </a:xfrm>
        </p:grpSpPr>
        <p:sp>
          <p:nvSpPr>
            <p:cNvPr id="76" name="フリーフォーム 75">
              <a:extLst>
                <a:ext uri="{FF2B5EF4-FFF2-40B4-BE49-F238E27FC236}">
                  <a16:creationId xmlns:a16="http://schemas.microsoft.com/office/drawing/2014/main" id="{892A1E08-F9B3-19AE-C775-F1CB6FEED1ED}"/>
                </a:ext>
              </a:extLst>
            </p:cNvPr>
            <p:cNvSpPr/>
            <p:nvPr/>
          </p:nvSpPr>
          <p:spPr>
            <a:xfrm>
              <a:off x="553471" y="1084729"/>
              <a:ext cx="4066094" cy="3513748"/>
            </a:xfrm>
            <a:custGeom>
              <a:avLst/>
              <a:gdLst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14550 w 2381250"/>
                <a:gd name="connsiteY3" fmla="*/ 15144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81225 w 2381250"/>
                <a:gd name="connsiteY2" fmla="*/ 137160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24075 w 2381250"/>
                <a:gd name="connsiteY3" fmla="*/ 145732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33600 w 2381250"/>
                <a:gd name="connsiteY3" fmla="*/ 14763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450150 w 2450150"/>
                <a:gd name="connsiteY0" fmla="*/ 0 h 3032377"/>
                <a:gd name="connsiteX1" fmla="*/ 2238375 w 2450150"/>
                <a:gd name="connsiteY1" fmla="*/ 994027 h 3032377"/>
                <a:gd name="connsiteX2" fmla="*/ 2190750 w 2450150"/>
                <a:gd name="connsiteY2" fmla="*/ 1270252 h 3032377"/>
                <a:gd name="connsiteX3" fmla="*/ 2133600 w 2450150"/>
                <a:gd name="connsiteY3" fmla="*/ 1460752 h 3032377"/>
                <a:gd name="connsiteX4" fmla="*/ 1990725 w 2450150"/>
                <a:gd name="connsiteY4" fmla="*/ 1613152 h 3032377"/>
                <a:gd name="connsiteX5" fmla="*/ 1638300 w 2450150"/>
                <a:gd name="connsiteY5" fmla="*/ 1641727 h 3032377"/>
                <a:gd name="connsiteX6" fmla="*/ 981075 w 2450150"/>
                <a:gd name="connsiteY6" fmla="*/ 1670302 h 3032377"/>
                <a:gd name="connsiteX7" fmla="*/ 561975 w 2450150"/>
                <a:gd name="connsiteY7" fmla="*/ 1689352 h 3032377"/>
                <a:gd name="connsiteX8" fmla="*/ 257175 w 2450150"/>
                <a:gd name="connsiteY8" fmla="*/ 1717927 h 3032377"/>
                <a:gd name="connsiteX9" fmla="*/ 142875 w 2450150"/>
                <a:gd name="connsiteY9" fmla="*/ 1908427 h 3032377"/>
                <a:gd name="connsiteX10" fmla="*/ 66675 w 2450150"/>
                <a:gd name="connsiteY10" fmla="*/ 2394202 h 3032377"/>
                <a:gd name="connsiteX11" fmla="*/ 0 w 2450150"/>
                <a:gd name="connsiteY11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190750 w 2450150"/>
                <a:gd name="connsiteY3" fmla="*/ 1270252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78122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309380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386898 w 2386898"/>
                <a:gd name="connsiteY0" fmla="*/ 0 h 3181884"/>
                <a:gd name="connsiteX1" fmla="*/ 2331034 w 2386898"/>
                <a:gd name="connsiteY1" fmla="*/ 478449 h 3181884"/>
                <a:gd name="connsiteX2" fmla="*/ 2253374 w 2386898"/>
                <a:gd name="connsiteY2" fmla="*/ 1017684 h 3181884"/>
                <a:gd name="connsiteX3" fmla="*/ 2198089 w 2386898"/>
                <a:gd name="connsiteY3" fmla="*/ 1355685 h 3181884"/>
                <a:gd name="connsiteX4" fmla="*/ 2120652 w 2386898"/>
                <a:gd name="connsiteY4" fmla="*/ 1569843 h 3181884"/>
                <a:gd name="connsiteX5" fmla="*/ 1927473 w 2386898"/>
                <a:gd name="connsiteY5" fmla="*/ 1613152 h 3181884"/>
                <a:gd name="connsiteX6" fmla="*/ 1575048 w 2386898"/>
                <a:gd name="connsiteY6" fmla="*/ 1641727 h 3181884"/>
                <a:gd name="connsiteX7" fmla="*/ 917823 w 2386898"/>
                <a:gd name="connsiteY7" fmla="*/ 1670302 h 3181884"/>
                <a:gd name="connsiteX8" fmla="*/ 498723 w 2386898"/>
                <a:gd name="connsiteY8" fmla="*/ 1689352 h 3181884"/>
                <a:gd name="connsiteX9" fmla="*/ 193923 w 2386898"/>
                <a:gd name="connsiteY9" fmla="*/ 1717927 h 3181884"/>
                <a:gd name="connsiteX10" fmla="*/ 79623 w 2386898"/>
                <a:gd name="connsiteY10" fmla="*/ 1908427 h 3181884"/>
                <a:gd name="connsiteX11" fmla="*/ 3423 w 2386898"/>
                <a:gd name="connsiteY11" fmla="*/ 2394202 h 3181884"/>
                <a:gd name="connsiteX12" fmla="*/ 67166 w 2386898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12457 w 2319732"/>
                <a:gd name="connsiteY10" fmla="*/ 1908427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63174 w 2319732"/>
                <a:gd name="connsiteY10" fmla="*/ 2046433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66351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9732" h="3181884">
                  <a:moveTo>
                    <a:pt x="2319732" y="0"/>
                  </a:moveTo>
                  <a:cubicBezTo>
                    <a:pt x="2269642" y="352249"/>
                    <a:pt x="2308688" y="166886"/>
                    <a:pt x="2263868" y="478449"/>
                  </a:cubicBezTo>
                  <a:cubicBezTo>
                    <a:pt x="2228572" y="793627"/>
                    <a:pt x="2208365" y="871478"/>
                    <a:pt x="2186208" y="1017684"/>
                  </a:cubicBezTo>
                  <a:cubicBezTo>
                    <a:pt x="2164051" y="1163890"/>
                    <a:pt x="2153043" y="1263659"/>
                    <a:pt x="2130923" y="1355685"/>
                  </a:cubicBezTo>
                  <a:cubicBezTo>
                    <a:pt x="2108803" y="1447711"/>
                    <a:pt x="2098589" y="1526932"/>
                    <a:pt x="2053486" y="1569843"/>
                  </a:cubicBezTo>
                  <a:cubicBezTo>
                    <a:pt x="2008383" y="1612754"/>
                    <a:pt x="1951241" y="1601171"/>
                    <a:pt x="1860307" y="1613152"/>
                  </a:cubicBezTo>
                  <a:cubicBezTo>
                    <a:pt x="1769373" y="1625133"/>
                    <a:pt x="1676157" y="1632202"/>
                    <a:pt x="1507882" y="1641727"/>
                  </a:cubicBezTo>
                  <a:cubicBezTo>
                    <a:pt x="1339607" y="1651252"/>
                    <a:pt x="850657" y="1670302"/>
                    <a:pt x="850657" y="1670302"/>
                  </a:cubicBezTo>
                  <a:cubicBezTo>
                    <a:pt x="710957" y="1676652"/>
                    <a:pt x="643711" y="1671502"/>
                    <a:pt x="431557" y="1666351"/>
                  </a:cubicBezTo>
                  <a:cubicBezTo>
                    <a:pt x="245698" y="1697289"/>
                    <a:pt x="190569" y="1652663"/>
                    <a:pt x="126757" y="1717927"/>
                  </a:cubicBezTo>
                  <a:cubicBezTo>
                    <a:pt x="62945" y="1783191"/>
                    <a:pt x="64734" y="1811048"/>
                    <a:pt x="48683" y="2057934"/>
                  </a:cubicBezTo>
                  <a:cubicBezTo>
                    <a:pt x="32632" y="2304820"/>
                    <a:pt x="54260" y="2068871"/>
                    <a:pt x="30448" y="2440205"/>
                  </a:cubicBezTo>
                  <a:cubicBezTo>
                    <a:pt x="-610" y="3007049"/>
                    <a:pt x="28676" y="2576942"/>
                    <a:pt x="0" y="318188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Text Box 7">
              <a:extLst>
                <a:ext uri="{FF2B5EF4-FFF2-40B4-BE49-F238E27FC236}">
                  <a16:creationId xmlns:a16="http://schemas.microsoft.com/office/drawing/2014/main" id="{08060D74-BFCA-996E-9694-353EA4D32D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5293" y="2897391"/>
              <a:ext cx="290207" cy="34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b="1" i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V</a:t>
              </a:r>
            </a:p>
          </p:txBody>
        </p:sp>
        <p:sp>
          <p:nvSpPr>
            <p:cNvPr id="78" name="Text Box 8">
              <a:extLst>
                <a:ext uri="{FF2B5EF4-FFF2-40B4-BE49-F238E27FC236}">
                  <a16:creationId xmlns:a16="http://schemas.microsoft.com/office/drawing/2014/main" id="{C11B0BE4-7FF5-FF8D-7535-12D9581B61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809" y="1124744"/>
              <a:ext cx="226087" cy="34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b="1" i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I</a:t>
              </a:r>
            </a:p>
          </p:txBody>
        </p:sp>
        <p:sp>
          <p:nvSpPr>
            <p:cNvPr id="79" name="Line 6">
              <a:extLst>
                <a:ext uri="{FF2B5EF4-FFF2-40B4-BE49-F238E27FC236}">
                  <a16:creationId xmlns:a16="http://schemas.microsoft.com/office/drawing/2014/main" id="{82A8B89F-D9CC-2813-1CB8-828CAA78FB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08574" y="881167"/>
              <a:ext cx="15862" cy="23922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80" name="Text Box 9">
              <a:extLst>
                <a:ext uri="{FF2B5EF4-FFF2-40B4-BE49-F238E27FC236}">
                  <a16:creationId xmlns:a16="http://schemas.microsoft.com/office/drawing/2014/main" id="{77CB7AD3-FDD8-4CFD-6B5E-E7D1F227E8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V="1">
              <a:off x="3349206" y="2880358"/>
              <a:ext cx="307975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0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E436BB1-66DB-59BF-B47B-240F8F33FFDA}"/>
                </a:ext>
              </a:extLst>
            </p:cNvPr>
            <p:cNvSpPr/>
            <p:nvPr/>
          </p:nvSpPr>
          <p:spPr bwMode="auto">
            <a:xfrm>
              <a:off x="414475" y="2207248"/>
              <a:ext cx="2134585" cy="267698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Line 5">
              <a:extLst>
                <a:ext uri="{FF2B5EF4-FFF2-40B4-BE49-F238E27FC236}">
                  <a16:creationId xmlns:a16="http://schemas.microsoft.com/office/drawing/2014/main" id="{9D6E5494-21A1-CA1D-EF82-DC1B0EA93E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39751" y="2867677"/>
              <a:ext cx="27363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3733918"/>
            <a:ext cx="3703013" cy="2327496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5D9B02C-922E-95D5-166E-57FC81D06C45}"/>
              </a:ext>
            </a:extLst>
          </p:cNvPr>
          <p:cNvSpPr txBox="1"/>
          <p:nvPr/>
        </p:nvSpPr>
        <p:spPr>
          <a:xfrm>
            <a:off x="6328976" y="19753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/>
              <a:t>半波整流</a:t>
            </a:r>
          </a:p>
        </p:txBody>
      </p:sp>
    </p:spTree>
    <p:extLst>
      <p:ext uri="{BB962C8B-B14F-4D97-AF65-F5344CB8AC3E}">
        <p14:creationId xmlns:p14="http://schemas.microsoft.com/office/powerpoint/2010/main" val="1681339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70186" y="4073712"/>
            <a:ext cx="3579814" cy="1304366"/>
            <a:chOff x="2770186" y="4073712"/>
            <a:chExt cx="3579814" cy="1304366"/>
          </a:xfrm>
        </p:grpSpPr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2770186" y="4073712"/>
              <a:ext cx="3563609" cy="315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2784475" y="5375269"/>
              <a:ext cx="3549321" cy="28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 flipV="1">
              <a:off x="2770188" y="4721835"/>
              <a:ext cx="3579812" cy="33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4" name="正方形/長方形 3"/>
          <p:cNvSpPr/>
          <p:nvPr/>
        </p:nvSpPr>
        <p:spPr bwMode="auto">
          <a:xfrm>
            <a:off x="2722259" y="5357090"/>
            <a:ext cx="3761628" cy="4110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5925" y="-134058"/>
            <a:ext cx="7772400" cy="990601"/>
          </a:xfrm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600" b="1">
                <a:latin typeface="ＭＳ Ｐゴシック" charset="-128"/>
              </a:rPr>
              <a:t>エネルギーバンド図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573338" y="1609725"/>
            <a:ext cx="3776662" cy="739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563938" y="1751013"/>
            <a:ext cx="1768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4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As: 10</a:t>
            </a:r>
            <a:r>
              <a:rPr lang="en-US" altLang="ja-JP" sz="2400" b="1" baseline="3000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16</a:t>
            </a:r>
            <a:r>
              <a:rPr lang="en-US" altLang="ja-JP" sz="24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400" b="1" baseline="3000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sp>
        <p:nvSpPr>
          <p:cNvPr id="7178" name="Line 115"/>
          <p:cNvSpPr>
            <a:spLocks noChangeShapeType="1"/>
          </p:cNvSpPr>
          <p:nvPr/>
        </p:nvSpPr>
        <p:spPr bwMode="auto">
          <a:xfrm flipH="1">
            <a:off x="6370638" y="1973263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9" name="Oval 116"/>
          <p:cNvSpPr>
            <a:spLocks noChangeArrowheads="1"/>
          </p:cNvSpPr>
          <p:nvPr/>
        </p:nvSpPr>
        <p:spPr bwMode="auto">
          <a:xfrm>
            <a:off x="6802438" y="190182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8" name="Line 135"/>
          <p:cNvSpPr>
            <a:spLocks noChangeShapeType="1"/>
          </p:cNvSpPr>
          <p:nvPr/>
        </p:nvSpPr>
        <p:spPr bwMode="auto">
          <a:xfrm flipH="1">
            <a:off x="6609300" y="4089400"/>
            <a:ext cx="20795" cy="5652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69" name="Text Box 136"/>
          <p:cNvSpPr txBox="1">
            <a:spLocks noChangeArrowheads="1"/>
          </p:cNvSpPr>
          <p:nvPr/>
        </p:nvSpPr>
        <p:spPr bwMode="auto">
          <a:xfrm>
            <a:off x="6333796" y="3739365"/>
            <a:ext cx="876819" cy="40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000" b="1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0.5</a:t>
            </a:r>
            <a:r>
              <a:rPr kumimoji="0" lang="en-US" altLang="ja-JP" sz="2000" b="1" dirty="0">
                <a:solidFill>
                  <a:srgbClr val="FF0000"/>
                </a:solidFill>
                <a:latin typeface="Times New Roman" pitchFamily="18" charset="0"/>
              </a:rPr>
              <a:t> eV</a:t>
            </a:r>
          </a:p>
        </p:txBody>
      </p:sp>
      <p:cxnSp>
        <p:nvCxnSpPr>
          <p:cNvPr id="3" name="直線コネクタ 2"/>
          <p:cNvCxnSpPr/>
          <p:nvPr/>
        </p:nvCxnSpPr>
        <p:spPr>
          <a:xfrm>
            <a:off x="6483887" y="4653136"/>
            <a:ext cx="250825" cy="476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 rot="-5400000">
            <a:off x="4202113" y="3460750"/>
            <a:ext cx="4921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ja-JP" altLang="en-US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1962150" y="2997200"/>
            <a:ext cx="0" cy="17272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>
            <a:spLocks noChangeArrowheads="1"/>
          </p:cNvSpPr>
          <p:nvPr/>
        </p:nvSpPr>
        <p:spPr bwMode="auto">
          <a:xfrm rot="-5400000">
            <a:off x="741363" y="3676650"/>
            <a:ext cx="19827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 dirty="0">
                <a:latin typeface="Times New Roman" pitchFamily="18" charset="0"/>
                <a:cs typeface="Times New Roman" pitchFamily="18" charset="0"/>
              </a:rPr>
              <a:t>電子のエネルギー</a:t>
            </a:r>
          </a:p>
        </p:txBody>
      </p:sp>
      <p:cxnSp>
        <p:nvCxnSpPr>
          <p:cNvPr id="88" name="直線矢印コネクタ 87"/>
          <p:cNvCxnSpPr/>
          <p:nvPr/>
        </p:nvCxnSpPr>
        <p:spPr>
          <a:xfrm flipV="1">
            <a:off x="7308304" y="4346575"/>
            <a:ext cx="0" cy="1728788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>
            <a:spLocks noChangeArrowheads="1"/>
          </p:cNvSpPr>
          <p:nvPr/>
        </p:nvSpPr>
        <p:spPr bwMode="auto">
          <a:xfrm rot="-5400000">
            <a:off x="5985916" y="5175250"/>
            <a:ext cx="2185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b="1">
                <a:latin typeface="Times New Roman" pitchFamily="18" charset="0"/>
                <a:cs typeface="Times New Roman" pitchFamily="18" charset="0"/>
              </a:rPr>
              <a:t>ホールのエネルギー</a:t>
            </a:r>
          </a:p>
        </p:txBody>
      </p:sp>
      <p:sp>
        <p:nvSpPr>
          <p:cNvPr id="91" name="テキスト ボックス 90"/>
          <p:cNvSpPr txBox="1">
            <a:spLocks noChangeArrowheads="1"/>
          </p:cNvSpPr>
          <p:nvPr/>
        </p:nvSpPr>
        <p:spPr bwMode="auto">
          <a:xfrm rot="-5400000">
            <a:off x="4298157" y="5153819"/>
            <a:ext cx="49371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ja-JP" altLang="en-US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6" name="直線矢印コネクタ 95"/>
          <p:cNvCxnSpPr/>
          <p:nvPr/>
        </p:nvCxnSpPr>
        <p:spPr>
          <a:xfrm flipH="1">
            <a:off x="4662488" y="5224463"/>
            <a:ext cx="449262" cy="14287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/>
          <p:cNvCxnSpPr/>
          <p:nvPr/>
        </p:nvCxnSpPr>
        <p:spPr>
          <a:xfrm flipH="1">
            <a:off x="3851920" y="3630613"/>
            <a:ext cx="450205" cy="868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94" name="Group 63"/>
          <p:cNvGrpSpPr>
            <a:grpSpLocks/>
          </p:cNvGrpSpPr>
          <p:nvPr/>
        </p:nvGrpSpPr>
        <p:grpSpPr bwMode="auto">
          <a:xfrm>
            <a:off x="2179638" y="1981200"/>
            <a:ext cx="376237" cy="347663"/>
            <a:chOff x="476" y="1752"/>
            <a:chExt cx="544" cy="499"/>
          </a:xfrm>
        </p:grpSpPr>
        <p:sp>
          <p:nvSpPr>
            <p:cNvPr id="7197" name="Line 64"/>
            <p:cNvSpPr>
              <a:spLocks noChangeShapeType="1"/>
            </p:cNvSpPr>
            <p:nvPr/>
          </p:nvSpPr>
          <p:spPr bwMode="auto">
            <a:xfrm flipH="1">
              <a:off x="702" y="1752"/>
              <a:ext cx="3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8" name="Line 65"/>
            <p:cNvSpPr>
              <a:spLocks noChangeShapeType="1"/>
            </p:cNvSpPr>
            <p:nvPr/>
          </p:nvSpPr>
          <p:spPr bwMode="auto">
            <a:xfrm>
              <a:off x="702" y="1752"/>
              <a:ext cx="0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9" name="Rectangle 66" descr="右下がり対角線"/>
            <p:cNvSpPr>
              <a:spLocks noChangeArrowheads="1"/>
            </p:cNvSpPr>
            <p:nvPr/>
          </p:nvSpPr>
          <p:spPr bwMode="auto">
            <a:xfrm>
              <a:off x="476" y="2069"/>
              <a:ext cx="437" cy="182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200" name="Line 67"/>
            <p:cNvSpPr>
              <a:spLocks noChangeShapeType="1"/>
            </p:cNvSpPr>
            <p:nvPr/>
          </p:nvSpPr>
          <p:spPr bwMode="auto">
            <a:xfrm>
              <a:off x="476" y="2069"/>
              <a:ext cx="43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0" name="Text Box 15"/>
          <p:cNvSpPr txBox="1">
            <a:spLocks noChangeArrowheads="1"/>
          </p:cNvSpPr>
          <p:nvPr/>
        </p:nvSpPr>
        <p:spPr bwMode="auto">
          <a:xfrm>
            <a:off x="3635375" y="1003300"/>
            <a:ext cx="1657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4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  <a:cs typeface="Times New Roman" pitchFamily="18" charset="0"/>
              </a:rPr>
              <a:t>電界</a:t>
            </a:r>
            <a:r>
              <a:rPr lang="en-US" altLang="ja-JP" sz="24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  <a:cs typeface="Times New Roman" pitchFamily="18" charset="0"/>
              </a:rPr>
              <a:t> E</a:t>
            </a:r>
          </a:p>
        </p:txBody>
      </p:sp>
      <p:sp>
        <p:nvSpPr>
          <p:cNvPr id="111" name="Line 18"/>
          <p:cNvSpPr>
            <a:spLocks noChangeShapeType="1"/>
          </p:cNvSpPr>
          <p:nvPr/>
        </p:nvSpPr>
        <p:spPr bwMode="auto">
          <a:xfrm>
            <a:off x="4052888" y="1465263"/>
            <a:ext cx="788987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2" name="テキスト ボックス 29"/>
          <p:cNvSpPr txBox="1"/>
          <p:nvPr/>
        </p:nvSpPr>
        <p:spPr>
          <a:xfrm>
            <a:off x="4125371" y="60753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3.4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8" name="Text Box 55"/>
          <p:cNvSpPr txBox="1">
            <a:spLocks noChangeArrowheads="1"/>
          </p:cNvSpPr>
          <p:nvPr/>
        </p:nvSpPr>
        <p:spPr bwMode="auto">
          <a:xfrm>
            <a:off x="2338388" y="3816350"/>
            <a:ext cx="4699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1900" b="1" dirty="0">
                <a:solidFill>
                  <a:srgbClr val="000000"/>
                </a:solidFill>
                <a:latin typeface="Times New Roman" pitchFamily="18" charset="0"/>
              </a:rPr>
              <a:t>E</a:t>
            </a:r>
            <a:r>
              <a:rPr kumimoji="0" lang="en-US" altLang="ja-JP" sz="1900" b="1" baseline="-25000" dirty="0">
                <a:solidFill>
                  <a:srgbClr val="00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39" name="Text Box 56"/>
          <p:cNvSpPr txBox="1">
            <a:spLocks noChangeArrowheads="1"/>
          </p:cNvSpPr>
          <p:nvPr/>
        </p:nvSpPr>
        <p:spPr bwMode="auto">
          <a:xfrm>
            <a:off x="2338388" y="5256213"/>
            <a:ext cx="4699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1900" b="1">
                <a:solidFill>
                  <a:srgbClr val="000000"/>
                </a:solidFill>
                <a:latin typeface="Times New Roman" pitchFamily="18" charset="0"/>
              </a:rPr>
              <a:t>E</a:t>
            </a:r>
            <a:r>
              <a:rPr kumimoji="0" lang="en-US" altLang="ja-JP" sz="1900" b="1" baseline="-25000">
                <a:solidFill>
                  <a:srgbClr val="000000"/>
                </a:solidFill>
                <a:latin typeface="Times New Roman" pitchFamily="18" charset="0"/>
              </a:rPr>
              <a:t>V</a:t>
            </a:r>
          </a:p>
        </p:txBody>
      </p:sp>
      <p:sp>
        <p:nvSpPr>
          <p:cNvPr id="40" name="Text Box 57"/>
          <p:cNvSpPr txBox="1">
            <a:spLocks noChangeArrowheads="1"/>
          </p:cNvSpPr>
          <p:nvPr/>
        </p:nvSpPr>
        <p:spPr bwMode="auto">
          <a:xfrm>
            <a:off x="2347119" y="4477494"/>
            <a:ext cx="399124" cy="39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1900" b="1" dirty="0" err="1">
                <a:solidFill>
                  <a:srgbClr val="000000"/>
                </a:solidFill>
                <a:latin typeface="Times New Roman" pitchFamily="18" charset="0"/>
              </a:rPr>
              <a:t>E</a:t>
            </a:r>
            <a:r>
              <a:rPr kumimoji="0" lang="en-US" altLang="ja-JP" sz="1900" b="1" baseline="-25000" dirty="0" err="1">
                <a:solidFill>
                  <a:srgbClr val="000000"/>
                </a:solidFill>
                <a:latin typeface="Times New Roman" pitchFamily="18" charset="0"/>
              </a:rPr>
              <a:t>i</a:t>
            </a:r>
            <a:endParaRPr kumimoji="0" lang="en-US" altLang="ja-JP" sz="1900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2" name="Text Box 117"/>
          <p:cNvSpPr txBox="1">
            <a:spLocks noChangeArrowheads="1"/>
          </p:cNvSpPr>
          <p:nvPr/>
        </p:nvSpPr>
        <p:spPr bwMode="auto">
          <a:xfrm>
            <a:off x="6525691" y="1463674"/>
            <a:ext cx="640407" cy="46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400" b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0</a:t>
            </a:r>
            <a:r>
              <a:rPr kumimoji="0" lang="en-US" altLang="ja-JP" sz="2400" b="1" dirty="0">
                <a:solidFill>
                  <a:srgbClr val="000000"/>
                </a:solidFill>
                <a:latin typeface="Times New Roman" pitchFamily="18" charset="0"/>
              </a:rPr>
              <a:t> V</a:t>
            </a:r>
            <a:endParaRPr kumimoji="0" lang="en-US" altLang="ja-JP" sz="2400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9" name="Text Box 117"/>
          <p:cNvSpPr txBox="1">
            <a:spLocks noChangeArrowheads="1"/>
          </p:cNvSpPr>
          <p:nvPr/>
        </p:nvSpPr>
        <p:spPr bwMode="auto">
          <a:xfrm>
            <a:off x="6411890" y="1413756"/>
            <a:ext cx="1039556" cy="469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2400" b="1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0.5</a:t>
            </a:r>
            <a:r>
              <a:rPr kumimoji="0" lang="en-US" altLang="ja-JP" sz="2400" b="1" dirty="0">
                <a:solidFill>
                  <a:srgbClr val="FF0000"/>
                </a:solidFill>
                <a:latin typeface="Times New Roman" pitchFamily="18" charset="0"/>
              </a:rPr>
              <a:t> V</a:t>
            </a:r>
            <a:endParaRPr kumimoji="0" lang="en-US" altLang="ja-JP" sz="2400" b="1" baseline="-25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" name="フリーフォーム 4"/>
          <p:cNvSpPr/>
          <p:nvPr/>
        </p:nvSpPr>
        <p:spPr bwMode="auto">
          <a:xfrm>
            <a:off x="5097982" y="2128205"/>
            <a:ext cx="3584772" cy="1893537"/>
          </a:xfrm>
          <a:custGeom>
            <a:avLst/>
            <a:gdLst>
              <a:gd name="connsiteX0" fmla="*/ 0 w 3584772"/>
              <a:gd name="connsiteY0" fmla="*/ 639271 h 1893537"/>
              <a:gd name="connsiteX1" fmla="*/ 3560496 w 3584772"/>
              <a:gd name="connsiteY1" fmla="*/ 0 h 1893537"/>
              <a:gd name="connsiteX2" fmla="*/ 3584772 w 3584772"/>
              <a:gd name="connsiteY2" fmla="*/ 1254266 h 1893537"/>
              <a:gd name="connsiteX3" fmla="*/ 16184 w 3584772"/>
              <a:gd name="connsiteY3" fmla="*/ 1893537 h 1893537"/>
              <a:gd name="connsiteX4" fmla="*/ 0 w 3584772"/>
              <a:gd name="connsiteY4" fmla="*/ 639271 h 1893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4772" h="1893537">
                <a:moveTo>
                  <a:pt x="0" y="639271"/>
                </a:moveTo>
                <a:lnTo>
                  <a:pt x="3560496" y="0"/>
                </a:lnTo>
                <a:lnTo>
                  <a:pt x="3584772" y="1254266"/>
                </a:lnTo>
                <a:lnTo>
                  <a:pt x="16184" y="1893537"/>
                </a:lnTo>
                <a:cubicBezTo>
                  <a:pt x="13487" y="1472751"/>
                  <a:pt x="10789" y="1051965"/>
                  <a:pt x="0" y="639271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778857" y="3479463"/>
            <a:ext cx="3609048" cy="1911680"/>
            <a:chOff x="5089890" y="2112021"/>
            <a:chExt cx="3609048" cy="1911680"/>
          </a:xfrm>
        </p:grpSpPr>
        <p:sp>
          <p:nvSpPr>
            <p:cNvPr id="7" name="フリーフォーム 6"/>
            <p:cNvSpPr/>
            <p:nvPr/>
          </p:nvSpPr>
          <p:spPr bwMode="auto">
            <a:xfrm>
              <a:off x="5089890" y="2112021"/>
              <a:ext cx="3609048" cy="1909721"/>
            </a:xfrm>
            <a:custGeom>
              <a:avLst/>
              <a:gdLst>
                <a:gd name="connsiteX0" fmla="*/ 8092 w 3609048"/>
                <a:gd name="connsiteY0" fmla="*/ 639271 h 1909721"/>
                <a:gd name="connsiteX1" fmla="*/ 3592864 w 3609048"/>
                <a:gd name="connsiteY1" fmla="*/ 0 h 1909721"/>
                <a:gd name="connsiteX2" fmla="*/ 3609048 w 3609048"/>
                <a:gd name="connsiteY2" fmla="*/ 1278542 h 1909721"/>
                <a:gd name="connsiteX3" fmla="*/ 0 w 3609048"/>
                <a:gd name="connsiteY3" fmla="*/ 1909721 h 1909721"/>
                <a:gd name="connsiteX4" fmla="*/ 8092 w 3609048"/>
                <a:gd name="connsiteY4" fmla="*/ 639271 h 1909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048" h="1909721">
                  <a:moveTo>
                    <a:pt x="8092" y="639271"/>
                  </a:moveTo>
                  <a:lnTo>
                    <a:pt x="3592864" y="0"/>
                  </a:lnTo>
                  <a:lnTo>
                    <a:pt x="3609048" y="1278542"/>
                  </a:lnTo>
                  <a:lnTo>
                    <a:pt x="0" y="1909721"/>
                  </a:lnTo>
                  <a:cubicBezTo>
                    <a:pt x="2697" y="1480843"/>
                    <a:pt x="5395" y="1051965"/>
                    <a:pt x="8092" y="6392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 flipV="1">
              <a:off x="5090094" y="2121876"/>
              <a:ext cx="3579812" cy="631825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V="1">
              <a:off x="5104381" y="3372826"/>
              <a:ext cx="3587750" cy="650875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80" name="Line 35"/>
            <p:cNvSpPr>
              <a:spLocks noChangeShapeType="1"/>
            </p:cNvSpPr>
            <p:nvPr/>
          </p:nvSpPr>
          <p:spPr bwMode="auto">
            <a:xfrm flipV="1">
              <a:off x="5090094" y="2732220"/>
              <a:ext cx="3600450" cy="64135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811980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8" grpId="0" animBg="1"/>
      <p:bldP spid="69" grpId="0"/>
      <p:bldP spid="10" grpId="0"/>
      <p:bldP spid="89" grpId="0"/>
      <p:bldP spid="91" grpId="0"/>
      <p:bldP spid="110" grpId="0"/>
      <p:bldP spid="111" grpId="0" animBg="1"/>
      <p:bldP spid="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charset="-128"/>
              </a:rPr>
              <a:t>3. </a:t>
            </a:r>
            <a:r>
              <a:rPr lang="en-US" altLang="ja-JP" sz="3600" b="1" dirty="0" err="1">
                <a:latin typeface="ＭＳ Ｐゴシック" charset="-128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3.1 </a:t>
            </a:r>
            <a:r>
              <a:rPr lang="en-US" altLang="ja-JP" sz="3600" b="1" dirty="0" err="1">
                <a:latin typeface="ＭＳ Ｐゴシック" charset="-128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接合ダイオード構造と整流作用</a:t>
            </a:r>
            <a:endParaRPr lang="en-US" altLang="ja-JP" sz="36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charset="-128"/>
              </a:rPr>
              <a:t>3.2</a:t>
            </a:r>
            <a:r>
              <a:rPr lang="en-US" altLang="ja-JP" sz="3600" b="1" dirty="0">
                <a:latin typeface="ＭＳ Ｐゴシック" charset="-128"/>
              </a:rPr>
              <a:t>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（接地）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3.3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（バイアスの印加）</a:t>
            </a:r>
            <a:endParaRPr lang="en-US" altLang="ja-JP" sz="28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dirty="0">
                <a:latin typeface="ＭＳ Ｐゴシック" charset="-128"/>
              </a:rPr>
              <a:t>3.4 </a:t>
            </a:r>
            <a:r>
              <a:rPr lang="en-US" altLang="ja-JP" sz="3600" dirty="0" err="1">
                <a:latin typeface="ＭＳ Ｐゴシック" charset="-128"/>
              </a:rPr>
              <a:t>pn</a:t>
            </a:r>
            <a:r>
              <a:rPr lang="ja-JP" altLang="en-US" sz="3600">
                <a:latin typeface="ＭＳ Ｐゴシック" charset="-128"/>
              </a:rPr>
              <a:t>接合ダイオード電流電圧特性</a:t>
            </a:r>
            <a:endParaRPr lang="en-US" altLang="ja-JP" sz="3600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950179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32"/>
          <p:cNvSpPr>
            <a:spLocks noGrp="1" noChangeArrowheads="1"/>
          </p:cNvSpPr>
          <p:nvPr>
            <p:ph type="title"/>
          </p:nvPr>
        </p:nvSpPr>
        <p:spPr>
          <a:xfrm>
            <a:off x="468313" y="-315913"/>
            <a:ext cx="9144000" cy="990601"/>
          </a:xfrm>
        </p:spPr>
        <p:txBody>
          <a:bodyPr/>
          <a:lstStyle/>
          <a:p>
            <a:pPr eaLnBrk="1" hangingPunct="1"/>
            <a:r>
              <a:rPr lang="en-US" altLang="ja-JP" sz="3200" b="1" dirty="0" err="1">
                <a:latin typeface="Times New Roman" pitchFamily="18" charset="0"/>
              </a:rPr>
              <a:t>pn</a:t>
            </a:r>
            <a:r>
              <a:rPr lang="ja-JP" altLang="en-US" sz="3200" b="1">
                <a:latin typeface="Times New Roman" pitchFamily="18" charset="0"/>
              </a:rPr>
              <a:t>接合</a:t>
            </a:r>
            <a:r>
              <a:rPr lang="en-US" altLang="ja-JP" sz="3200" b="1" dirty="0">
                <a:latin typeface="Times New Roman" pitchFamily="18" charset="0"/>
              </a:rPr>
              <a:t>:</a:t>
            </a:r>
            <a:r>
              <a:rPr lang="en-US" altLang="ja-JP" sz="3600" b="1" dirty="0">
                <a:latin typeface="Times New Roman" pitchFamily="18" charset="0"/>
              </a:rPr>
              <a:t>  </a:t>
            </a:r>
            <a:r>
              <a:rPr lang="ja-JP" altLang="en-US" sz="3200" b="1">
                <a:latin typeface="ＭＳ Ｐゴシック" charset="-128"/>
              </a:rPr>
              <a:t>接合前</a:t>
            </a:r>
            <a:endParaRPr lang="en-US" altLang="ja-JP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A565875-7AE5-FD63-F611-8CB0FA55B65E}"/>
              </a:ext>
            </a:extLst>
          </p:cNvPr>
          <p:cNvGrpSpPr/>
          <p:nvPr/>
        </p:nvGrpSpPr>
        <p:grpSpPr>
          <a:xfrm>
            <a:off x="3635896" y="814830"/>
            <a:ext cx="2718862" cy="2575560"/>
            <a:chOff x="3491880" y="764704"/>
            <a:chExt cx="2718862" cy="2575560"/>
          </a:xfrm>
        </p:grpSpPr>
        <p:sp>
          <p:nvSpPr>
            <p:cNvPr id="124" name="Text Box 5">
              <a:extLst>
                <a:ext uri="{FF2B5EF4-FFF2-40B4-BE49-F238E27FC236}">
                  <a16:creationId xmlns:a16="http://schemas.microsoft.com/office/drawing/2014/main" id="{2D172B0F-E81B-6A4B-9431-49D81D536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1192" y="764704"/>
              <a:ext cx="164623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sz="2400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B: 10</a:t>
              </a:r>
              <a:r>
                <a:rPr lang="en-US" altLang="ja-JP" sz="2400" b="1" baseline="30000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15</a:t>
              </a:r>
              <a:r>
                <a:rPr lang="en-US" altLang="ja-JP" sz="2400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cm</a:t>
              </a:r>
              <a:r>
                <a:rPr lang="en-US" altLang="ja-JP" sz="2400" b="1" baseline="30000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-3</a:t>
              </a:r>
            </a:p>
          </p:txBody>
        </p:sp>
        <p:sp>
          <p:nvSpPr>
            <p:cNvPr id="135" name="Rectangle 34">
              <a:extLst>
                <a:ext uri="{FF2B5EF4-FFF2-40B4-BE49-F238E27FC236}">
                  <a16:creationId xmlns:a16="http://schemas.microsoft.com/office/drawing/2014/main" id="{E8F894E8-3B13-5B41-8689-8D7879987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6991" y="1250479"/>
              <a:ext cx="2703751" cy="20553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85" name="Text Box 32">
              <a:extLst>
                <a:ext uri="{FF2B5EF4-FFF2-40B4-BE49-F238E27FC236}">
                  <a16:creationId xmlns:a16="http://schemas.microsoft.com/office/drawing/2014/main" id="{994E1EE9-4457-1344-AB91-D842EFD7C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1788" y="1343486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ja-JP" sz="2400" b="1" i="1" dirty="0">
                  <a:solidFill>
                    <a:srgbClr val="0000FF"/>
                  </a:solidFill>
                  <a:latin typeface="Times New Roman" pitchFamily="18" charset="0"/>
                  <a:ea typeface="ＭＳ ゴシック" pitchFamily="49" charset="-128"/>
                </a:rPr>
                <a:t>h</a:t>
              </a:r>
              <a:endParaRPr lang="en-US" altLang="ja-JP" sz="2400" b="1" i="1" baseline="30000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endParaRPr>
            </a:p>
          </p:txBody>
        </p:sp>
        <p:sp>
          <p:nvSpPr>
            <p:cNvPr id="188" name="Text Box 11">
              <a:extLst>
                <a:ext uri="{FF2B5EF4-FFF2-40B4-BE49-F238E27FC236}">
                  <a16:creationId xmlns:a16="http://schemas.microsoft.com/office/drawing/2014/main" id="{1030D51E-F401-2249-8802-62C3DDFEF0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9899" y="2520556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89" name="Text Box 12">
              <a:extLst>
                <a:ext uri="{FF2B5EF4-FFF2-40B4-BE49-F238E27FC236}">
                  <a16:creationId xmlns:a16="http://schemas.microsoft.com/office/drawing/2014/main" id="{5E015361-CCB3-B842-9ADB-DA69C69F8E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6732" y="2878599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1" name="Text Box 7">
              <a:extLst>
                <a:ext uri="{FF2B5EF4-FFF2-40B4-BE49-F238E27FC236}">
                  <a16:creationId xmlns:a16="http://schemas.microsoft.com/office/drawing/2014/main" id="{217F71FE-66A2-AB48-B7C7-AFC2842287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21698" y="2086511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3" name="Text Box 12">
              <a:extLst>
                <a:ext uri="{FF2B5EF4-FFF2-40B4-BE49-F238E27FC236}">
                  <a16:creationId xmlns:a16="http://schemas.microsoft.com/office/drawing/2014/main" id="{4B1113C6-DBD8-7B4F-B32C-800CF4CE73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3344" y="1294423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4" name="Text Box 11">
              <a:extLst>
                <a:ext uri="{FF2B5EF4-FFF2-40B4-BE49-F238E27FC236}">
                  <a16:creationId xmlns:a16="http://schemas.microsoft.com/office/drawing/2014/main" id="{C8938113-6D34-4343-9BFB-F8B21A1EAA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1582" y="2720616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6" name="Text Box 12">
              <a:extLst>
                <a:ext uri="{FF2B5EF4-FFF2-40B4-BE49-F238E27FC236}">
                  <a16:creationId xmlns:a16="http://schemas.microsoft.com/office/drawing/2014/main" id="{D3A0453C-060A-354D-88D0-A667B7EC0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7332" y="1494483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7" name="Text Box 32">
              <a:extLst>
                <a:ext uri="{FF2B5EF4-FFF2-40B4-BE49-F238E27FC236}">
                  <a16:creationId xmlns:a16="http://schemas.microsoft.com/office/drawing/2014/main" id="{36973519-B4CB-5E4C-8E12-DF47096AF0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0664" y="2525057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ja-JP" sz="2400" b="1" i="1" dirty="0">
                  <a:solidFill>
                    <a:srgbClr val="0000FF"/>
                  </a:solidFill>
                  <a:latin typeface="Times New Roman" pitchFamily="18" charset="0"/>
                  <a:ea typeface="ＭＳ ゴシック" pitchFamily="49" charset="-128"/>
                </a:rPr>
                <a:t>h</a:t>
              </a:r>
              <a:endParaRPr lang="en-US" altLang="ja-JP" sz="2400" b="1" i="1" baseline="30000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endParaRPr>
            </a:p>
          </p:txBody>
        </p:sp>
        <p:sp>
          <p:nvSpPr>
            <p:cNvPr id="202" name="Text Box 32">
              <a:extLst>
                <a:ext uri="{FF2B5EF4-FFF2-40B4-BE49-F238E27FC236}">
                  <a16:creationId xmlns:a16="http://schemas.microsoft.com/office/drawing/2014/main" id="{53582329-36C9-4347-91D0-9EDA62268F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1836" y="1917611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ja-JP" sz="2400" b="1" i="1" dirty="0">
                  <a:solidFill>
                    <a:srgbClr val="0000FF"/>
                  </a:solidFill>
                  <a:latin typeface="Times New Roman" pitchFamily="18" charset="0"/>
                  <a:ea typeface="ＭＳ ゴシック" pitchFamily="49" charset="-128"/>
                </a:rPr>
                <a:t>h</a:t>
              </a:r>
              <a:endParaRPr lang="en-US" altLang="ja-JP" sz="2400" b="1" i="1" baseline="30000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endParaRPr>
            </a:p>
          </p:txBody>
        </p:sp>
        <p:sp>
          <p:nvSpPr>
            <p:cNvPr id="203" name="Text Box 32">
              <a:extLst>
                <a:ext uri="{FF2B5EF4-FFF2-40B4-BE49-F238E27FC236}">
                  <a16:creationId xmlns:a16="http://schemas.microsoft.com/office/drawing/2014/main" id="{7975FD49-7487-3145-B248-C6967DAEC1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5386" y="2649633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ja-JP" sz="2400" b="1" i="1" dirty="0">
                  <a:solidFill>
                    <a:srgbClr val="0000FF"/>
                  </a:solidFill>
                  <a:latin typeface="Times New Roman" pitchFamily="18" charset="0"/>
                  <a:ea typeface="ＭＳ ゴシック" pitchFamily="49" charset="-128"/>
                </a:rPr>
                <a:t>h</a:t>
              </a:r>
              <a:endParaRPr lang="en-US" altLang="ja-JP" sz="2400" b="1" i="1" baseline="30000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endParaRPr>
            </a:p>
          </p:txBody>
        </p:sp>
        <p:sp>
          <p:nvSpPr>
            <p:cNvPr id="205" name="Text Box 32">
              <a:extLst>
                <a:ext uri="{FF2B5EF4-FFF2-40B4-BE49-F238E27FC236}">
                  <a16:creationId xmlns:a16="http://schemas.microsoft.com/office/drawing/2014/main" id="{AECC2951-DA47-2943-8D80-9B65D34D36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5523" y="1212545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ja-JP" sz="2400" b="1" i="1" dirty="0">
                  <a:solidFill>
                    <a:srgbClr val="0000FF"/>
                  </a:solidFill>
                  <a:latin typeface="Times New Roman" pitchFamily="18" charset="0"/>
                  <a:ea typeface="ＭＳ ゴシック" pitchFamily="49" charset="-128"/>
                </a:rPr>
                <a:t>h</a:t>
              </a:r>
              <a:endParaRPr lang="en-US" altLang="ja-JP" sz="2400" b="1" i="1" baseline="30000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endParaRPr>
            </a:p>
          </p:txBody>
        </p:sp>
        <p:sp>
          <p:nvSpPr>
            <p:cNvPr id="206" name="Text Box 32">
              <a:extLst>
                <a:ext uri="{FF2B5EF4-FFF2-40B4-BE49-F238E27FC236}">
                  <a16:creationId xmlns:a16="http://schemas.microsoft.com/office/drawing/2014/main" id="{130FB6AF-1313-E848-BDB7-64FA1B4C9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1880" y="2351598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ja-JP" sz="2400" b="1" i="1" dirty="0">
                  <a:solidFill>
                    <a:srgbClr val="0000FF"/>
                  </a:solidFill>
                  <a:latin typeface="Times New Roman" pitchFamily="18" charset="0"/>
                  <a:ea typeface="ＭＳ ゴシック" pitchFamily="49" charset="-128"/>
                </a:rPr>
                <a:t>h</a:t>
              </a:r>
              <a:endParaRPr lang="en-US" altLang="ja-JP" sz="2400" b="1" i="1" baseline="30000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endParaRPr>
            </a:p>
          </p:txBody>
        </p:sp>
      </p:grpSp>
      <p:sp>
        <p:nvSpPr>
          <p:cNvPr id="104" name="Rectangle 3">
            <a:extLst>
              <a:ext uri="{FF2B5EF4-FFF2-40B4-BE49-F238E27FC236}">
                <a16:creationId xmlns:a16="http://schemas.microsoft.com/office/drawing/2014/main" id="{0AB81DDE-EE83-9146-B5A1-9B6562F6B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60" y="1281555"/>
            <a:ext cx="2703750" cy="20744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 sz="2400"/>
          </a:p>
        </p:txBody>
      </p:sp>
      <p:sp>
        <p:nvSpPr>
          <p:cNvPr id="105" name="Text Box 4">
            <a:extLst>
              <a:ext uri="{FF2B5EF4-FFF2-40B4-BE49-F238E27FC236}">
                <a16:creationId xmlns:a16="http://schemas.microsoft.com/office/drawing/2014/main" id="{740F7C9D-D60A-E843-A9ED-B84268F4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896" y="814830"/>
            <a:ext cx="1768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4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As: 10</a:t>
            </a:r>
            <a:r>
              <a:rPr lang="en-US" altLang="ja-JP" sz="24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16</a:t>
            </a:r>
            <a:r>
              <a:rPr lang="en-US" altLang="ja-JP" sz="24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4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sp>
        <p:nvSpPr>
          <p:cNvPr id="158" name="Text Box 10">
            <a:extLst>
              <a:ext uri="{FF2B5EF4-FFF2-40B4-BE49-F238E27FC236}">
                <a16:creationId xmlns:a16="http://schemas.microsoft.com/office/drawing/2014/main" id="{074EF1D5-B645-8E4A-8FFA-893B0DE90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5948" y="1393612"/>
            <a:ext cx="6878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59" name="Text Box 6">
            <a:extLst>
              <a:ext uri="{FF2B5EF4-FFF2-40B4-BE49-F238E27FC236}">
                <a16:creationId xmlns:a16="http://schemas.microsoft.com/office/drawing/2014/main" id="{982C6717-E397-884A-B15C-22B4B062C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2887" y="2905780"/>
            <a:ext cx="7629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60" name="Text Box 15">
            <a:extLst>
              <a:ext uri="{FF2B5EF4-FFF2-40B4-BE49-F238E27FC236}">
                <a16:creationId xmlns:a16="http://schemas.microsoft.com/office/drawing/2014/main" id="{8992E955-46D8-E247-B1C4-424E9593D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7736" y="2411596"/>
            <a:ext cx="752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62" name="Text Box 39">
            <a:extLst>
              <a:ext uri="{FF2B5EF4-FFF2-40B4-BE49-F238E27FC236}">
                <a16:creationId xmlns:a16="http://schemas.microsoft.com/office/drawing/2014/main" id="{76CCBD1F-85A6-4E41-8E6F-B8337CA4D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508" y="224493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163" name="Text Box 39">
            <a:extLst>
              <a:ext uri="{FF2B5EF4-FFF2-40B4-BE49-F238E27FC236}">
                <a16:creationId xmlns:a16="http://schemas.microsoft.com/office/drawing/2014/main" id="{CA8CD528-5DA5-D94D-8260-F3593027C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0249" y="2727499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165" name="Text Box 14">
            <a:extLst>
              <a:ext uri="{FF2B5EF4-FFF2-40B4-BE49-F238E27FC236}">
                <a16:creationId xmlns:a16="http://schemas.microsoft.com/office/drawing/2014/main" id="{251CFBC9-32D0-5143-BC1D-7CDAF9144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776" y="1969676"/>
            <a:ext cx="668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67" name="Text Box 39">
            <a:extLst>
              <a:ext uri="{FF2B5EF4-FFF2-40B4-BE49-F238E27FC236}">
                <a16:creationId xmlns:a16="http://schemas.microsoft.com/office/drawing/2014/main" id="{303A9F40-7FAA-DA4A-BD0E-11EADD738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8830" y="1177588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169" name="Text Box 39">
            <a:extLst>
              <a:ext uri="{FF2B5EF4-FFF2-40B4-BE49-F238E27FC236}">
                <a16:creationId xmlns:a16="http://schemas.microsoft.com/office/drawing/2014/main" id="{FBE45507-AD5E-7744-B5E8-8DEC2A46B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0556" y="1753652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43" name="Text Box 10">
            <a:extLst>
              <a:ext uri="{FF2B5EF4-FFF2-40B4-BE49-F238E27FC236}">
                <a16:creationId xmlns:a16="http://schemas.microsoft.com/office/drawing/2014/main" id="{C9047136-EF1B-B340-AAB4-7D701D30E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8618" y="1393612"/>
            <a:ext cx="6993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44" name="Text Box 6">
            <a:extLst>
              <a:ext uri="{FF2B5EF4-FFF2-40B4-BE49-F238E27FC236}">
                <a16:creationId xmlns:a16="http://schemas.microsoft.com/office/drawing/2014/main" id="{24D273CA-29FC-0E4E-BAD9-76CA525B8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2967335"/>
            <a:ext cx="7749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45" name="Text Box 15">
            <a:extLst>
              <a:ext uri="{FF2B5EF4-FFF2-40B4-BE49-F238E27FC236}">
                <a16:creationId xmlns:a16="http://schemas.microsoft.com/office/drawing/2014/main" id="{E50D2202-EE2F-5846-BB01-6F0B87A75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1061" y="2411596"/>
            <a:ext cx="677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46" name="Text Box 39">
            <a:extLst>
              <a:ext uri="{FF2B5EF4-FFF2-40B4-BE49-F238E27FC236}">
                <a16:creationId xmlns:a16="http://schemas.microsoft.com/office/drawing/2014/main" id="{4305314F-79FC-5F44-A111-9FDD37F2E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1833" y="224493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47" name="Text Box 39">
            <a:extLst>
              <a:ext uri="{FF2B5EF4-FFF2-40B4-BE49-F238E27FC236}">
                <a16:creationId xmlns:a16="http://schemas.microsoft.com/office/drawing/2014/main" id="{311074F6-4950-224E-B152-378B62D96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6" y="276176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48" name="Text Box 14">
            <a:extLst>
              <a:ext uri="{FF2B5EF4-FFF2-40B4-BE49-F238E27FC236}">
                <a16:creationId xmlns:a16="http://schemas.microsoft.com/office/drawing/2014/main" id="{96D27FA5-1575-5A4B-9B82-41ABEA46D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1937738"/>
            <a:ext cx="677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49" name="Text Box 39">
            <a:extLst>
              <a:ext uri="{FF2B5EF4-FFF2-40B4-BE49-F238E27FC236}">
                <a16:creationId xmlns:a16="http://schemas.microsoft.com/office/drawing/2014/main" id="{CAA6FE8B-8C70-CF4C-9C69-432925BD0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4516" y="1764105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50" name="Text Box 10">
            <a:extLst>
              <a:ext uri="{FF2B5EF4-FFF2-40B4-BE49-F238E27FC236}">
                <a16:creationId xmlns:a16="http://schemas.microsoft.com/office/drawing/2014/main" id="{DAE30335-5D28-3644-93FF-A4E541A74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30" y="1393612"/>
            <a:ext cx="660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51" name="Text Box 6">
            <a:extLst>
              <a:ext uri="{FF2B5EF4-FFF2-40B4-BE49-F238E27FC236}">
                <a16:creationId xmlns:a16="http://schemas.microsoft.com/office/drawing/2014/main" id="{D55813A5-2A15-A646-8272-5750632E0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55" y="2967335"/>
            <a:ext cx="675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52" name="Text Box 15">
            <a:extLst>
              <a:ext uri="{FF2B5EF4-FFF2-40B4-BE49-F238E27FC236}">
                <a16:creationId xmlns:a16="http://schemas.microsoft.com/office/drawing/2014/main" id="{57BF329A-A16E-9D40-8454-13A5CC603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8" y="2339588"/>
            <a:ext cx="7152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53" name="Text Box 39">
            <a:extLst>
              <a:ext uri="{FF2B5EF4-FFF2-40B4-BE49-F238E27FC236}">
                <a16:creationId xmlns:a16="http://schemas.microsoft.com/office/drawing/2014/main" id="{E5B25F9C-4645-7F4C-967F-BD5A65697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646" y="2143309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54" name="Text Box 39">
            <a:extLst>
              <a:ext uri="{FF2B5EF4-FFF2-40B4-BE49-F238E27FC236}">
                <a16:creationId xmlns:a16="http://schemas.microsoft.com/office/drawing/2014/main" id="{F60A9CF5-BC4E-7B46-B05C-1EC006437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752472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55" name="Text Box 14">
            <a:extLst>
              <a:ext uri="{FF2B5EF4-FFF2-40B4-BE49-F238E27FC236}">
                <a16:creationId xmlns:a16="http://schemas.microsoft.com/office/drawing/2014/main" id="{249CF0E7-EA65-574E-85DA-888388B75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1897668"/>
            <a:ext cx="660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56" name="Text Box 39">
            <a:extLst>
              <a:ext uri="{FF2B5EF4-FFF2-40B4-BE49-F238E27FC236}">
                <a16:creationId xmlns:a16="http://schemas.microsoft.com/office/drawing/2014/main" id="{9B78B126-0EF7-5D4B-B2E5-A6DC2526A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30" y="176294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57" name="Text Box 39">
            <a:extLst>
              <a:ext uri="{FF2B5EF4-FFF2-40B4-BE49-F238E27FC236}">
                <a16:creationId xmlns:a16="http://schemas.microsoft.com/office/drawing/2014/main" id="{729D4D96-C99E-3F4B-9B89-0D20A3C52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177588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58" name="Text Box 39">
            <a:extLst>
              <a:ext uri="{FF2B5EF4-FFF2-40B4-BE49-F238E27FC236}">
                <a16:creationId xmlns:a16="http://schemas.microsoft.com/office/drawing/2014/main" id="{090C73AF-6919-6A4B-BBE8-26E857349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1135197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59" name="Line 36">
            <a:extLst>
              <a:ext uri="{FF2B5EF4-FFF2-40B4-BE49-F238E27FC236}">
                <a16:creationId xmlns:a16="http://schemas.microsoft.com/office/drawing/2014/main" id="{0C294F5F-294C-890E-FB93-DE69F40EE1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20" y="4292748"/>
            <a:ext cx="237807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60" name="Line 37">
            <a:extLst>
              <a:ext uri="{FF2B5EF4-FFF2-40B4-BE49-F238E27FC236}">
                <a16:creationId xmlns:a16="http://schemas.microsoft.com/office/drawing/2014/main" id="{C21ACFA3-0EC6-E032-7F31-654F76ABBB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20" y="5661173"/>
            <a:ext cx="2378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61" name="Line 38">
            <a:extLst>
              <a:ext uri="{FF2B5EF4-FFF2-40B4-BE49-F238E27FC236}">
                <a16:creationId xmlns:a16="http://schemas.microsoft.com/office/drawing/2014/main" id="{9495E03E-3CB8-ECEA-52CA-1B91AF06E0E4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20" y="4940448"/>
            <a:ext cx="2378075" cy="158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62" name="Line 39">
            <a:extLst>
              <a:ext uri="{FF2B5EF4-FFF2-40B4-BE49-F238E27FC236}">
                <a16:creationId xmlns:a16="http://schemas.microsoft.com/office/drawing/2014/main" id="{BD6EDF4A-9D89-1838-78B3-B6B0C5FD75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20" y="4508648"/>
            <a:ext cx="2378075" cy="1588"/>
          </a:xfrm>
          <a:prstGeom prst="line">
            <a:avLst/>
          </a:prstGeom>
          <a:noFill/>
          <a:ln w="19050">
            <a:solidFill>
              <a:srgbClr val="FF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ja-JP" altLang="en-US"/>
          </a:p>
        </p:txBody>
      </p:sp>
      <p:grpSp>
        <p:nvGrpSpPr>
          <p:cNvPr id="63" name="Group 40">
            <a:extLst>
              <a:ext uri="{FF2B5EF4-FFF2-40B4-BE49-F238E27FC236}">
                <a16:creationId xmlns:a16="http://schemas.microsoft.com/office/drawing/2014/main" id="{27706E83-199D-40C1-65F2-150ADE534C31}"/>
              </a:ext>
            </a:extLst>
          </p:cNvPr>
          <p:cNvGrpSpPr>
            <a:grpSpLocks/>
          </p:cNvGrpSpPr>
          <p:nvPr/>
        </p:nvGrpSpPr>
        <p:grpSpPr bwMode="auto">
          <a:xfrm>
            <a:off x="1621533" y="5661173"/>
            <a:ext cx="71437" cy="288925"/>
            <a:chOff x="1474" y="3430"/>
            <a:chExt cx="45" cy="182"/>
          </a:xfrm>
        </p:grpSpPr>
        <p:sp>
          <p:nvSpPr>
            <p:cNvPr id="64" name="Line 41">
              <a:extLst>
                <a:ext uri="{FF2B5EF4-FFF2-40B4-BE49-F238E27FC236}">
                  <a16:creationId xmlns:a16="http://schemas.microsoft.com/office/drawing/2014/main" id="{9668D5AA-551E-6A1D-5F7F-B7C0AF0C79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74" y="3430"/>
              <a:ext cx="0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5518B13D-ACB0-3251-36AC-50DE2693F77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474" y="3430"/>
              <a:ext cx="45" cy="182"/>
            </a:xfrm>
            <a:custGeom>
              <a:avLst/>
              <a:gdLst>
                <a:gd name="T0" fmla="*/ 0 w 136"/>
                <a:gd name="T1" fmla="*/ 0 h 545"/>
                <a:gd name="T2" fmla="*/ 0 w 136"/>
                <a:gd name="T3" fmla="*/ 0 h 545"/>
                <a:gd name="T4" fmla="*/ 0 w 136"/>
                <a:gd name="T5" fmla="*/ 0 h 545"/>
                <a:gd name="T6" fmla="*/ 0 w 136"/>
                <a:gd name="T7" fmla="*/ 0 h 545"/>
                <a:gd name="T8" fmla="*/ 0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66" name="Group 43">
            <a:extLst>
              <a:ext uri="{FF2B5EF4-FFF2-40B4-BE49-F238E27FC236}">
                <a16:creationId xmlns:a16="http://schemas.microsoft.com/office/drawing/2014/main" id="{DCBFCDEB-FC2D-EE6C-BBFB-B2A5E7468343}"/>
              </a:ext>
            </a:extLst>
          </p:cNvPr>
          <p:cNvGrpSpPr>
            <a:grpSpLocks/>
          </p:cNvGrpSpPr>
          <p:nvPr/>
        </p:nvGrpSpPr>
        <p:grpSpPr bwMode="auto">
          <a:xfrm>
            <a:off x="1619945" y="3427561"/>
            <a:ext cx="215900" cy="839787"/>
            <a:chOff x="1474" y="2432"/>
            <a:chExt cx="136" cy="590"/>
          </a:xfrm>
        </p:grpSpPr>
        <p:sp>
          <p:nvSpPr>
            <p:cNvPr id="67" name="Line 44">
              <a:extLst>
                <a:ext uri="{FF2B5EF4-FFF2-40B4-BE49-F238E27FC236}">
                  <a16:creationId xmlns:a16="http://schemas.microsoft.com/office/drawing/2014/main" id="{2DBB3DE3-3B95-61FA-6859-2F6E7341E8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2477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8" name="Freeform 45">
              <a:extLst>
                <a:ext uri="{FF2B5EF4-FFF2-40B4-BE49-F238E27FC236}">
                  <a16:creationId xmlns:a16="http://schemas.microsoft.com/office/drawing/2014/main" id="{FFFCA83A-9ABD-F623-2D81-D8CFB494B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4" y="2432"/>
              <a:ext cx="136" cy="590"/>
            </a:xfrm>
            <a:custGeom>
              <a:avLst/>
              <a:gdLst>
                <a:gd name="T0" fmla="*/ 0 w 136"/>
                <a:gd name="T1" fmla="*/ 2273 h 545"/>
                <a:gd name="T2" fmla="*/ 91 w 136"/>
                <a:gd name="T3" fmla="*/ 2082 h 545"/>
                <a:gd name="T4" fmla="*/ 136 w 136"/>
                <a:gd name="T5" fmla="*/ 1708 h 545"/>
                <a:gd name="T6" fmla="*/ 91 w 136"/>
                <a:gd name="T7" fmla="*/ 1325 h 545"/>
                <a:gd name="T8" fmla="*/ 46 w 136"/>
                <a:gd name="T9" fmla="*/ 94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69" name="Text Box 46">
            <a:extLst>
              <a:ext uri="{FF2B5EF4-FFF2-40B4-BE49-F238E27FC236}">
                <a16:creationId xmlns:a16="http://schemas.microsoft.com/office/drawing/2014/main" id="{E236B977-2F1A-5243-044E-08033D54F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003823"/>
            <a:ext cx="4699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1900" b="1">
                <a:latin typeface="Times New Roman" pitchFamily="18" charset="0"/>
              </a:rPr>
              <a:t>E</a:t>
            </a:r>
            <a:r>
              <a:rPr kumimoji="0" lang="en-US" altLang="ja-JP" sz="1900" b="1" baseline="-25000">
                <a:latin typeface="Times New Roman" pitchFamily="18" charset="0"/>
              </a:rPr>
              <a:t>C</a:t>
            </a:r>
          </a:p>
        </p:txBody>
      </p:sp>
      <p:sp>
        <p:nvSpPr>
          <p:cNvPr id="70" name="Text Box 47">
            <a:extLst>
              <a:ext uri="{FF2B5EF4-FFF2-40B4-BE49-F238E27FC236}">
                <a16:creationId xmlns:a16="http://schemas.microsoft.com/office/drawing/2014/main" id="{8ECADDBE-4D16-5857-C8F6-3EC02E5C1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5443686"/>
            <a:ext cx="4699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1900" b="1">
                <a:latin typeface="Times New Roman" pitchFamily="18" charset="0"/>
              </a:rPr>
              <a:t>E</a:t>
            </a:r>
            <a:r>
              <a:rPr kumimoji="0" lang="en-US" altLang="ja-JP" sz="1900" b="1" baseline="-25000">
                <a:latin typeface="Times New Roman" pitchFamily="18" charset="0"/>
              </a:rPr>
              <a:t>V</a:t>
            </a:r>
          </a:p>
        </p:txBody>
      </p:sp>
      <p:sp>
        <p:nvSpPr>
          <p:cNvPr id="71" name="Text Box 48">
            <a:extLst>
              <a:ext uri="{FF2B5EF4-FFF2-40B4-BE49-F238E27FC236}">
                <a16:creationId xmlns:a16="http://schemas.microsoft.com/office/drawing/2014/main" id="{FC375D87-521B-F2DB-7524-8219D1949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364186"/>
            <a:ext cx="4524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1900" b="1">
                <a:latin typeface="Times New Roman" pitchFamily="18" charset="0"/>
              </a:rPr>
              <a:t>E</a:t>
            </a:r>
            <a:r>
              <a:rPr kumimoji="0" lang="en-US" altLang="ja-JP" sz="1900" b="1" baseline="-25000">
                <a:latin typeface="Times New Roman" pitchFamily="18" charset="0"/>
              </a:rPr>
              <a:t>F</a:t>
            </a:r>
          </a:p>
        </p:txBody>
      </p:sp>
      <p:sp>
        <p:nvSpPr>
          <p:cNvPr id="72" name="Text Box 49">
            <a:extLst>
              <a:ext uri="{FF2B5EF4-FFF2-40B4-BE49-F238E27FC236}">
                <a16:creationId xmlns:a16="http://schemas.microsoft.com/office/drawing/2014/main" id="{16B0A1A7-F6D0-3402-8306-E19088167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795986"/>
            <a:ext cx="3968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en-US" altLang="ja-JP" sz="1900" b="1">
                <a:latin typeface="Times New Roman" pitchFamily="18" charset="0"/>
              </a:rPr>
              <a:t>E</a:t>
            </a:r>
            <a:r>
              <a:rPr kumimoji="0" lang="en-US" altLang="ja-JP" sz="1900" b="1" baseline="-25000">
                <a:latin typeface="Times New Roman" pitchFamily="18" charset="0"/>
              </a:rPr>
              <a:t>i</a:t>
            </a:r>
          </a:p>
        </p:txBody>
      </p:sp>
      <p:sp>
        <p:nvSpPr>
          <p:cNvPr id="73" name="Line 50">
            <a:extLst>
              <a:ext uri="{FF2B5EF4-FFF2-40B4-BE49-F238E27FC236}">
                <a16:creationId xmlns:a16="http://schemas.microsoft.com/office/drawing/2014/main" id="{5677D81C-D793-D95F-4D0C-E913F466B9A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43683" y="4510236"/>
            <a:ext cx="0" cy="431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4" name="Text Box 51">
            <a:extLst>
              <a:ext uri="{FF2B5EF4-FFF2-40B4-BE49-F238E27FC236}">
                <a16:creationId xmlns:a16="http://schemas.microsoft.com/office/drawing/2014/main" id="{9703E488-3283-F5AA-3C18-A38F1CC0B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708" y="4627711"/>
            <a:ext cx="6429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>
                <a:latin typeface="Times New Roman" pitchFamily="18" charset="0"/>
              </a:rPr>
              <a:t>0.36 eV</a:t>
            </a:r>
          </a:p>
        </p:txBody>
      </p:sp>
      <p:grpSp>
        <p:nvGrpSpPr>
          <p:cNvPr id="75" name="Group 52">
            <a:extLst>
              <a:ext uri="{FF2B5EF4-FFF2-40B4-BE49-F238E27FC236}">
                <a16:creationId xmlns:a16="http://schemas.microsoft.com/office/drawing/2014/main" id="{EA421E62-E8D1-D719-36A2-78C06A4E5A82}"/>
              </a:ext>
            </a:extLst>
          </p:cNvPr>
          <p:cNvGrpSpPr>
            <a:grpSpLocks/>
          </p:cNvGrpSpPr>
          <p:nvPr/>
        </p:nvGrpSpPr>
        <p:grpSpPr bwMode="auto">
          <a:xfrm>
            <a:off x="3691633" y="4003823"/>
            <a:ext cx="2520950" cy="2449513"/>
            <a:chOff x="2371" y="2404"/>
            <a:chExt cx="1588" cy="1543"/>
          </a:xfrm>
        </p:grpSpPr>
        <p:sp>
          <p:nvSpPr>
            <p:cNvPr id="76" name="Line 53">
              <a:extLst>
                <a:ext uri="{FF2B5EF4-FFF2-40B4-BE49-F238E27FC236}">
                  <a16:creationId xmlns:a16="http://schemas.microsoft.com/office/drawing/2014/main" id="{16479841-E227-6F18-ECB6-05D2EE1E1D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1" y="2586"/>
              <a:ext cx="15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77" name="Line 54">
              <a:extLst>
                <a:ext uri="{FF2B5EF4-FFF2-40B4-BE49-F238E27FC236}">
                  <a16:creationId xmlns:a16="http://schemas.microsoft.com/office/drawing/2014/main" id="{4CAC5870-BFE4-AB08-6E9C-CAE5A0C653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1" y="3448"/>
              <a:ext cx="15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78" name="Line 55">
              <a:extLst>
                <a:ext uri="{FF2B5EF4-FFF2-40B4-BE49-F238E27FC236}">
                  <a16:creationId xmlns:a16="http://schemas.microsoft.com/office/drawing/2014/main" id="{B0894C41-8B95-DBE2-2D0B-2DABE2B845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1" y="2994"/>
              <a:ext cx="15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79" name="Line 56">
              <a:extLst>
                <a:ext uri="{FF2B5EF4-FFF2-40B4-BE49-F238E27FC236}">
                  <a16:creationId xmlns:a16="http://schemas.microsoft.com/office/drawing/2014/main" id="{BA53F3A2-8AD9-5047-678F-A25C36F44A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1" y="3235"/>
              <a:ext cx="1588" cy="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80" name="Group 57">
              <a:extLst>
                <a:ext uri="{FF2B5EF4-FFF2-40B4-BE49-F238E27FC236}">
                  <a16:creationId xmlns:a16="http://schemas.microsoft.com/office/drawing/2014/main" id="{3BDC8BD5-7CCA-195C-5904-1E5A3389B5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8" y="3448"/>
              <a:ext cx="136" cy="499"/>
              <a:chOff x="3234" y="3448"/>
              <a:chExt cx="136" cy="499"/>
            </a:xfrm>
          </p:grpSpPr>
          <p:sp>
            <p:nvSpPr>
              <p:cNvPr id="84" name="Line 58">
                <a:extLst>
                  <a:ext uri="{FF2B5EF4-FFF2-40B4-BE49-F238E27FC236}">
                    <a16:creationId xmlns:a16="http://schemas.microsoft.com/office/drawing/2014/main" id="{E6A0E26F-0991-2F09-83F4-A897A1086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34" y="3448"/>
                <a:ext cx="0" cy="45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85" name="Freeform 59">
                <a:extLst>
                  <a:ext uri="{FF2B5EF4-FFF2-40B4-BE49-F238E27FC236}">
                    <a16:creationId xmlns:a16="http://schemas.microsoft.com/office/drawing/2014/main" id="{5D1D1DFE-99B6-DBFB-B004-062679F84CA2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234" y="3448"/>
                <a:ext cx="136" cy="499"/>
              </a:xfrm>
              <a:custGeom>
                <a:avLst/>
                <a:gdLst>
                  <a:gd name="T0" fmla="*/ 0 w 136"/>
                  <a:gd name="T1" fmla="*/ 112 h 545"/>
                  <a:gd name="T2" fmla="*/ 91 w 136"/>
                  <a:gd name="T3" fmla="*/ 103 h 545"/>
                  <a:gd name="T4" fmla="*/ 136 w 136"/>
                  <a:gd name="T5" fmla="*/ 84 h 545"/>
                  <a:gd name="T6" fmla="*/ 91 w 136"/>
                  <a:gd name="T7" fmla="*/ 65 h 545"/>
                  <a:gd name="T8" fmla="*/ 46 w 136"/>
                  <a:gd name="T9" fmla="*/ 46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1" name="Group 60">
              <a:extLst>
                <a:ext uri="{FF2B5EF4-FFF2-40B4-BE49-F238E27FC236}">
                  <a16:creationId xmlns:a16="http://schemas.microsoft.com/office/drawing/2014/main" id="{99965BDE-02D6-A9A5-D6D1-63196DDA5D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2" y="2404"/>
              <a:ext cx="91" cy="182"/>
              <a:chOff x="4241" y="2114"/>
              <a:chExt cx="91" cy="182"/>
            </a:xfrm>
          </p:grpSpPr>
          <p:sp>
            <p:nvSpPr>
              <p:cNvPr id="82" name="Line 61">
                <a:extLst>
                  <a:ext uri="{FF2B5EF4-FFF2-40B4-BE49-F238E27FC236}">
                    <a16:creationId xmlns:a16="http://schemas.microsoft.com/office/drawing/2014/main" id="{82140640-967E-A49D-FEFF-4024D52E2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41" y="2114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A0FD8426-6E85-4164-9524-65E02A211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1" y="2114"/>
                <a:ext cx="91" cy="182"/>
              </a:xfrm>
              <a:custGeom>
                <a:avLst/>
                <a:gdLst>
                  <a:gd name="T0" fmla="*/ 0 w 136"/>
                  <a:gd name="T1" fmla="*/ 0 h 545"/>
                  <a:gd name="T2" fmla="*/ 1 w 136"/>
                  <a:gd name="T3" fmla="*/ 0 h 545"/>
                  <a:gd name="T4" fmla="*/ 1 w 136"/>
                  <a:gd name="T5" fmla="*/ 0 h 545"/>
                  <a:gd name="T6" fmla="*/ 1 w 136"/>
                  <a:gd name="T7" fmla="*/ 0 h 545"/>
                  <a:gd name="T8" fmla="*/ 1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86" name="Line 63">
            <a:extLst>
              <a:ext uri="{FF2B5EF4-FFF2-40B4-BE49-F238E27FC236}">
                <a16:creationId xmlns:a16="http://schemas.microsoft.com/office/drawing/2014/main" id="{BB6C849D-BFBE-7001-7DE7-C28AD2B2F5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61646" y="4952333"/>
            <a:ext cx="14287" cy="36036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7" name="Text Box 64">
            <a:extLst>
              <a:ext uri="{FF2B5EF4-FFF2-40B4-BE49-F238E27FC236}">
                <a16:creationId xmlns:a16="http://schemas.microsoft.com/office/drawing/2014/main" id="{2D29D322-6049-7193-8560-2BE8433A5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8646" y="5013761"/>
            <a:ext cx="6492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 dirty="0">
                <a:latin typeface="Times New Roman" pitchFamily="18" charset="0"/>
              </a:rPr>
              <a:t>0.30 eV</a:t>
            </a:r>
          </a:p>
        </p:txBody>
      </p:sp>
      <p:sp>
        <p:nvSpPr>
          <p:cNvPr id="88" name="Line 65">
            <a:extLst>
              <a:ext uri="{FF2B5EF4-FFF2-40B4-BE49-F238E27FC236}">
                <a16:creationId xmlns:a16="http://schemas.microsoft.com/office/drawing/2014/main" id="{51D87548-4AF7-2A3B-4045-B6B23F2F42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2108" y="4337198"/>
            <a:ext cx="0" cy="1295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9" name="Text Box 66">
            <a:extLst>
              <a:ext uri="{FF2B5EF4-FFF2-40B4-BE49-F238E27FC236}">
                <a16:creationId xmlns:a16="http://schemas.microsoft.com/office/drawing/2014/main" id="{28110C92-3AA1-8FD0-4A4D-5962402543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545" y="5172223"/>
            <a:ext cx="5413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>
                <a:latin typeface="Times New Roman" pitchFamily="18" charset="0"/>
              </a:rPr>
              <a:t>1.1 eV</a:t>
            </a:r>
          </a:p>
        </p:txBody>
      </p:sp>
      <p:grpSp>
        <p:nvGrpSpPr>
          <p:cNvPr id="90" name="Group 67">
            <a:extLst>
              <a:ext uri="{FF2B5EF4-FFF2-40B4-BE49-F238E27FC236}">
                <a16:creationId xmlns:a16="http://schemas.microsoft.com/office/drawing/2014/main" id="{92219535-1AFE-75F0-D698-57DF47D80686}"/>
              </a:ext>
            </a:extLst>
          </p:cNvPr>
          <p:cNvGrpSpPr>
            <a:grpSpLocks/>
          </p:cNvGrpSpPr>
          <p:nvPr/>
        </p:nvGrpSpPr>
        <p:grpSpPr bwMode="auto">
          <a:xfrm>
            <a:off x="6372921" y="3719637"/>
            <a:ext cx="2519362" cy="2305050"/>
            <a:chOff x="4106" y="2343"/>
            <a:chExt cx="1587" cy="1452"/>
          </a:xfrm>
        </p:grpSpPr>
        <p:graphicFrame>
          <p:nvGraphicFramePr>
            <p:cNvPr id="91" name="Object 68">
              <a:extLst>
                <a:ext uri="{FF2B5EF4-FFF2-40B4-BE49-F238E27FC236}">
                  <a16:creationId xmlns:a16="http://schemas.microsoft.com/office/drawing/2014/main" id="{88FDC1EF-BD35-C851-26F9-68545D8C548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3646138"/>
                </p:ext>
              </p:extLst>
            </p:nvPr>
          </p:nvGraphicFramePr>
          <p:xfrm>
            <a:off x="4106" y="2343"/>
            <a:ext cx="1587" cy="1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数式" r:id="rId2" imgW="1803400" imgH="1676400" progId="Equation.3">
                    <p:embed/>
                  </p:oleObj>
                </mc:Choice>
                <mc:Fallback>
                  <p:oleObj name="数式" r:id="rId2" imgW="1803400" imgH="1676400" progId="Equation.3">
                    <p:embed/>
                    <p:pic>
                      <p:nvPicPr>
                        <p:cNvPr id="9258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06" y="2343"/>
                          <a:ext cx="1587" cy="14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" name="Line 69">
              <a:extLst>
                <a:ext uri="{FF2B5EF4-FFF2-40B4-BE49-F238E27FC236}">
                  <a16:creationId xmlns:a16="http://schemas.microsoft.com/office/drawing/2014/main" id="{A5493812-8C4B-CB41-2942-304866C2BF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42" y="3249"/>
              <a:ext cx="499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 sz="2800"/>
            </a:p>
          </p:txBody>
        </p:sp>
      </p:grpSp>
      <p:sp>
        <p:nvSpPr>
          <p:cNvPr id="93" name="テキスト ボックス 29">
            <a:extLst>
              <a:ext uri="{FF2B5EF4-FFF2-40B4-BE49-F238E27FC236}">
                <a16:creationId xmlns:a16="http://schemas.microsoft.com/office/drawing/2014/main" id="{F80E34D8-5598-FC12-8580-00686EB362A9}"/>
              </a:ext>
            </a:extLst>
          </p:cNvPr>
          <p:cNvSpPr txBox="1"/>
          <p:nvPr/>
        </p:nvSpPr>
        <p:spPr>
          <a:xfrm>
            <a:off x="6844704" y="6065808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(3.1)</a:t>
            </a:r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式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A330295-BFC8-D496-15BB-CAD3294E21B9}"/>
              </a:ext>
            </a:extLst>
          </p:cNvPr>
          <p:cNvSpPr txBox="1"/>
          <p:nvPr/>
        </p:nvSpPr>
        <p:spPr>
          <a:xfrm>
            <a:off x="7676954" y="4148285"/>
            <a:ext cx="1449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ja-JP" altLang="en-US" sz="1600"/>
              <a:t>：</a:t>
            </a:r>
            <a:r>
              <a:rPr kumimoji="1" lang="ja-JP" altLang="en-US" sz="1600"/>
              <a:t>不純物濃度</a:t>
            </a:r>
          </a:p>
        </p:txBody>
      </p:sp>
    </p:spTree>
    <p:extLst>
      <p:ext uri="{BB962C8B-B14F-4D97-AF65-F5344CB8AC3E}">
        <p14:creationId xmlns:p14="http://schemas.microsoft.com/office/powerpoint/2010/main" val="28695797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/>
      <p:bldP spid="86" grpId="0" animBg="1"/>
      <p:bldP spid="87" grpId="0"/>
      <p:bldP spid="9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2">
            <a:extLst>
              <a:ext uri="{FF2B5EF4-FFF2-40B4-BE49-F238E27FC236}">
                <a16:creationId xmlns:a16="http://schemas.microsoft.com/office/drawing/2014/main" id="{59785757-D04C-F1AD-7E78-13D974D03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8478" y="1853775"/>
            <a:ext cx="2713506" cy="20398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4344" name="Rectangle 32"/>
          <p:cNvSpPr>
            <a:spLocks noGrp="1" noChangeArrowheads="1"/>
          </p:cNvSpPr>
          <p:nvPr>
            <p:ph type="title"/>
          </p:nvPr>
        </p:nvSpPr>
        <p:spPr>
          <a:xfrm>
            <a:off x="468313" y="17812"/>
            <a:ext cx="9144000" cy="656876"/>
          </a:xfrm>
        </p:spPr>
        <p:txBody>
          <a:bodyPr/>
          <a:lstStyle/>
          <a:p>
            <a:pPr eaLnBrk="1" hangingPunct="1"/>
            <a:r>
              <a:rPr lang="en-US" altLang="ja-JP" sz="3200" b="1" dirty="0" err="1">
                <a:latin typeface="Times New Roman" pitchFamily="18" charset="0"/>
              </a:rPr>
              <a:t>pn</a:t>
            </a:r>
            <a:r>
              <a:rPr lang="ja-JP" altLang="en-US" sz="3200" b="1">
                <a:latin typeface="Times New Roman" pitchFamily="18" charset="0"/>
              </a:rPr>
              <a:t>接合</a:t>
            </a:r>
            <a:r>
              <a:rPr lang="en-US" altLang="ja-JP" sz="3200" b="1" dirty="0">
                <a:latin typeface="Times New Roman" pitchFamily="18" charset="0"/>
              </a:rPr>
              <a:t>:</a:t>
            </a:r>
            <a:r>
              <a:rPr lang="en-US" altLang="ja-JP" sz="3600" b="1" dirty="0">
                <a:latin typeface="Times New Roman" pitchFamily="18" charset="0"/>
              </a:rPr>
              <a:t>  </a:t>
            </a:r>
            <a:r>
              <a:rPr lang="ja-JP" altLang="en-US" sz="3200" b="1">
                <a:latin typeface="Times New Roman" pitchFamily="18" charset="0"/>
              </a:rPr>
              <a:t>熱平衡（</a:t>
            </a:r>
            <a:r>
              <a:rPr lang="en-US" altLang="ja-JP" sz="3200" b="1" dirty="0">
                <a:latin typeface="Times New Roman" pitchFamily="18" charset="0"/>
              </a:rPr>
              <a:t>V = 0</a:t>
            </a:r>
            <a:r>
              <a:rPr lang="ja-JP" altLang="en-US" sz="3200" b="1">
                <a:latin typeface="Times New Roman" pitchFamily="18" charset="0"/>
              </a:rPr>
              <a:t>）</a:t>
            </a:r>
            <a:endParaRPr lang="en-US" altLang="ja-JP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 Box 6">
            <a:extLst>
              <a:ext uri="{FF2B5EF4-FFF2-40B4-BE49-F238E27FC236}">
                <a16:creationId xmlns:a16="http://schemas.microsoft.com/office/drawing/2014/main" id="{FBAEDA07-0A8E-4140-B25A-B4B6FA807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001" y="1392848"/>
            <a:ext cx="15151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latin typeface="Times New Roman" pitchFamily="18" charset="0"/>
                <a:ea typeface="ＭＳ ゴシック" pitchFamily="49" charset="-128"/>
              </a:rPr>
              <a:t>As: 10</a:t>
            </a:r>
            <a:r>
              <a:rPr lang="en-US" altLang="ja-JP" sz="2000" b="1" baseline="30000" dirty="0">
                <a:latin typeface="Times New Roman" pitchFamily="18" charset="0"/>
                <a:ea typeface="ＭＳ ゴシック" pitchFamily="49" charset="-128"/>
              </a:rPr>
              <a:t>16</a:t>
            </a:r>
            <a:r>
              <a:rPr lang="en-US" altLang="ja-JP" sz="2000" b="1" dirty="0"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 dirty="0"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grpSp>
        <p:nvGrpSpPr>
          <p:cNvPr id="45" name="Group 48">
            <a:extLst>
              <a:ext uri="{FF2B5EF4-FFF2-40B4-BE49-F238E27FC236}">
                <a16:creationId xmlns:a16="http://schemas.microsoft.com/office/drawing/2014/main" id="{63358E91-0D8D-2843-9C32-17AE5FB02FF8}"/>
              </a:ext>
            </a:extLst>
          </p:cNvPr>
          <p:cNvGrpSpPr>
            <a:grpSpLocks/>
          </p:cNvGrpSpPr>
          <p:nvPr/>
        </p:nvGrpSpPr>
        <p:grpSpPr bwMode="auto">
          <a:xfrm>
            <a:off x="467544" y="3014233"/>
            <a:ext cx="949960" cy="792162"/>
            <a:chOff x="476" y="1752"/>
            <a:chExt cx="544" cy="499"/>
          </a:xfrm>
        </p:grpSpPr>
        <p:sp>
          <p:nvSpPr>
            <p:cNvPr id="46" name="Line 8">
              <a:extLst>
                <a:ext uri="{FF2B5EF4-FFF2-40B4-BE49-F238E27FC236}">
                  <a16:creationId xmlns:a16="http://schemas.microsoft.com/office/drawing/2014/main" id="{FCE794CF-482C-C24D-AF2C-EC253DE80C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2" y="1752"/>
              <a:ext cx="3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Line 9">
              <a:extLst>
                <a:ext uri="{FF2B5EF4-FFF2-40B4-BE49-F238E27FC236}">
                  <a16:creationId xmlns:a16="http://schemas.microsoft.com/office/drawing/2014/main" id="{2B00FB11-8F16-A44F-B8FE-0B356056D2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" y="1752"/>
              <a:ext cx="0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Rectangle 10" descr="右下がり対角線">
              <a:extLst>
                <a:ext uri="{FF2B5EF4-FFF2-40B4-BE49-F238E27FC236}">
                  <a16:creationId xmlns:a16="http://schemas.microsoft.com/office/drawing/2014/main" id="{6FB289F5-48B0-9C47-8921-1ED430CCF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2069"/>
              <a:ext cx="437" cy="182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Line 11">
              <a:extLst>
                <a:ext uri="{FF2B5EF4-FFF2-40B4-BE49-F238E27FC236}">
                  <a16:creationId xmlns:a16="http://schemas.microsoft.com/office/drawing/2014/main" id="{D0B9C25E-B842-414A-9519-8A2D0B9B74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" y="2069"/>
              <a:ext cx="43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1" name="Text Box 16">
            <a:extLst>
              <a:ext uri="{FF2B5EF4-FFF2-40B4-BE49-F238E27FC236}">
                <a16:creationId xmlns:a16="http://schemas.microsoft.com/office/drawing/2014/main" id="{BD541083-F9DA-DC45-956D-7D458231A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506" y="1421727"/>
            <a:ext cx="14013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latin typeface="Times New Roman" pitchFamily="18" charset="0"/>
                <a:ea typeface="ＭＳ ゴシック" pitchFamily="49" charset="-128"/>
              </a:rPr>
              <a:t>B: 10</a:t>
            </a:r>
            <a:r>
              <a:rPr lang="en-US" altLang="ja-JP" sz="2000" b="1" baseline="30000" dirty="0">
                <a:latin typeface="Times New Roman" pitchFamily="18" charset="0"/>
                <a:ea typeface="ＭＳ ゴシック" pitchFamily="49" charset="-128"/>
              </a:rPr>
              <a:t>15</a:t>
            </a:r>
            <a:r>
              <a:rPr lang="en-US" altLang="ja-JP" sz="2000" b="1" dirty="0"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 dirty="0"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pic>
        <p:nvPicPr>
          <p:cNvPr id="54" name="Picture 120">
            <a:extLst>
              <a:ext uri="{FF2B5EF4-FFF2-40B4-BE49-F238E27FC236}">
                <a16:creationId xmlns:a16="http://schemas.microsoft.com/office/drawing/2014/main" id="{3B943163-4EDC-C640-BD16-BE7ED9775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80244" y="3051655"/>
            <a:ext cx="90328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Line 122">
            <a:extLst>
              <a:ext uri="{FF2B5EF4-FFF2-40B4-BE49-F238E27FC236}">
                <a16:creationId xmlns:a16="http://schemas.microsoft.com/office/drawing/2014/main" id="{E0CD2EA3-4C67-3546-A826-FC16434FF4B1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645" y="1277711"/>
            <a:ext cx="115252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56" name="Text Box 123">
            <a:extLst>
              <a:ext uri="{FF2B5EF4-FFF2-40B4-BE49-F238E27FC236}">
                <a16:creationId xmlns:a16="http://schemas.microsoft.com/office/drawing/2014/main" id="{D9D27EF2-6EB3-D14B-94B2-12A2D551E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551" y="836712"/>
            <a:ext cx="8651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電界</a:t>
            </a:r>
            <a:r>
              <a:rPr lang="en-US" altLang="ja-JP" sz="2000" b="1" i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000" b="1" i="1" baseline="30000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58" name="Rectangle 31">
            <a:extLst>
              <a:ext uri="{FF2B5EF4-FFF2-40B4-BE49-F238E27FC236}">
                <a16:creationId xmlns:a16="http://schemas.microsoft.com/office/drawing/2014/main" id="{11FEC43E-8102-6C48-A1AF-7EB00A9C8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0906" y="1865816"/>
            <a:ext cx="5500890" cy="20490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9" name="Line 40">
            <a:extLst>
              <a:ext uri="{FF2B5EF4-FFF2-40B4-BE49-F238E27FC236}">
                <a16:creationId xmlns:a16="http://schemas.microsoft.com/office/drawing/2014/main" id="{32CD9CBD-8534-A04C-BE0D-D4387246D4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8176" y="1865816"/>
            <a:ext cx="0" cy="207444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8" name="Text Box 10">
            <a:extLst>
              <a:ext uri="{FF2B5EF4-FFF2-40B4-BE49-F238E27FC236}">
                <a16:creationId xmlns:a16="http://schemas.microsoft.com/office/drawing/2014/main" id="{4787283E-F886-CE4D-87E7-2DCD100F8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7738" y="1928720"/>
            <a:ext cx="6878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12" name="Text Box 6">
            <a:extLst>
              <a:ext uri="{FF2B5EF4-FFF2-40B4-BE49-F238E27FC236}">
                <a16:creationId xmlns:a16="http://schemas.microsoft.com/office/drawing/2014/main" id="{8B1DD055-10A3-7842-839C-9B9FE30BA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171" y="3480342"/>
            <a:ext cx="7629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13" name="Text Box 15">
            <a:extLst>
              <a:ext uri="{FF2B5EF4-FFF2-40B4-BE49-F238E27FC236}">
                <a16:creationId xmlns:a16="http://schemas.microsoft.com/office/drawing/2014/main" id="{6F8B29FD-0B1C-5F44-B8B3-5835745AC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2623" y="3028549"/>
            <a:ext cx="752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16" name="Text Box 14">
            <a:extLst>
              <a:ext uri="{FF2B5EF4-FFF2-40B4-BE49-F238E27FC236}">
                <a16:creationId xmlns:a16="http://schemas.microsoft.com/office/drawing/2014/main" id="{A2D6A5AA-29B6-5242-83CD-079F0D220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9068" y="2461777"/>
            <a:ext cx="668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28" name="Text Box 11">
            <a:extLst>
              <a:ext uri="{FF2B5EF4-FFF2-40B4-BE49-F238E27FC236}">
                <a16:creationId xmlns:a16="http://schemas.microsoft.com/office/drawing/2014/main" id="{8822A0C5-A097-6041-88B3-009420AD9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9143" y="3048294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29" name="Text Box 12">
            <a:extLst>
              <a:ext uri="{FF2B5EF4-FFF2-40B4-BE49-F238E27FC236}">
                <a16:creationId xmlns:a16="http://schemas.microsoft.com/office/drawing/2014/main" id="{A489429E-4ECD-874D-A1A2-6EE5376C3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0865" y="3503287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30" name="Text Box 7">
            <a:extLst>
              <a:ext uri="{FF2B5EF4-FFF2-40B4-BE49-F238E27FC236}">
                <a16:creationId xmlns:a16="http://schemas.microsoft.com/office/drawing/2014/main" id="{46120B89-36A0-234C-86CE-28E993274D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9263" y="2501847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31" name="Text Box 12">
            <a:extLst>
              <a:ext uri="{FF2B5EF4-FFF2-40B4-BE49-F238E27FC236}">
                <a16:creationId xmlns:a16="http://schemas.microsoft.com/office/drawing/2014/main" id="{24733FA4-1576-714B-BBF6-B63D52F20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7477" y="1853775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53" name="Text Box 32">
            <a:extLst>
              <a:ext uri="{FF2B5EF4-FFF2-40B4-BE49-F238E27FC236}">
                <a16:creationId xmlns:a16="http://schemas.microsoft.com/office/drawing/2014/main" id="{EDB60FF7-9CCC-B745-8DD9-647E070B7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5809" y="1750847"/>
            <a:ext cx="457200" cy="46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h</a:t>
            </a:r>
            <a:endParaRPr lang="en-US" altLang="ja-JP" sz="2400" b="1" i="1" baseline="30000" dirty="0">
              <a:solidFill>
                <a:srgbClr val="0000FF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63" name="Text Box 11">
            <a:extLst>
              <a:ext uri="{FF2B5EF4-FFF2-40B4-BE49-F238E27FC236}">
                <a16:creationId xmlns:a16="http://schemas.microsoft.com/office/drawing/2014/main" id="{B4FADCAD-6071-2F48-A602-AF5245481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0234" y="3408334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64" name="Text Box 12">
            <a:extLst>
              <a:ext uri="{FF2B5EF4-FFF2-40B4-BE49-F238E27FC236}">
                <a16:creationId xmlns:a16="http://schemas.microsoft.com/office/drawing/2014/main" id="{34C5E45E-4C24-FD43-AD57-B35806DFD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5984" y="2182201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65" name="Text Box 32">
            <a:extLst>
              <a:ext uri="{FF2B5EF4-FFF2-40B4-BE49-F238E27FC236}">
                <a16:creationId xmlns:a16="http://schemas.microsoft.com/office/drawing/2014/main" id="{4E1D5AB9-A7DB-6C47-B19C-F939D48C7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316" y="3212775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h</a:t>
            </a:r>
            <a:endParaRPr lang="en-US" altLang="ja-JP" sz="2400" b="1" i="1" baseline="30000" dirty="0">
              <a:solidFill>
                <a:srgbClr val="0000FF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66" name="Text Box 10">
            <a:extLst>
              <a:ext uri="{FF2B5EF4-FFF2-40B4-BE49-F238E27FC236}">
                <a16:creationId xmlns:a16="http://schemas.microsoft.com/office/drawing/2014/main" id="{537AE0E8-FEB5-374F-9B41-85AE21F36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9910" y="1968174"/>
            <a:ext cx="6993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67" name="Text Box 6">
            <a:extLst>
              <a:ext uri="{FF2B5EF4-FFF2-40B4-BE49-F238E27FC236}">
                <a16:creationId xmlns:a16="http://schemas.microsoft.com/office/drawing/2014/main" id="{0FFC303A-3C36-9141-B7E3-8462C9826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8956" y="3541897"/>
            <a:ext cx="7749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68" name="Text Box 15">
            <a:extLst>
              <a:ext uri="{FF2B5EF4-FFF2-40B4-BE49-F238E27FC236}">
                <a16:creationId xmlns:a16="http://schemas.microsoft.com/office/drawing/2014/main" id="{C9D1B32E-7675-E046-9F59-A400A907E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2353" y="2986158"/>
            <a:ext cx="677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69" name="Text Box 39">
            <a:extLst>
              <a:ext uri="{FF2B5EF4-FFF2-40B4-BE49-F238E27FC236}">
                <a16:creationId xmlns:a16="http://schemas.microsoft.com/office/drawing/2014/main" id="{4F3A15CD-8FDA-F04D-88C3-0FB451923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3125" y="2819496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70" name="Text Box 39">
            <a:extLst>
              <a:ext uri="{FF2B5EF4-FFF2-40B4-BE49-F238E27FC236}">
                <a16:creationId xmlns:a16="http://schemas.microsoft.com/office/drawing/2014/main" id="{50E364E8-A69B-7442-9CA5-290E2E927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6948" y="3336326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71" name="Text Box 14">
            <a:extLst>
              <a:ext uri="{FF2B5EF4-FFF2-40B4-BE49-F238E27FC236}">
                <a16:creationId xmlns:a16="http://schemas.microsoft.com/office/drawing/2014/main" id="{BABF366A-4B72-2B4E-A059-37DE81DFF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8956" y="2512300"/>
            <a:ext cx="677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2" name="Text Box 39">
            <a:extLst>
              <a:ext uri="{FF2B5EF4-FFF2-40B4-BE49-F238E27FC236}">
                <a16:creationId xmlns:a16="http://schemas.microsoft.com/office/drawing/2014/main" id="{D4A34FE5-21AA-364D-B1EB-DE0500284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5808" y="2338667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73" name="Text Box 10">
            <a:extLst>
              <a:ext uri="{FF2B5EF4-FFF2-40B4-BE49-F238E27FC236}">
                <a16:creationId xmlns:a16="http://schemas.microsoft.com/office/drawing/2014/main" id="{BD86C7D8-4A2B-4C48-AB4E-F604F20BE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822" y="1968174"/>
            <a:ext cx="660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4" name="Text Box 6">
            <a:extLst>
              <a:ext uri="{FF2B5EF4-FFF2-40B4-BE49-F238E27FC236}">
                <a16:creationId xmlns:a16="http://schemas.microsoft.com/office/drawing/2014/main" id="{6A95CAFF-024B-8E4E-AA10-7537E05FB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7247" y="3541897"/>
            <a:ext cx="675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6" name="Text Box 15">
            <a:extLst>
              <a:ext uri="{FF2B5EF4-FFF2-40B4-BE49-F238E27FC236}">
                <a16:creationId xmlns:a16="http://schemas.microsoft.com/office/drawing/2014/main" id="{FE0FCD66-758B-254F-8BBC-E5C6A10ED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9610" y="2914150"/>
            <a:ext cx="7152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8" name="Text Box 39">
            <a:extLst>
              <a:ext uri="{FF2B5EF4-FFF2-40B4-BE49-F238E27FC236}">
                <a16:creationId xmlns:a16="http://schemas.microsoft.com/office/drawing/2014/main" id="{9A2F7CA5-05F9-DC45-B457-373C59865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3938" y="2717871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81" name="Text Box 39">
            <a:extLst>
              <a:ext uri="{FF2B5EF4-FFF2-40B4-BE49-F238E27FC236}">
                <a16:creationId xmlns:a16="http://schemas.microsoft.com/office/drawing/2014/main" id="{016B80E8-5BBB-2C4E-8687-6E5A441EA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4860" y="332703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82" name="Text Box 14">
            <a:extLst>
              <a:ext uri="{FF2B5EF4-FFF2-40B4-BE49-F238E27FC236}">
                <a16:creationId xmlns:a16="http://schemas.microsoft.com/office/drawing/2014/main" id="{AA4D6047-3E31-2741-951B-917B661B8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876" y="2472230"/>
            <a:ext cx="660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83" name="Text Box 39">
            <a:extLst>
              <a:ext uri="{FF2B5EF4-FFF2-40B4-BE49-F238E27FC236}">
                <a16:creationId xmlns:a16="http://schemas.microsoft.com/office/drawing/2014/main" id="{DABE61C1-B5A5-3448-BE17-C4860D270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0422" y="2337506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85" name="Text Box 39">
            <a:extLst>
              <a:ext uri="{FF2B5EF4-FFF2-40B4-BE49-F238E27FC236}">
                <a16:creationId xmlns:a16="http://schemas.microsoft.com/office/drawing/2014/main" id="{5C1DC2CD-40AE-014C-891D-B2BE3432A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4820" y="1752150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87" name="Text Box 39">
            <a:extLst>
              <a:ext uri="{FF2B5EF4-FFF2-40B4-BE49-F238E27FC236}">
                <a16:creationId xmlns:a16="http://schemas.microsoft.com/office/drawing/2014/main" id="{BD84A596-6A29-F143-807C-44369DFA5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6908" y="1709759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grpSp>
        <p:nvGrpSpPr>
          <p:cNvPr id="84" name="Group 55">
            <a:extLst>
              <a:ext uri="{FF2B5EF4-FFF2-40B4-BE49-F238E27FC236}">
                <a16:creationId xmlns:a16="http://schemas.microsoft.com/office/drawing/2014/main" id="{3E357B30-6BBB-A6BE-2453-7CF5DD01FA42}"/>
              </a:ext>
            </a:extLst>
          </p:cNvPr>
          <p:cNvGrpSpPr>
            <a:grpSpLocks/>
          </p:cNvGrpSpPr>
          <p:nvPr/>
        </p:nvGrpSpPr>
        <p:grpSpPr bwMode="auto">
          <a:xfrm>
            <a:off x="7200899" y="765175"/>
            <a:ext cx="1979613" cy="1598613"/>
            <a:chOff x="4513" y="563"/>
            <a:chExt cx="1247" cy="1007"/>
          </a:xfrm>
        </p:grpSpPr>
        <p:pic>
          <p:nvPicPr>
            <p:cNvPr id="86" name="Picture 56">
              <a:extLst>
                <a:ext uri="{FF2B5EF4-FFF2-40B4-BE49-F238E27FC236}">
                  <a16:creationId xmlns:a16="http://schemas.microsoft.com/office/drawing/2014/main" id="{5A93FF36-3BCD-05A3-2DBB-E4A0510445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" y="563"/>
              <a:ext cx="1247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" name="Oval 57">
              <a:extLst>
                <a:ext uri="{FF2B5EF4-FFF2-40B4-BE49-F238E27FC236}">
                  <a16:creationId xmlns:a16="http://schemas.microsoft.com/office/drawing/2014/main" id="{772EF1D8-E39D-83D8-F0CC-A12FB0A55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2" y="1071"/>
              <a:ext cx="91" cy="90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89" name="Text Box 32">
            <a:extLst>
              <a:ext uri="{FF2B5EF4-FFF2-40B4-BE49-F238E27FC236}">
                <a16:creationId xmlns:a16="http://schemas.microsoft.com/office/drawing/2014/main" id="{28A203D1-4A71-9032-6984-5A1796943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7556" y="2040182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h</a:t>
            </a:r>
            <a:endParaRPr lang="en-US" altLang="ja-JP" sz="2400" b="1" i="1" baseline="30000" dirty="0">
              <a:solidFill>
                <a:srgbClr val="0000FF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90" name="Text Box 32">
            <a:extLst>
              <a:ext uri="{FF2B5EF4-FFF2-40B4-BE49-F238E27FC236}">
                <a16:creationId xmlns:a16="http://schemas.microsoft.com/office/drawing/2014/main" id="{B7C0EA4B-0B90-C9B2-DE22-9717B6EE2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466" y="2386108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h</a:t>
            </a:r>
            <a:endParaRPr lang="en-US" altLang="ja-JP" sz="2400" b="1" i="1" baseline="30000" dirty="0">
              <a:solidFill>
                <a:srgbClr val="0000FF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91" name="Text Box 32">
            <a:extLst>
              <a:ext uri="{FF2B5EF4-FFF2-40B4-BE49-F238E27FC236}">
                <a16:creationId xmlns:a16="http://schemas.microsoft.com/office/drawing/2014/main" id="{85982347-7816-C30C-DFED-67985DFA1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494" y="2818406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h</a:t>
            </a:r>
            <a:endParaRPr lang="en-US" altLang="ja-JP" sz="2400" b="1" i="1" baseline="30000" dirty="0">
              <a:solidFill>
                <a:srgbClr val="0000FF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92" name="Text Box 32">
            <a:extLst>
              <a:ext uri="{FF2B5EF4-FFF2-40B4-BE49-F238E27FC236}">
                <a16:creationId xmlns:a16="http://schemas.microsoft.com/office/drawing/2014/main" id="{B9A3A0F5-EAAB-B45E-06B6-4F3C4D8F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4076" y="3336326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h</a:t>
            </a:r>
            <a:endParaRPr lang="en-US" altLang="ja-JP" sz="2400" b="1" i="1" baseline="30000" dirty="0">
              <a:solidFill>
                <a:srgbClr val="0000FF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93" name="Text Box 39">
            <a:extLst>
              <a:ext uri="{FF2B5EF4-FFF2-40B4-BE49-F238E27FC236}">
                <a16:creationId xmlns:a16="http://schemas.microsoft.com/office/drawing/2014/main" id="{83DDCAF2-719E-610F-0C2F-77359DD05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6759" y="3303360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94" name="Text Box 39">
            <a:extLst>
              <a:ext uri="{FF2B5EF4-FFF2-40B4-BE49-F238E27FC236}">
                <a16:creationId xmlns:a16="http://schemas.microsoft.com/office/drawing/2014/main" id="{38701F7F-C555-1E53-BB5B-0DF240F4B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7825" y="2743780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95" name="Text Box 39">
            <a:extLst>
              <a:ext uri="{FF2B5EF4-FFF2-40B4-BE49-F238E27FC236}">
                <a16:creationId xmlns:a16="http://schemas.microsoft.com/office/drawing/2014/main" id="{013E632B-8150-263B-D856-4C7B3CF18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7960" y="1717842"/>
            <a:ext cx="3481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96" name="Text Box 39">
            <a:extLst>
              <a:ext uri="{FF2B5EF4-FFF2-40B4-BE49-F238E27FC236}">
                <a16:creationId xmlns:a16="http://schemas.microsoft.com/office/drawing/2014/main" id="{A4B0A471-2452-19ED-5D68-E2E62CD04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6150" y="2253630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400" b="1" i="1" baseline="30000" dirty="0">
              <a:solidFill>
                <a:srgbClr val="FF0000"/>
              </a:solidFill>
              <a:latin typeface="Symbol" pitchFamily="18" charset="2"/>
              <a:ea typeface="ＭＳ ゴシック" pitchFamily="49" charset="-128"/>
            </a:endParaRPr>
          </a:p>
        </p:txBody>
      </p:sp>
      <p:sp>
        <p:nvSpPr>
          <p:cNvPr id="97" name="Text Box 49">
            <a:extLst>
              <a:ext uri="{FF2B5EF4-FFF2-40B4-BE49-F238E27FC236}">
                <a16:creationId xmlns:a16="http://schemas.microsoft.com/office/drawing/2014/main" id="{B1835E9D-6267-9D30-B0C9-3B5F1A276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907" y="137941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ja-JP" altLang="en-US" sz="2400" b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再結合</a:t>
            </a:r>
          </a:p>
        </p:txBody>
      </p:sp>
      <p:sp>
        <p:nvSpPr>
          <p:cNvPr id="99" name="Text Box 50">
            <a:extLst>
              <a:ext uri="{FF2B5EF4-FFF2-40B4-BE49-F238E27FC236}">
                <a16:creationId xmlns:a16="http://schemas.microsoft.com/office/drawing/2014/main" id="{E12656DF-F737-A7C0-E08D-A9C7670EE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8779" y="1352986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ja-JP" altLang="en-US" sz="2400" b="1">
                <a:solidFill>
                  <a:srgbClr val="FF00FF"/>
                </a:solidFill>
                <a:latin typeface="Times New Roman" pitchFamily="18" charset="0"/>
                <a:ea typeface="ＭＳ ゴシック" pitchFamily="49" charset="-128"/>
              </a:rPr>
              <a:t>拡散</a:t>
            </a:r>
          </a:p>
        </p:txBody>
      </p:sp>
      <p:sp>
        <p:nvSpPr>
          <p:cNvPr id="100" name="Text Box 52">
            <a:extLst>
              <a:ext uri="{FF2B5EF4-FFF2-40B4-BE49-F238E27FC236}">
                <a16:creationId xmlns:a16="http://schemas.microsoft.com/office/drawing/2014/main" id="{DC29D2B5-0763-F60A-78F9-E7C7CBF44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364" y="4797152"/>
            <a:ext cx="849812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ja-JP" altLang="en-US" sz="2000" b="1">
                <a:latin typeface="ＭＳ Ｐゴシック" charset="-128"/>
              </a:rPr>
              <a:t>電子は</a:t>
            </a:r>
            <a:r>
              <a:rPr lang="en-US" altLang="ja-JP" sz="2000" b="1" dirty="0">
                <a:latin typeface="ＭＳ Ｐゴシック" charset="-128"/>
              </a:rPr>
              <a:t>p</a:t>
            </a:r>
            <a:r>
              <a:rPr lang="ja-JP" altLang="en-US" sz="2000" b="1">
                <a:latin typeface="ＭＳ Ｐゴシック" charset="-128"/>
              </a:rPr>
              <a:t>型領域へ，ホールは</a:t>
            </a:r>
            <a:r>
              <a:rPr lang="en-US" altLang="ja-JP" sz="2000" b="1" dirty="0">
                <a:latin typeface="ＭＳ Ｐゴシック" charset="-128"/>
              </a:rPr>
              <a:t>n</a:t>
            </a:r>
            <a:r>
              <a:rPr lang="ja-JP" altLang="en-US" sz="2000" b="1">
                <a:latin typeface="ＭＳ Ｐゴシック" charset="-128"/>
              </a:rPr>
              <a:t>型領域へ</a:t>
            </a:r>
            <a:r>
              <a:rPr lang="ja-JP" altLang="en-US" sz="2000" b="1">
                <a:solidFill>
                  <a:srgbClr val="FF00FF"/>
                </a:solidFill>
                <a:latin typeface="ＭＳ Ｐゴシック" charset="-128"/>
              </a:rPr>
              <a:t>拡散</a:t>
            </a:r>
            <a:r>
              <a:rPr lang="ja-JP" altLang="en-US" sz="2000" b="1">
                <a:latin typeface="ＭＳ Ｐゴシック" charset="-128"/>
              </a:rPr>
              <a:t>する．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ja-JP" altLang="en-US" sz="2000" b="1">
                <a:latin typeface="ＭＳ Ｐゴシック" charset="-128"/>
              </a:rPr>
              <a:t>電子とホールは</a:t>
            </a:r>
            <a:r>
              <a:rPr lang="ja-JP" altLang="en-US" sz="2000" b="1">
                <a:solidFill>
                  <a:srgbClr val="0000FF"/>
                </a:solidFill>
                <a:latin typeface="ＭＳ Ｐゴシック" charset="-128"/>
              </a:rPr>
              <a:t>再結合</a:t>
            </a:r>
            <a:r>
              <a:rPr lang="ja-JP" altLang="en-US" sz="2000" b="1">
                <a:latin typeface="ＭＳ Ｐゴシック" charset="-128"/>
              </a:rPr>
              <a:t>し，熱エネルギーを放出する．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ja-JP" altLang="en-US" sz="2000" b="1">
                <a:latin typeface="ＭＳ Ｐゴシック" charset="-128"/>
              </a:rPr>
              <a:t>電子およびホールが不純物濃度に比べて無視できる領域　⇒　空乏層領域</a:t>
            </a:r>
          </a:p>
        </p:txBody>
      </p:sp>
      <p:sp>
        <p:nvSpPr>
          <p:cNvPr id="101" name="Line 46">
            <a:extLst>
              <a:ext uri="{FF2B5EF4-FFF2-40B4-BE49-F238E27FC236}">
                <a16:creationId xmlns:a16="http://schemas.microsoft.com/office/drawing/2014/main" id="{3C221CAF-E91E-417F-E0BD-BB3CD10604E6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8747" y="1980402"/>
            <a:ext cx="217487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2" name="Line 46">
            <a:extLst>
              <a:ext uri="{FF2B5EF4-FFF2-40B4-BE49-F238E27FC236}">
                <a16:creationId xmlns:a16="http://schemas.microsoft.com/office/drawing/2014/main" id="{925FFC7A-6E46-422C-C111-68A079920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6441" y="2501847"/>
            <a:ext cx="217487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3" name="Line 46">
            <a:extLst>
              <a:ext uri="{FF2B5EF4-FFF2-40B4-BE49-F238E27FC236}">
                <a16:creationId xmlns:a16="http://schemas.microsoft.com/office/drawing/2014/main" id="{4B64899A-F3D9-3768-6881-65E5F8EA5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3347864" y="3005903"/>
            <a:ext cx="217487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4" name="Line 46">
            <a:extLst>
              <a:ext uri="{FF2B5EF4-FFF2-40B4-BE49-F238E27FC236}">
                <a16:creationId xmlns:a16="http://schemas.microsoft.com/office/drawing/2014/main" id="{FA888071-8514-8540-0BD3-7452F894009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5896" y="3581967"/>
            <a:ext cx="217487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5" name="Line 45">
            <a:extLst>
              <a:ext uri="{FF2B5EF4-FFF2-40B4-BE49-F238E27FC236}">
                <a16:creationId xmlns:a16="http://schemas.microsoft.com/office/drawing/2014/main" id="{E920FF12-1D5C-2FD0-A0C9-A3C228009E70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0496" y="1997791"/>
            <a:ext cx="217488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6" name="Line 45">
            <a:extLst>
              <a:ext uri="{FF2B5EF4-FFF2-40B4-BE49-F238E27FC236}">
                <a16:creationId xmlns:a16="http://schemas.microsoft.com/office/drawing/2014/main" id="{560CE067-065D-BBE2-D7D5-7610D1E4B7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4592" y="2645863"/>
            <a:ext cx="217488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7" name="Line 45">
            <a:extLst>
              <a:ext uri="{FF2B5EF4-FFF2-40B4-BE49-F238E27FC236}">
                <a16:creationId xmlns:a16="http://schemas.microsoft.com/office/drawing/2014/main" id="{8F2AE301-7FDC-BFE3-1A6B-2121A27524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944" y="3005903"/>
            <a:ext cx="217488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8" name="Line 45">
            <a:extLst>
              <a:ext uri="{FF2B5EF4-FFF2-40B4-BE49-F238E27FC236}">
                <a16:creationId xmlns:a16="http://schemas.microsoft.com/office/drawing/2014/main" id="{811C0DC0-D337-0913-4C2F-15495F51FB8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4008" y="3581967"/>
            <a:ext cx="217488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1" name="Text Box 7">
            <a:extLst>
              <a:ext uri="{FF2B5EF4-FFF2-40B4-BE49-F238E27FC236}">
                <a16:creationId xmlns:a16="http://schemas.microsoft.com/office/drawing/2014/main" id="{0DE777FE-A1EE-3C73-5B15-E4FE562B0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8941" y="4221942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ja-JP" altLang="en-US" sz="2400" b="1">
                <a:latin typeface="Times New Roman" pitchFamily="18" charset="0"/>
                <a:ea typeface="ＭＳ ゴシック" pitchFamily="49" charset="-128"/>
              </a:rPr>
              <a:t>空乏層</a:t>
            </a:r>
            <a:endParaRPr lang="ja-JP" altLang="en-US" sz="2400" b="1" baseline="-25000"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14" name="AutoShape 13">
            <a:extLst>
              <a:ext uri="{FF2B5EF4-FFF2-40B4-BE49-F238E27FC236}">
                <a16:creationId xmlns:a16="http://schemas.microsoft.com/office/drawing/2014/main" id="{C16D017B-0AFC-48C6-1740-3EC4BD4B31AF}"/>
              </a:ext>
            </a:extLst>
          </p:cNvPr>
          <p:cNvSpPr>
            <a:spLocks/>
          </p:cNvSpPr>
          <p:nvPr/>
        </p:nvSpPr>
        <p:spPr bwMode="auto">
          <a:xfrm rot="5400000" flipV="1">
            <a:off x="4421645" y="2828599"/>
            <a:ext cx="274918" cy="2625759"/>
          </a:xfrm>
          <a:prstGeom prst="rightBrace">
            <a:avLst>
              <a:gd name="adj1" fmla="val 11716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19740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8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9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9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0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55" grpId="0" animBg="1"/>
      <p:bldP spid="56" grpId="0"/>
      <p:bldP spid="53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9" grpId="0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11" grpId="0"/>
      <p:bldP spid="1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492500" y="1333500"/>
            <a:ext cx="1728788" cy="5048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ja-JP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22917" y="-32545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 dirty="0" err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 dirty="0">
                <a:latin typeface="Times New Roman" pitchFamily="18" charset="0"/>
              </a:rPr>
              <a:t>:</a:t>
            </a:r>
            <a:r>
              <a:rPr lang="ja-JP" altLang="en-US" b="1">
                <a:latin typeface="Times New Roman" pitchFamily="18" charset="0"/>
              </a:rPr>
              <a:t>　熱平衡（</a:t>
            </a:r>
            <a:r>
              <a:rPr lang="en-US" altLang="ja-JP" b="1" dirty="0">
                <a:latin typeface="Times New Roman" pitchFamily="18" charset="0"/>
              </a:rPr>
              <a:t>V = 0</a:t>
            </a:r>
            <a:r>
              <a:rPr lang="ja-JP" altLang="en-US" b="1">
                <a:latin typeface="Times New Roman" pitchFamily="18" charset="0"/>
              </a:rPr>
              <a:t>）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619250" y="1333500"/>
            <a:ext cx="5473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ja-JP">
              <a:solidFill>
                <a:srgbClr val="000000"/>
              </a:solidFill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140200" y="1333500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914525" y="1335088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n</a:t>
            </a:r>
            <a:endParaRPr lang="en-US" altLang="ja-JP" sz="2400" b="1" baseline="3000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443663" y="1303338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24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p</a:t>
            </a:r>
            <a:endParaRPr lang="en-US" altLang="ja-JP" sz="2400" b="1" baseline="3000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>
            <a:off x="1114425" y="155098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1114425" y="1550988"/>
            <a:ext cx="0" cy="503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74" name="Rectangle 10" descr="右下がり対角線"/>
          <p:cNvSpPr>
            <a:spLocks noChangeArrowheads="1"/>
          </p:cNvSpPr>
          <p:nvPr/>
        </p:nvSpPr>
        <p:spPr bwMode="auto">
          <a:xfrm>
            <a:off x="755650" y="2054225"/>
            <a:ext cx="693738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ja-JP">
              <a:solidFill>
                <a:srgbClr val="000000"/>
              </a:solidFill>
            </a:endParaRP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755650" y="2054225"/>
            <a:ext cx="693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239" name="Freeform 15"/>
          <p:cNvSpPr>
            <a:spLocks/>
          </p:cNvSpPr>
          <p:nvPr/>
        </p:nvSpPr>
        <p:spPr bwMode="auto">
          <a:xfrm flipH="1" flipV="1">
            <a:off x="3492500" y="3573463"/>
            <a:ext cx="1727200" cy="590550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308240" name="Freeform 16"/>
          <p:cNvSpPr>
            <a:spLocks/>
          </p:cNvSpPr>
          <p:nvPr/>
        </p:nvSpPr>
        <p:spPr bwMode="auto">
          <a:xfrm flipH="1" flipV="1">
            <a:off x="3492500" y="4941888"/>
            <a:ext cx="1728788" cy="576262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1278" name="Text Box 17"/>
          <p:cNvSpPr txBox="1">
            <a:spLocks noChangeArrowheads="1"/>
          </p:cNvSpPr>
          <p:nvPr/>
        </p:nvSpPr>
        <p:spPr bwMode="auto">
          <a:xfrm>
            <a:off x="1630363" y="873125"/>
            <a:ext cx="1495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As: 10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16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sp>
        <p:nvSpPr>
          <p:cNvPr id="11279" name="Text Box 18"/>
          <p:cNvSpPr txBox="1">
            <a:spLocks noChangeArrowheads="1"/>
          </p:cNvSpPr>
          <p:nvPr/>
        </p:nvSpPr>
        <p:spPr bwMode="auto">
          <a:xfrm>
            <a:off x="5588209" y="873125"/>
            <a:ext cx="1401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B: 10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15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cm</a:t>
            </a:r>
            <a:r>
              <a:rPr lang="en-US" altLang="ja-JP" sz="2000" b="1" baseline="30000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-3</a:t>
            </a:r>
          </a:p>
        </p:txBody>
      </p:sp>
      <p:grpSp>
        <p:nvGrpSpPr>
          <p:cNvPr id="2" name="グループ化 74"/>
          <p:cNvGrpSpPr>
            <a:grpSpLocks/>
          </p:cNvGrpSpPr>
          <p:nvPr/>
        </p:nvGrpSpPr>
        <p:grpSpPr bwMode="auto">
          <a:xfrm>
            <a:off x="857250" y="4143375"/>
            <a:ext cx="6767513" cy="611188"/>
            <a:chOff x="857224" y="4143380"/>
            <a:chExt cx="6767512" cy="611188"/>
          </a:xfrm>
        </p:grpSpPr>
        <p:sp>
          <p:nvSpPr>
            <p:cNvPr id="11332" name="Line 31"/>
            <p:cNvSpPr>
              <a:spLocks noChangeShapeType="1"/>
            </p:cNvSpPr>
            <p:nvPr/>
          </p:nvSpPr>
          <p:spPr bwMode="auto">
            <a:xfrm>
              <a:off x="1865286" y="4430718"/>
              <a:ext cx="5399087" cy="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33" name="Text Box 32"/>
            <p:cNvSpPr txBox="1">
              <a:spLocks noChangeArrowheads="1"/>
            </p:cNvSpPr>
            <p:nvPr/>
          </p:nvSpPr>
          <p:spPr bwMode="auto">
            <a:xfrm>
              <a:off x="857224" y="4143380"/>
              <a:ext cx="695325" cy="38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1900" b="1" dirty="0">
                  <a:solidFill>
                    <a:srgbClr val="000000"/>
                  </a:solidFill>
                  <a:latin typeface="Times New Roman" pitchFamily="18" charset="0"/>
                </a:rPr>
                <a:t>②E</a:t>
              </a:r>
              <a:r>
                <a:rPr kumimoji="0" lang="en-US" altLang="ja-JP" sz="19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</a:p>
          </p:txBody>
        </p:sp>
        <p:pic>
          <p:nvPicPr>
            <p:cNvPr id="11334" name="Picture 3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6511" y="4430718"/>
              <a:ext cx="3587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35" name="Picture 3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265961" y="4430718"/>
              <a:ext cx="3587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492500" y="2516188"/>
            <a:ext cx="1727200" cy="3313112"/>
            <a:chOff x="2200" y="663"/>
            <a:chExt cx="1088" cy="3085"/>
          </a:xfrm>
        </p:grpSpPr>
        <p:sp>
          <p:nvSpPr>
            <p:cNvPr id="11329" name="Line 36"/>
            <p:cNvSpPr>
              <a:spLocks noChangeShapeType="1"/>
            </p:cNvSpPr>
            <p:nvPr/>
          </p:nvSpPr>
          <p:spPr bwMode="auto">
            <a:xfrm>
              <a:off x="2200" y="663"/>
              <a:ext cx="0" cy="3085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30" name="Line 37"/>
            <p:cNvSpPr>
              <a:spLocks noChangeShapeType="1"/>
            </p:cNvSpPr>
            <p:nvPr/>
          </p:nvSpPr>
          <p:spPr bwMode="auto">
            <a:xfrm>
              <a:off x="2608" y="663"/>
              <a:ext cx="0" cy="3085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31" name="Line 38"/>
            <p:cNvSpPr>
              <a:spLocks noChangeShapeType="1"/>
            </p:cNvSpPr>
            <p:nvPr/>
          </p:nvSpPr>
          <p:spPr bwMode="auto">
            <a:xfrm>
              <a:off x="3288" y="663"/>
              <a:ext cx="0" cy="3085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492500" y="1905000"/>
            <a:ext cx="1727200" cy="503238"/>
            <a:chOff x="2200" y="1253"/>
            <a:chExt cx="1088" cy="317"/>
          </a:xfrm>
        </p:grpSpPr>
        <p:sp>
          <p:nvSpPr>
            <p:cNvPr id="11327" name="Text Box 40"/>
            <p:cNvSpPr txBox="1">
              <a:spLocks noChangeArrowheads="1"/>
            </p:cNvSpPr>
            <p:nvPr/>
          </p:nvSpPr>
          <p:spPr bwMode="auto">
            <a:xfrm>
              <a:off x="2381" y="1339"/>
              <a:ext cx="72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b="1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①</a:t>
              </a:r>
              <a:r>
                <a:rPr lang="ja-JP" altLang="en-US" b="1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空乏層</a:t>
              </a:r>
              <a:endParaRPr lang="ja-JP" altLang="en-US" b="1" baseline="-2500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endParaRPr>
            </a:p>
          </p:txBody>
        </p:sp>
        <p:sp>
          <p:nvSpPr>
            <p:cNvPr id="11328" name="AutoShape 41"/>
            <p:cNvSpPr>
              <a:spLocks/>
            </p:cNvSpPr>
            <p:nvPr/>
          </p:nvSpPr>
          <p:spPr bwMode="auto">
            <a:xfrm rot="5400000" flipV="1">
              <a:off x="2698" y="755"/>
              <a:ext cx="91" cy="1088"/>
            </a:xfrm>
            <a:prstGeom prst="rightBrace">
              <a:avLst>
                <a:gd name="adj1" fmla="val 99634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ja-JP">
                <a:solidFill>
                  <a:srgbClr val="000000"/>
                </a:solidFill>
              </a:endParaRPr>
            </a:p>
          </p:txBody>
        </p:sp>
      </p:grpSp>
      <p:sp>
        <p:nvSpPr>
          <p:cNvPr id="308266" name="Text Box 42"/>
          <p:cNvSpPr txBox="1">
            <a:spLocks noChangeArrowheads="1"/>
          </p:cNvSpPr>
          <p:nvPr/>
        </p:nvSpPr>
        <p:spPr bwMode="auto">
          <a:xfrm>
            <a:off x="1692275" y="5870575"/>
            <a:ext cx="1512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③</a:t>
            </a:r>
            <a:r>
              <a:rPr lang="ja-JP" altLang="en-US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中性領域</a:t>
            </a:r>
            <a:endParaRPr lang="ja-JP" altLang="en-US" b="1" baseline="-25000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08267" name="Text Box 43"/>
          <p:cNvSpPr txBox="1">
            <a:spLocks noChangeArrowheads="1"/>
          </p:cNvSpPr>
          <p:nvPr/>
        </p:nvSpPr>
        <p:spPr bwMode="auto">
          <a:xfrm>
            <a:off x="5435600" y="5870575"/>
            <a:ext cx="1512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④</a:t>
            </a:r>
            <a:r>
              <a:rPr lang="ja-JP" altLang="en-US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中性領域</a:t>
            </a:r>
            <a:endParaRPr lang="ja-JP" altLang="en-US" b="1" baseline="-25000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08268" name="Text Box 44"/>
          <p:cNvSpPr txBox="1">
            <a:spLocks noChangeArrowheads="1"/>
          </p:cNvSpPr>
          <p:nvPr/>
        </p:nvSpPr>
        <p:spPr bwMode="auto">
          <a:xfrm>
            <a:off x="3924300" y="5870575"/>
            <a:ext cx="8651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⑤</a:t>
            </a:r>
            <a:endParaRPr lang="en-US" altLang="ja-JP" b="1" baseline="-2500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pic>
        <p:nvPicPr>
          <p:cNvPr id="11286" name="Picture 4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53263" y="1616075"/>
            <a:ext cx="903287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6443663" y="4954588"/>
            <a:ext cx="3024187" cy="858837"/>
            <a:chOff x="3560" y="3113"/>
            <a:chExt cx="1905" cy="541"/>
          </a:xfrm>
        </p:grpSpPr>
        <p:sp>
          <p:nvSpPr>
            <p:cNvPr id="11324" name="Line 46"/>
            <p:cNvSpPr>
              <a:spLocks noChangeShapeType="1"/>
            </p:cNvSpPr>
            <p:nvPr/>
          </p:nvSpPr>
          <p:spPr bwMode="auto">
            <a:xfrm flipH="1">
              <a:off x="3650" y="3113"/>
              <a:ext cx="1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1325" name="Text Box 47"/>
            <p:cNvSpPr txBox="1">
              <a:spLocks noChangeArrowheads="1"/>
            </p:cNvSpPr>
            <p:nvPr/>
          </p:nvSpPr>
          <p:spPr bwMode="auto">
            <a:xfrm>
              <a:off x="3696" y="3203"/>
              <a:ext cx="1769" cy="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kumimoji="0" lang="en-US" altLang="ja-JP" sz="2000" b="1" dirty="0" err="1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kumimoji="0" lang="en-US" altLang="ja-JP" sz="2000" b="1" dirty="0" err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kumimoji="0" lang="en-US" altLang="ja-JP" sz="2000" b="1" baseline="-25000" dirty="0" err="1">
                  <a:solidFill>
                    <a:srgbClr val="000000"/>
                  </a:solidFill>
                  <a:latin typeface="Times New Roman" pitchFamily="18" charset="0"/>
                </a:rPr>
                <a:t>bi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= 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  <a:sym typeface="Symbol" pitchFamily="18" charset="2"/>
                </a:rPr>
                <a:t>0.36 + 0.30</a:t>
              </a:r>
            </a:p>
            <a:p>
              <a:pPr eaLnBrk="1" hangingPunct="1"/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  <a:sym typeface="Symbol" pitchFamily="18" charset="2"/>
                </a:rPr>
                <a:t>        = 0.66</a:t>
              </a:r>
              <a:r>
                <a:rPr kumimoji="0"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eV</a:t>
              </a:r>
            </a:p>
          </p:txBody>
        </p:sp>
        <p:sp>
          <p:nvSpPr>
            <p:cNvPr id="11326" name="Line 48"/>
            <p:cNvSpPr>
              <a:spLocks noChangeShapeType="1"/>
            </p:cNvSpPr>
            <p:nvPr/>
          </p:nvSpPr>
          <p:spPr bwMode="auto">
            <a:xfrm>
              <a:off x="3560" y="3475"/>
              <a:ext cx="2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6" name="Group 70"/>
          <p:cNvGrpSpPr>
            <a:grpSpLocks/>
          </p:cNvGrpSpPr>
          <p:nvPr/>
        </p:nvGrpSpPr>
        <p:grpSpPr bwMode="auto">
          <a:xfrm>
            <a:off x="2339975" y="4437063"/>
            <a:ext cx="720725" cy="360362"/>
            <a:chOff x="1474" y="2795"/>
            <a:chExt cx="454" cy="227"/>
          </a:xfrm>
        </p:grpSpPr>
        <p:sp>
          <p:nvSpPr>
            <p:cNvPr id="11322" name="Line 67"/>
            <p:cNvSpPr>
              <a:spLocks noChangeShapeType="1"/>
            </p:cNvSpPr>
            <p:nvPr/>
          </p:nvSpPr>
          <p:spPr bwMode="auto">
            <a:xfrm>
              <a:off x="1474" y="2795"/>
              <a:ext cx="3" cy="22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23" name="Text Box 68"/>
            <p:cNvSpPr txBox="1">
              <a:spLocks noChangeArrowheads="1"/>
            </p:cNvSpPr>
            <p:nvPr/>
          </p:nvSpPr>
          <p:spPr bwMode="auto">
            <a:xfrm>
              <a:off x="1523" y="2824"/>
              <a:ext cx="40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600" b="1" dirty="0">
                  <a:solidFill>
                    <a:srgbClr val="000000"/>
                  </a:solidFill>
                  <a:latin typeface="Times New Roman" pitchFamily="18" charset="0"/>
                </a:rPr>
                <a:t>0.36 eV</a:t>
              </a:r>
            </a:p>
          </p:txBody>
        </p:sp>
      </p:grpSp>
      <p:grpSp>
        <p:nvGrpSpPr>
          <p:cNvPr id="7" name="Group 71"/>
          <p:cNvGrpSpPr>
            <a:grpSpLocks/>
          </p:cNvGrpSpPr>
          <p:nvPr/>
        </p:nvGrpSpPr>
        <p:grpSpPr bwMode="auto">
          <a:xfrm>
            <a:off x="6372225" y="4221167"/>
            <a:ext cx="649288" cy="534988"/>
            <a:chOff x="4014" y="2659"/>
            <a:chExt cx="409" cy="337"/>
          </a:xfrm>
        </p:grpSpPr>
        <p:sp>
          <p:nvSpPr>
            <p:cNvPr id="11320" name="Line 66"/>
            <p:cNvSpPr>
              <a:spLocks noChangeShapeType="1"/>
            </p:cNvSpPr>
            <p:nvPr/>
          </p:nvSpPr>
          <p:spPr bwMode="auto">
            <a:xfrm>
              <a:off x="4150" y="2659"/>
              <a:ext cx="0" cy="13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21" name="Text Box 69"/>
            <p:cNvSpPr txBox="1">
              <a:spLocks noChangeArrowheads="1"/>
            </p:cNvSpPr>
            <p:nvPr/>
          </p:nvSpPr>
          <p:spPr bwMode="auto">
            <a:xfrm>
              <a:off x="4014" y="2841"/>
              <a:ext cx="40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600" b="1" dirty="0">
                  <a:solidFill>
                    <a:srgbClr val="000000"/>
                  </a:solidFill>
                  <a:latin typeface="Times New Roman" pitchFamily="18" charset="0"/>
                </a:rPr>
                <a:t>0.30 eV</a:t>
              </a:r>
            </a:p>
          </p:txBody>
        </p:sp>
      </p:grpSp>
      <p:sp>
        <p:nvSpPr>
          <p:cNvPr id="11290" name="Line 72"/>
          <p:cNvSpPr>
            <a:spLocks noChangeShapeType="1"/>
          </p:cNvSpPr>
          <p:nvPr/>
        </p:nvSpPr>
        <p:spPr bwMode="auto">
          <a:xfrm>
            <a:off x="3779838" y="1162050"/>
            <a:ext cx="115252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291" name="Text Box 73"/>
          <p:cNvSpPr txBox="1">
            <a:spLocks noChangeArrowheads="1"/>
          </p:cNvSpPr>
          <p:nvPr/>
        </p:nvSpPr>
        <p:spPr bwMode="auto">
          <a:xfrm>
            <a:off x="3895725" y="765175"/>
            <a:ext cx="865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0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電界</a:t>
            </a:r>
            <a:r>
              <a:rPr lang="en-US" altLang="ja-JP" sz="20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endParaRPr lang="en-US" altLang="ja-JP" sz="2000" b="1" baseline="3000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11317" name="Line 27"/>
          <p:cNvSpPr>
            <a:spLocks noChangeShapeType="1"/>
          </p:cNvSpPr>
          <p:nvPr/>
        </p:nvSpPr>
        <p:spPr bwMode="auto">
          <a:xfrm>
            <a:off x="5219700" y="3573463"/>
            <a:ext cx="18748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1318" name="Line 28"/>
          <p:cNvSpPr>
            <a:spLocks noChangeShapeType="1"/>
          </p:cNvSpPr>
          <p:nvPr/>
        </p:nvSpPr>
        <p:spPr bwMode="auto">
          <a:xfrm>
            <a:off x="5219700" y="4941888"/>
            <a:ext cx="187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1319" name="Line 29"/>
          <p:cNvSpPr>
            <a:spLocks noChangeShapeType="1"/>
          </p:cNvSpPr>
          <p:nvPr/>
        </p:nvSpPr>
        <p:spPr bwMode="auto">
          <a:xfrm>
            <a:off x="5219700" y="4221163"/>
            <a:ext cx="1873250" cy="635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ja-JP" altLang="en-US"/>
          </a:p>
        </p:txBody>
      </p:sp>
      <p:grpSp>
        <p:nvGrpSpPr>
          <p:cNvPr id="15" name="グループ化 14"/>
          <p:cNvGrpSpPr>
            <a:grpSpLocks/>
          </p:cNvGrpSpPr>
          <p:nvPr/>
        </p:nvGrpSpPr>
        <p:grpSpPr bwMode="auto">
          <a:xfrm>
            <a:off x="1725613" y="3717925"/>
            <a:ext cx="1766887" cy="2159000"/>
            <a:chOff x="1725613" y="3717925"/>
            <a:chExt cx="1766887" cy="2159000"/>
          </a:xfrm>
        </p:grpSpPr>
        <p:sp>
          <p:nvSpPr>
            <p:cNvPr id="11313" name="Line 20"/>
            <p:cNvSpPr>
              <a:spLocks noChangeShapeType="1"/>
            </p:cNvSpPr>
            <p:nvPr/>
          </p:nvSpPr>
          <p:spPr bwMode="auto">
            <a:xfrm flipV="1">
              <a:off x="1836738" y="4149725"/>
              <a:ext cx="1655762" cy="14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1314" name="Line 21"/>
            <p:cNvSpPr>
              <a:spLocks noChangeShapeType="1"/>
            </p:cNvSpPr>
            <p:nvPr/>
          </p:nvSpPr>
          <p:spPr bwMode="auto">
            <a:xfrm flipV="1">
              <a:off x="1836738" y="5518150"/>
              <a:ext cx="16557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ja-JP" altLang="en-US"/>
            </a:p>
          </p:txBody>
        </p:sp>
        <p:sp>
          <p:nvSpPr>
            <p:cNvPr id="11315" name="Text Box 22"/>
            <p:cNvSpPr txBox="1">
              <a:spLocks noChangeArrowheads="1"/>
            </p:cNvSpPr>
            <p:nvPr/>
          </p:nvSpPr>
          <p:spPr bwMode="auto">
            <a:xfrm>
              <a:off x="1725613" y="3717925"/>
              <a:ext cx="469900" cy="38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1900" b="1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r>
                <a:rPr kumimoji="0" lang="en-US" altLang="ja-JP" sz="1900" b="1" baseline="-2500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11316" name="Text Box 23"/>
            <p:cNvSpPr txBox="1">
              <a:spLocks noChangeArrowheads="1"/>
            </p:cNvSpPr>
            <p:nvPr/>
          </p:nvSpPr>
          <p:spPr bwMode="auto">
            <a:xfrm>
              <a:off x="1725613" y="5489575"/>
              <a:ext cx="469900" cy="38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1900" b="1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r>
                <a:rPr kumimoji="0" lang="en-US" altLang="ja-JP" sz="1900" b="1" baseline="-2500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</a:p>
          </p:txBody>
        </p:sp>
      </p:grpSp>
      <p:grpSp>
        <p:nvGrpSpPr>
          <p:cNvPr id="14" name="グループ化 13"/>
          <p:cNvGrpSpPr>
            <a:grpSpLocks/>
          </p:cNvGrpSpPr>
          <p:nvPr/>
        </p:nvGrpSpPr>
        <p:grpSpPr bwMode="auto">
          <a:xfrm>
            <a:off x="1727200" y="4770438"/>
            <a:ext cx="1765300" cy="387350"/>
            <a:chOff x="1727200" y="4770438"/>
            <a:chExt cx="1765300" cy="387350"/>
          </a:xfrm>
        </p:grpSpPr>
        <p:sp>
          <p:nvSpPr>
            <p:cNvPr id="11311" name="Line 24"/>
            <p:cNvSpPr>
              <a:spLocks noChangeShapeType="1"/>
            </p:cNvSpPr>
            <p:nvPr/>
          </p:nvSpPr>
          <p:spPr bwMode="auto">
            <a:xfrm flipV="1">
              <a:off x="1836738" y="4797425"/>
              <a:ext cx="1655762" cy="14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12" name="Text Box 25"/>
            <p:cNvSpPr txBox="1">
              <a:spLocks noChangeArrowheads="1"/>
            </p:cNvSpPr>
            <p:nvPr/>
          </p:nvSpPr>
          <p:spPr bwMode="auto">
            <a:xfrm>
              <a:off x="1727200" y="4770438"/>
              <a:ext cx="396875" cy="38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kumimoji="0" lang="en-US" altLang="ja-JP" sz="1900" b="1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r>
                <a:rPr kumimoji="0" lang="en-US" altLang="ja-JP" sz="1900" b="1" baseline="-25000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</a:p>
          </p:txBody>
        </p:sp>
      </p:grpSp>
      <p:grpSp>
        <p:nvGrpSpPr>
          <p:cNvPr id="10" name="Group 93"/>
          <p:cNvGrpSpPr>
            <a:grpSpLocks/>
          </p:cNvGrpSpPr>
          <p:nvPr/>
        </p:nvGrpSpPr>
        <p:grpSpPr bwMode="auto">
          <a:xfrm>
            <a:off x="2411413" y="3309938"/>
            <a:ext cx="215900" cy="839787"/>
            <a:chOff x="1474" y="2432"/>
            <a:chExt cx="136" cy="590"/>
          </a:xfrm>
        </p:grpSpPr>
        <p:sp>
          <p:nvSpPr>
            <p:cNvPr id="11309" name="Line 94"/>
            <p:cNvSpPr>
              <a:spLocks noChangeShapeType="1"/>
            </p:cNvSpPr>
            <p:nvPr/>
          </p:nvSpPr>
          <p:spPr bwMode="auto">
            <a:xfrm>
              <a:off x="1474" y="2477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10" name="Freeform 95"/>
            <p:cNvSpPr>
              <a:spLocks/>
            </p:cNvSpPr>
            <p:nvPr/>
          </p:nvSpPr>
          <p:spPr bwMode="auto">
            <a:xfrm>
              <a:off x="1474" y="2432"/>
              <a:ext cx="136" cy="590"/>
            </a:xfrm>
            <a:custGeom>
              <a:avLst/>
              <a:gdLst>
                <a:gd name="T0" fmla="*/ 0 w 136"/>
                <a:gd name="T1" fmla="*/ 2884 h 545"/>
                <a:gd name="T2" fmla="*/ 91 w 136"/>
                <a:gd name="T3" fmla="*/ 2641 h 545"/>
                <a:gd name="T4" fmla="*/ 136 w 136"/>
                <a:gd name="T5" fmla="*/ 2167 h 545"/>
                <a:gd name="T6" fmla="*/ 91 w 136"/>
                <a:gd name="T7" fmla="*/ 1680 h 545"/>
                <a:gd name="T8" fmla="*/ 46 w 136"/>
                <a:gd name="T9" fmla="*/ 1203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1" name="Group 96"/>
          <p:cNvGrpSpPr>
            <a:grpSpLocks/>
          </p:cNvGrpSpPr>
          <p:nvPr/>
        </p:nvGrpSpPr>
        <p:grpSpPr bwMode="auto">
          <a:xfrm>
            <a:off x="6443663" y="3284538"/>
            <a:ext cx="144462" cy="288925"/>
            <a:chOff x="4241" y="2114"/>
            <a:chExt cx="91" cy="182"/>
          </a:xfrm>
        </p:grpSpPr>
        <p:sp>
          <p:nvSpPr>
            <p:cNvPr id="11307" name="Line 97"/>
            <p:cNvSpPr>
              <a:spLocks noChangeShapeType="1"/>
            </p:cNvSpPr>
            <p:nvPr/>
          </p:nvSpPr>
          <p:spPr bwMode="auto">
            <a:xfrm>
              <a:off x="4241" y="2114"/>
              <a:ext cx="0" cy="182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08" name="Freeform 98"/>
            <p:cNvSpPr>
              <a:spLocks/>
            </p:cNvSpPr>
            <p:nvPr/>
          </p:nvSpPr>
          <p:spPr bwMode="auto">
            <a:xfrm>
              <a:off x="4241" y="2114"/>
              <a:ext cx="91" cy="182"/>
            </a:xfrm>
            <a:custGeom>
              <a:avLst/>
              <a:gdLst>
                <a:gd name="T0" fmla="*/ 0 w 136"/>
                <a:gd name="T1" fmla="*/ 0 h 545"/>
                <a:gd name="T2" fmla="*/ 1 w 136"/>
                <a:gd name="T3" fmla="*/ 0 h 545"/>
                <a:gd name="T4" fmla="*/ 1 w 136"/>
                <a:gd name="T5" fmla="*/ 0 h 545"/>
                <a:gd name="T6" fmla="*/ 1 w 136"/>
                <a:gd name="T7" fmla="*/ 0 h 545"/>
                <a:gd name="T8" fmla="*/ 1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2" name="Group 103"/>
          <p:cNvGrpSpPr>
            <a:grpSpLocks/>
          </p:cNvGrpSpPr>
          <p:nvPr/>
        </p:nvGrpSpPr>
        <p:grpSpPr bwMode="auto">
          <a:xfrm>
            <a:off x="3643313" y="2420938"/>
            <a:ext cx="1073150" cy="576262"/>
            <a:chOff x="3061" y="1525"/>
            <a:chExt cx="676" cy="363"/>
          </a:xfrm>
        </p:grpSpPr>
        <p:sp>
          <p:nvSpPr>
            <p:cNvPr id="11305" name="AutoShape 100"/>
            <p:cNvSpPr>
              <a:spLocks noChangeArrowheads="1"/>
            </p:cNvSpPr>
            <p:nvPr/>
          </p:nvSpPr>
          <p:spPr bwMode="auto">
            <a:xfrm>
              <a:off x="3152" y="1706"/>
              <a:ext cx="499" cy="182"/>
            </a:xfrm>
            <a:prstGeom prst="rightArrow">
              <a:avLst>
                <a:gd name="adj1" fmla="val 50000"/>
                <a:gd name="adj2" fmla="val 68544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ja-JP">
                <a:solidFill>
                  <a:srgbClr val="000000"/>
                </a:solidFill>
              </a:endParaRPr>
            </a:p>
          </p:txBody>
        </p:sp>
        <p:sp>
          <p:nvSpPr>
            <p:cNvPr id="11306" name="Text Box 101"/>
            <p:cNvSpPr txBox="1">
              <a:spLocks noChangeArrowheads="1"/>
            </p:cNvSpPr>
            <p:nvPr/>
          </p:nvSpPr>
          <p:spPr bwMode="auto">
            <a:xfrm>
              <a:off x="3061" y="1525"/>
              <a:ext cx="67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ja-JP" altLang="en-US" sz="1400" b="1">
                  <a:solidFill>
                    <a:srgbClr val="339933"/>
                  </a:solidFill>
                  <a:latin typeface="Times New Roman" pitchFamily="18" charset="0"/>
                  <a:ea typeface="ＭＳ ゴシック" pitchFamily="49" charset="-128"/>
                </a:rPr>
                <a:t>電子の拡散</a:t>
              </a:r>
              <a:endParaRPr lang="ja-JP" altLang="en-US" sz="1400" b="1" baseline="30000">
                <a:solidFill>
                  <a:srgbClr val="339933"/>
                </a:solidFill>
                <a:latin typeface="Times New Roman" pitchFamily="18" charset="0"/>
                <a:ea typeface="ＭＳ ゴシック" pitchFamily="49" charset="-128"/>
              </a:endParaRPr>
            </a:p>
          </p:txBody>
        </p:sp>
      </p:grpSp>
      <p:grpSp>
        <p:nvGrpSpPr>
          <p:cNvPr id="11298" name="Group 104"/>
          <p:cNvGrpSpPr>
            <a:grpSpLocks/>
          </p:cNvGrpSpPr>
          <p:nvPr/>
        </p:nvGrpSpPr>
        <p:grpSpPr bwMode="auto">
          <a:xfrm>
            <a:off x="3648075" y="2997200"/>
            <a:ext cx="1428750" cy="520700"/>
            <a:chOff x="3016" y="1888"/>
            <a:chExt cx="900" cy="328"/>
          </a:xfrm>
        </p:grpSpPr>
        <p:sp>
          <p:nvSpPr>
            <p:cNvPr id="11303" name="AutoShape 99"/>
            <p:cNvSpPr>
              <a:spLocks noChangeArrowheads="1"/>
            </p:cNvSpPr>
            <p:nvPr/>
          </p:nvSpPr>
          <p:spPr bwMode="auto">
            <a:xfrm flipH="1">
              <a:off x="3107" y="1888"/>
              <a:ext cx="499" cy="182"/>
            </a:xfrm>
            <a:prstGeom prst="rightArrow">
              <a:avLst>
                <a:gd name="adj1" fmla="val 50000"/>
                <a:gd name="adj2" fmla="val 68544"/>
              </a:avLst>
            </a:prstGeom>
            <a:solidFill>
              <a:srgbClr val="FF99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ja-JP">
                <a:solidFill>
                  <a:srgbClr val="000000"/>
                </a:solidFill>
              </a:endParaRPr>
            </a:p>
          </p:txBody>
        </p:sp>
        <p:sp>
          <p:nvSpPr>
            <p:cNvPr id="11304" name="Text Box 102"/>
            <p:cNvSpPr txBox="1">
              <a:spLocks noChangeArrowheads="1"/>
            </p:cNvSpPr>
            <p:nvPr/>
          </p:nvSpPr>
          <p:spPr bwMode="auto">
            <a:xfrm>
              <a:off x="3016" y="2024"/>
              <a:ext cx="90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ja-JP" altLang="en-US" sz="1400" b="1">
                  <a:solidFill>
                    <a:srgbClr val="FF3399"/>
                  </a:solidFill>
                  <a:latin typeface="Times New Roman" pitchFamily="18" charset="0"/>
                  <a:ea typeface="ＭＳ ゴシック" pitchFamily="49" charset="-128"/>
                </a:rPr>
                <a:t>電子のドリフト</a:t>
              </a:r>
              <a:endParaRPr lang="ja-JP" altLang="en-US" sz="1400" b="1" baseline="30000">
                <a:solidFill>
                  <a:srgbClr val="FF3399"/>
                </a:solidFill>
                <a:latin typeface="Times New Roman" pitchFamily="18" charset="0"/>
                <a:ea typeface="ＭＳ ゴシック" pitchFamily="49" charset="-128"/>
              </a:endParaRPr>
            </a:p>
          </p:txBody>
        </p:sp>
      </p:grpSp>
      <p:grpSp>
        <p:nvGrpSpPr>
          <p:cNvPr id="16" name="Group 72"/>
          <p:cNvGrpSpPr>
            <a:grpSpLocks/>
          </p:cNvGrpSpPr>
          <p:nvPr/>
        </p:nvGrpSpPr>
        <p:grpSpPr bwMode="auto">
          <a:xfrm>
            <a:off x="684213" y="4149725"/>
            <a:ext cx="1439862" cy="1366838"/>
            <a:chOff x="431" y="2614"/>
            <a:chExt cx="907" cy="861"/>
          </a:xfrm>
        </p:grpSpPr>
        <p:sp>
          <p:nvSpPr>
            <p:cNvPr id="11300" name="Line 73"/>
            <p:cNvSpPr>
              <a:spLocks noChangeShapeType="1"/>
            </p:cNvSpPr>
            <p:nvPr/>
          </p:nvSpPr>
          <p:spPr bwMode="auto">
            <a:xfrm flipV="1">
              <a:off x="1338" y="2614"/>
              <a:ext cx="0" cy="40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1" name="Line 74"/>
            <p:cNvSpPr>
              <a:spLocks noChangeShapeType="1"/>
            </p:cNvSpPr>
            <p:nvPr/>
          </p:nvSpPr>
          <p:spPr bwMode="auto">
            <a:xfrm flipV="1">
              <a:off x="1338" y="3022"/>
              <a:ext cx="0" cy="453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2" name="Text Box 75"/>
            <p:cNvSpPr txBox="1">
              <a:spLocks noChangeArrowheads="1"/>
            </p:cNvSpPr>
            <p:nvPr/>
          </p:nvSpPr>
          <p:spPr bwMode="auto">
            <a:xfrm>
              <a:off x="431" y="3203"/>
              <a:ext cx="90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600" b="1">
                  <a:latin typeface="Times New Roman" pitchFamily="18" charset="0"/>
                </a:rPr>
                <a:t>Eg/2 = 0.55 eV</a:t>
              </a:r>
            </a:p>
          </p:txBody>
        </p:sp>
      </p:grpSp>
      <p:sp>
        <p:nvSpPr>
          <p:cNvPr id="72" name="テキスト ボックス 29"/>
          <p:cNvSpPr txBox="1"/>
          <p:nvPr/>
        </p:nvSpPr>
        <p:spPr>
          <a:xfrm>
            <a:off x="4179888" y="638965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3.7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3" name="Freeform 15">
            <a:extLst>
              <a:ext uri="{FF2B5EF4-FFF2-40B4-BE49-F238E27FC236}">
                <a16:creationId xmlns:a16="http://schemas.microsoft.com/office/drawing/2014/main" id="{E1D99F84-EF14-7C47-B61A-87DB74609B86}"/>
              </a:ext>
            </a:extLst>
          </p:cNvPr>
          <p:cNvSpPr>
            <a:spLocks/>
          </p:cNvSpPr>
          <p:nvPr/>
        </p:nvSpPr>
        <p:spPr bwMode="auto">
          <a:xfrm flipH="1" flipV="1">
            <a:off x="3498850" y="4227512"/>
            <a:ext cx="1727200" cy="558801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8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8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8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8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8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8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08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8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8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0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8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8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39" grpId="0" animBg="1"/>
      <p:bldP spid="308240" grpId="0" animBg="1"/>
      <p:bldP spid="308266" grpId="0"/>
      <p:bldP spid="308267" grpId="0"/>
      <p:bldP spid="308268" grpId="0"/>
      <p:bldP spid="11317" grpId="0" animBg="1"/>
      <p:bldP spid="11318" grpId="0" animBg="1"/>
      <p:bldP spid="11319" grpId="0" animBg="1"/>
      <p:bldP spid="73" grpId="0" animBg="1"/>
    </p:bldLst>
  </p:timing>
</p:sld>
</file>

<file path=ppt/theme/theme1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1_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1_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annerb">
  <a:themeElements>
    <a:clrScheme name="">
      <a:dk1>
        <a:srgbClr val="000000"/>
      </a:dk1>
      <a:lt1>
        <a:srgbClr val="FFFFFF"/>
      </a:lt1>
      <a:dk2>
        <a:srgbClr val="0000FF"/>
      </a:dk2>
      <a:lt2>
        <a:srgbClr val="9F9F9F"/>
      </a:lt2>
      <a:accent1>
        <a:srgbClr val="FFCC66"/>
      </a:accent1>
      <a:accent2>
        <a:srgbClr val="66FF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5CE7E7"/>
      </a:accent6>
      <a:hlink>
        <a:srgbClr val="FF0000"/>
      </a:hlink>
      <a:folHlink>
        <a:srgbClr val="C0C0C0"/>
      </a:folHlink>
    </a:clrScheme>
    <a:fontScheme name="bannerb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banner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nner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3226</TotalTime>
  <Words>1111</Words>
  <Application>Microsoft Macintosh PowerPoint</Application>
  <PresentationFormat>画面に合わせる (4:3)</PresentationFormat>
  <Paragraphs>413</Paragraphs>
  <Slides>28</Slides>
  <Notes>14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41" baseType="lpstr">
      <vt:lpstr>HGP創英角ｺﾞｼｯｸUB</vt:lpstr>
      <vt:lpstr>ＭＳ Ｐゴシック</vt:lpstr>
      <vt:lpstr>ＭＳ ゴシック</vt:lpstr>
      <vt:lpstr>Arial</vt:lpstr>
      <vt:lpstr>Book Antiqua</vt:lpstr>
      <vt:lpstr>Helvetica</vt:lpstr>
      <vt:lpstr>Symbol</vt:lpstr>
      <vt:lpstr>Times New Roman</vt:lpstr>
      <vt:lpstr>Toshiba PowerPoint</vt:lpstr>
      <vt:lpstr>1_Toshiba PowerPoint</vt:lpstr>
      <vt:lpstr>bannerb</vt:lpstr>
      <vt:lpstr>2_Toshiba PowerPoint</vt:lpstr>
      <vt:lpstr>数式</vt:lpstr>
      <vt:lpstr>3. pn接合ダイオード</vt:lpstr>
      <vt:lpstr>pn接合ダイオード： 構造と整流作用</vt:lpstr>
      <vt:lpstr>交流を直流にする整流回路（1/2）</vt:lpstr>
      <vt:lpstr>交流を直流にする整流回路（2/2）</vt:lpstr>
      <vt:lpstr>エネルギーバンド図</vt:lpstr>
      <vt:lpstr>3. pn接合ダイオード</vt:lpstr>
      <vt:lpstr>pn接合:  接合前</vt:lpstr>
      <vt:lpstr>pn接合:  熱平衡（V = 0）</vt:lpstr>
      <vt:lpstr>pn接合のバンド図:　熱平衡（V = 0）</vt:lpstr>
      <vt:lpstr>pn接合：　内部電位fbiの説明</vt:lpstr>
      <vt:lpstr>pn接合:　pn積</vt:lpstr>
      <vt:lpstr>電荷密度r，電界E，電位f (1/2)</vt:lpstr>
      <vt:lpstr>電荷密度r，電界E，電位f (2/2)</vt:lpstr>
      <vt:lpstr>pn接合のバンド図:　ポイント</vt:lpstr>
      <vt:lpstr>演習</vt:lpstr>
      <vt:lpstr>3. pn接合ダイオード</vt:lpstr>
      <vt:lpstr>pn接合のバンド図:  逆バイアス</vt:lpstr>
      <vt:lpstr>pn接合のバンド図:  順バイアス</vt:lpstr>
      <vt:lpstr>演習</vt:lpstr>
      <vt:lpstr>3. pn接合ダイオード</vt:lpstr>
      <vt:lpstr>pn接合ダイオード：　I-V特性</vt:lpstr>
      <vt:lpstr>pn接合のバンド図:  順バイアス</vt:lpstr>
      <vt:lpstr>pn接合のバンド図:  逆バイアス</vt:lpstr>
      <vt:lpstr>pn接合ダイオード：　まとめ</vt:lpstr>
      <vt:lpstr>補助資料</vt:lpstr>
      <vt:lpstr>キャリア密度</vt:lpstr>
      <vt:lpstr>拡散電流</vt:lpstr>
      <vt:lpstr>キャリアの高注入状態</vt:lpstr>
    </vt:vector>
  </TitlesOfParts>
  <Company>（株）東芝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（半IT）新組織体制</dc:title>
  <dc:creator>Administrator</dc:creator>
  <cp:lastModifiedBy>直之 執行</cp:lastModifiedBy>
  <cp:revision>544</cp:revision>
  <dcterms:created xsi:type="dcterms:W3CDTF">2009-05-13T02:43:30Z</dcterms:created>
  <dcterms:modified xsi:type="dcterms:W3CDTF">2025-06-22T00:51:12Z</dcterms:modified>
</cp:coreProperties>
</file>