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drawings/drawing2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drawings/drawing4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077" r:id="rId2"/>
    <p:sldMasterId id="2147483651" r:id="rId3"/>
    <p:sldMasterId id="2147484064" r:id="rId4"/>
  </p:sldMasterIdLst>
  <p:notesMasterIdLst>
    <p:notesMasterId r:id="rId31"/>
  </p:notesMasterIdLst>
  <p:sldIdLst>
    <p:sldId id="793" r:id="rId5"/>
    <p:sldId id="798" r:id="rId6"/>
    <p:sldId id="444" r:id="rId7"/>
    <p:sldId id="795" r:id="rId8"/>
    <p:sldId id="423" r:id="rId9"/>
    <p:sldId id="447" r:id="rId10"/>
    <p:sldId id="462" r:id="rId11"/>
    <p:sldId id="426" r:id="rId12"/>
    <p:sldId id="427" r:id="rId13"/>
    <p:sldId id="428" r:id="rId14"/>
    <p:sldId id="448" r:id="rId15"/>
    <p:sldId id="440" r:id="rId16"/>
    <p:sldId id="430" r:id="rId17"/>
    <p:sldId id="621" r:id="rId18"/>
    <p:sldId id="620" r:id="rId19"/>
    <p:sldId id="618" r:id="rId20"/>
    <p:sldId id="797" r:id="rId21"/>
    <p:sldId id="397" r:id="rId22"/>
    <p:sldId id="796" r:id="rId23"/>
    <p:sldId id="393" r:id="rId24"/>
    <p:sldId id="394" r:id="rId25"/>
    <p:sldId id="399" r:id="rId26"/>
    <p:sldId id="398" r:id="rId27"/>
    <p:sldId id="396" r:id="rId28"/>
    <p:sldId id="401" r:id="rId29"/>
    <p:sldId id="441" r:id="rId30"/>
  </p:sldIdLst>
  <p:sldSz cx="9144000" cy="6858000" type="screen4x3"/>
  <p:notesSz cx="6888163" cy="100187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99"/>
    <a:srgbClr val="6238FA"/>
    <a:srgbClr val="9E20B4"/>
    <a:srgbClr val="FF9900"/>
    <a:srgbClr val="FF0066"/>
    <a:srgbClr val="FF99CC"/>
    <a:srgbClr val="FFCC99"/>
    <a:srgbClr val="66CCF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737"/>
    <p:restoredTop sz="94660"/>
  </p:normalViewPr>
  <p:slideViewPr>
    <p:cSldViewPr>
      <p:cViewPr varScale="1">
        <p:scale>
          <a:sx n="78" d="100"/>
          <a:sy n="78" d="100"/>
        </p:scale>
        <p:origin x="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5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hkama5xt\Documents\works\&#65288;&#65326;&#65331;&#19968;&#65289;\WA\TEGdata_2014\&#31532;&#20108;&#22238;TEG&#28204;&#23450;Data\N3_IdVg(Vd=0.05,0.25V)L=10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/Users/naoyuki/Documents/&#12399;&#12375;&#12441;&#12417;&#12390;&#12398;&#21322;&#23566;&#20307;&#12486;&#12441;&#12495;&#12441;&#12452;&#12473;/&#22679;&#35036;&#29256;/&#31532;2&#21047;/&#35036;&#21161;/&#31354;&#20047;&#23652;,%20vsat,%20&#25313;&#25955;&#38263;&#12394;&#12392;&#12441;_20220502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393492480106653"/>
          <c:y val="4.1548630783758263E-2"/>
          <c:w val="0.62746092585832614"/>
          <c:h val="0.68258164994919013"/>
        </c:manualLayout>
      </c:layout>
      <c:scatterChart>
        <c:scatterStyle val="lineMarker"/>
        <c:varyColors val="0"/>
        <c:ser>
          <c:idx val="0"/>
          <c:order val="0"/>
          <c:tx>
            <c:strRef>
              <c:f>'N3_IdVg(Vd=0.05V)L=10'!$C$1</c:f>
              <c:strCache>
                <c:ptCount val="1"/>
                <c:pt idx="0">
                  <c:v>Vd=0.05V</c:v>
                </c:pt>
              </c:strCache>
            </c:strRef>
          </c:tx>
          <c:spPr>
            <a:ln w="25400">
              <a:solidFill>
                <a:srgbClr val="0000FF"/>
              </a:solidFill>
            </a:ln>
          </c:spPr>
          <c:marker>
            <c:symbol val="none"/>
          </c:marker>
          <c:xVal>
            <c:numRef>
              <c:f>'N3_IdVg(Vd=0.05V)L=10'!$B$2:$B$1005</c:f>
              <c:numCache>
                <c:formatCode>General</c:formatCode>
                <c:ptCount val="1004"/>
                <c:pt idx="0">
                  <c:v>0</c:v>
                </c:pt>
                <c:pt idx="1">
                  <c:v>6.0000000000000001E-3</c:v>
                </c:pt>
                <c:pt idx="2">
                  <c:v>1.2E-2</c:v>
                </c:pt>
                <c:pt idx="3">
                  <c:v>1.7999999999999999E-2</c:v>
                </c:pt>
                <c:pt idx="4">
                  <c:v>2.4E-2</c:v>
                </c:pt>
                <c:pt idx="5">
                  <c:v>0.03</c:v>
                </c:pt>
                <c:pt idx="6">
                  <c:v>3.5999999999999997E-2</c:v>
                </c:pt>
                <c:pt idx="7">
                  <c:v>4.2000000000000003E-2</c:v>
                </c:pt>
                <c:pt idx="8">
                  <c:v>4.8000000000000001E-2</c:v>
                </c:pt>
                <c:pt idx="9">
                  <c:v>5.3999999999999999E-2</c:v>
                </c:pt>
                <c:pt idx="10">
                  <c:v>0.06</c:v>
                </c:pt>
                <c:pt idx="11">
                  <c:v>6.6000000000000003E-2</c:v>
                </c:pt>
                <c:pt idx="12">
                  <c:v>7.1999999999999995E-2</c:v>
                </c:pt>
                <c:pt idx="13">
                  <c:v>7.8E-2</c:v>
                </c:pt>
                <c:pt idx="14">
                  <c:v>8.4000000000000005E-2</c:v>
                </c:pt>
                <c:pt idx="15">
                  <c:v>0.09</c:v>
                </c:pt>
                <c:pt idx="16">
                  <c:v>9.6000000000000002E-2</c:v>
                </c:pt>
                <c:pt idx="17">
                  <c:v>0.10199999999999999</c:v>
                </c:pt>
                <c:pt idx="18">
                  <c:v>0.108</c:v>
                </c:pt>
                <c:pt idx="19">
                  <c:v>0.114</c:v>
                </c:pt>
                <c:pt idx="20">
                  <c:v>0.12</c:v>
                </c:pt>
                <c:pt idx="21">
                  <c:v>0.126</c:v>
                </c:pt>
                <c:pt idx="22">
                  <c:v>0.13200000000000001</c:v>
                </c:pt>
                <c:pt idx="23">
                  <c:v>0.13800000000000001</c:v>
                </c:pt>
                <c:pt idx="24">
                  <c:v>0.14399999999999999</c:v>
                </c:pt>
                <c:pt idx="25">
                  <c:v>0.15</c:v>
                </c:pt>
                <c:pt idx="26">
                  <c:v>0.156</c:v>
                </c:pt>
                <c:pt idx="27">
                  <c:v>0.16200000000000001</c:v>
                </c:pt>
                <c:pt idx="28">
                  <c:v>0.16800000000000001</c:v>
                </c:pt>
                <c:pt idx="29">
                  <c:v>0.17399999999999999</c:v>
                </c:pt>
                <c:pt idx="30">
                  <c:v>0.18</c:v>
                </c:pt>
                <c:pt idx="31">
                  <c:v>0.186</c:v>
                </c:pt>
                <c:pt idx="32">
                  <c:v>0.192</c:v>
                </c:pt>
                <c:pt idx="33">
                  <c:v>0.19800000000000001</c:v>
                </c:pt>
                <c:pt idx="34">
                  <c:v>0.20399999999999999</c:v>
                </c:pt>
                <c:pt idx="35">
                  <c:v>0.21</c:v>
                </c:pt>
                <c:pt idx="36">
                  <c:v>0.216</c:v>
                </c:pt>
                <c:pt idx="37">
                  <c:v>0.222</c:v>
                </c:pt>
                <c:pt idx="38">
                  <c:v>0.22800000000000001</c:v>
                </c:pt>
                <c:pt idx="39">
                  <c:v>0.23400000000000001</c:v>
                </c:pt>
                <c:pt idx="40">
                  <c:v>0.24</c:v>
                </c:pt>
                <c:pt idx="41">
                  <c:v>0.246</c:v>
                </c:pt>
                <c:pt idx="42">
                  <c:v>0.252</c:v>
                </c:pt>
                <c:pt idx="43">
                  <c:v>0.25800000000000001</c:v>
                </c:pt>
                <c:pt idx="44">
                  <c:v>0.26400000000000001</c:v>
                </c:pt>
                <c:pt idx="45">
                  <c:v>0.27</c:v>
                </c:pt>
                <c:pt idx="46">
                  <c:v>0.27600000000000002</c:v>
                </c:pt>
                <c:pt idx="47">
                  <c:v>0.28199999999999997</c:v>
                </c:pt>
                <c:pt idx="48">
                  <c:v>0.28799999999999998</c:v>
                </c:pt>
                <c:pt idx="49">
                  <c:v>0.29399999999999998</c:v>
                </c:pt>
                <c:pt idx="50">
                  <c:v>0.3</c:v>
                </c:pt>
                <c:pt idx="51">
                  <c:v>0.30599999999999999</c:v>
                </c:pt>
                <c:pt idx="52">
                  <c:v>0.312</c:v>
                </c:pt>
                <c:pt idx="53">
                  <c:v>0.318</c:v>
                </c:pt>
                <c:pt idx="54">
                  <c:v>0.32400000000000001</c:v>
                </c:pt>
                <c:pt idx="55">
                  <c:v>0.33</c:v>
                </c:pt>
                <c:pt idx="56">
                  <c:v>0.33600000000000002</c:v>
                </c:pt>
                <c:pt idx="57">
                  <c:v>0.34200000000000003</c:v>
                </c:pt>
                <c:pt idx="58">
                  <c:v>0.34799999999999998</c:v>
                </c:pt>
                <c:pt idx="59">
                  <c:v>0.35399999999999998</c:v>
                </c:pt>
                <c:pt idx="60">
                  <c:v>0.36</c:v>
                </c:pt>
                <c:pt idx="61">
                  <c:v>0.36599999999999999</c:v>
                </c:pt>
                <c:pt idx="62">
                  <c:v>0.372</c:v>
                </c:pt>
                <c:pt idx="63">
                  <c:v>0.378</c:v>
                </c:pt>
                <c:pt idx="64">
                  <c:v>0.38400000000000001</c:v>
                </c:pt>
                <c:pt idx="65">
                  <c:v>0.39</c:v>
                </c:pt>
                <c:pt idx="66">
                  <c:v>0.39600000000000002</c:v>
                </c:pt>
                <c:pt idx="67">
                  <c:v>0.40200000000000002</c:v>
                </c:pt>
                <c:pt idx="68">
                  <c:v>0.40799999999999997</c:v>
                </c:pt>
                <c:pt idx="69">
                  <c:v>0.41399999999999998</c:v>
                </c:pt>
                <c:pt idx="70">
                  <c:v>0.42</c:v>
                </c:pt>
                <c:pt idx="71">
                  <c:v>0.42599999999999999</c:v>
                </c:pt>
                <c:pt idx="72">
                  <c:v>0.432</c:v>
                </c:pt>
                <c:pt idx="73">
                  <c:v>0.438</c:v>
                </c:pt>
                <c:pt idx="74">
                  <c:v>0.44400000000000001</c:v>
                </c:pt>
                <c:pt idx="75">
                  <c:v>0.45</c:v>
                </c:pt>
                <c:pt idx="76">
                  <c:v>0.45600000000000002</c:v>
                </c:pt>
                <c:pt idx="77">
                  <c:v>0.46200000000000002</c:v>
                </c:pt>
                <c:pt idx="78">
                  <c:v>0.46800000000000003</c:v>
                </c:pt>
                <c:pt idx="79">
                  <c:v>0.47399999999999998</c:v>
                </c:pt>
                <c:pt idx="80">
                  <c:v>0.48</c:v>
                </c:pt>
                <c:pt idx="81">
                  <c:v>0.48599999999999999</c:v>
                </c:pt>
                <c:pt idx="82">
                  <c:v>0.49199999999999999</c:v>
                </c:pt>
                <c:pt idx="83">
                  <c:v>0.498</c:v>
                </c:pt>
                <c:pt idx="84">
                  <c:v>0.504</c:v>
                </c:pt>
                <c:pt idx="85">
                  <c:v>0.51</c:v>
                </c:pt>
                <c:pt idx="86">
                  <c:v>0.51600000000000001</c:v>
                </c:pt>
                <c:pt idx="87">
                  <c:v>0.52200000000000002</c:v>
                </c:pt>
                <c:pt idx="88">
                  <c:v>0.52800000000000002</c:v>
                </c:pt>
                <c:pt idx="89">
                  <c:v>0.53400000000000003</c:v>
                </c:pt>
                <c:pt idx="90">
                  <c:v>0.54</c:v>
                </c:pt>
                <c:pt idx="91">
                  <c:v>0.54600000000000004</c:v>
                </c:pt>
                <c:pt idx="92">
                  <c:v>0.55200000000000005</c:v>
                </c:pt>
                <c:pt idx="93">
                  <c:v>0.55800000000000005</c:v>
                </c:pt>
                <c:pt idx="94">
                  <c:v>0.56399999999999995</c:v>
                </c:pt>
                <c:pt idx="95">
                  <c:v>0.56999999999999995</c:v>
                </c:pt>
                <c:pt idx="96">
                  <c:v>0.57599999999999996</c:v>
                </c:pt>
                <c:pt idx="97">
                  <c:v>0.58199999999999996</c:v>
                </c:pt>
                <c:pt idx="98">
                  <c:v>0.58799999999999997</c:v>
                </c:pt>
                <c:pt idx="99">
                  <c:v>0.59399999999999997</c:v>
                </c:pt>
                <c:pt idx="100">
                  <c:v>0.6</c:v>
                </c:pt>
                <c:pt idx="101">
                  <c:v>0.60599999999999998</c:v>
                </c:pt>
                <c:pt idx="102">
                  <c:v>0.61199999999999999</c:v>
                </c:pt>
                <c:pt idx="103">
                  <c:v>0.61799999999999999</c:v>
                </c:pt>
                <c:pt idx="104">
                  <c:v>0.624</c:v>
                </c:pt>
                <c:pt idx="105">
                  <c:v>0.63</c:v>
                </c:pt>
                <c:pt idx="106">
                  <c:v>0.63600000000000001</c:v>
                </c:pt>
                <c:pt idx="107">
                  <c:v>0.64200000000000002</c:v>
                </c:pt>
                <c:pt idx="108">
                  <c:v>0.64800000000000002</c:v>
                </c:pt>
                <c:pt idx="109">
                  <c:v>0.65400000000000003</c:v>
                </c:pt>
                <c:pt idx="110">
                  <c:v>0.66</c:v>
                </c:pt>
                <c:pt idx="111">
                  <c:v>0.66600000000000004</c:v>
                </c:pt>
                <c:pt idx="112">
                  <c:v>0.67200000000000004</c:v>
                </c:pt>
                <c:pt idx="113">
                  <c:v>0.67800000000000005</c:v>
                </c:pt>
                <c:pt idx="114">
                  <c:v>0.68400000000000005</c:v>
                </c:pt>
                <c:pt idx="115">
                  <c:v>0.69</c:v>
                </c:pt>
                <c:pt idx="116">
                  <c:v>0.69599999999999995</c:v>
                </c:pt>
                <c:pt idx="117">
                  <c:v>0.70199999999999996</c:v>
                </c:pt>
                <c:pt idx="118">
                  <c:v>0.70799999999999996</c:v>
                </c:pt>
                <c:pt idx="119">
                  <c:v>0.71399999999999997</c:v>
                </c:pt>
                <c:pt idx="120">
                  <c:v>0.72</c:v>
                </c:pt>
                <c:pt idx="121">
                  <c:v>0.72599999999999998</c:v>
                </c:pt>
                <c:pt idx="122">
                  <c:v>0.73199999999999998</c:v>
                </c:pt>
                <c:pt idx="123">
                  <c:v>0.73799999999999999</c:v>
                </c:pt>
                <c:pt idx="124">
                  <c:v>0.74399999999999999</c:v>
                </c:pt>
                <c:pt idx="125">
                  <c:v>0.75</c:v>
                </c:pt>
                <c:pt idx="126">
                  <c:v>0.75600000000000001</c:v>
                </c:pt>
                <c:pt idx="127">
                  <c:v>0.76200000000000001</c:v>
                </c:pt>
                <c:pt idx="128">
                  <c:v>0.76800000000000002</c:v>
                </c:pt>
                <c:pt idx="129">
                  <c:v>0.77400000000000002</c:v>
                </c:pt>
                <c:pt idx="130">
                  <c:v>0.78</c:v>
                </c:pt>
                <c:pt idx="131">
                  <c:v>0.78600000000000003</c:v>
                </c:pt>
                <c:pt idx="132">
                  <c:v>0.79200000000000004</c:v>
                </c:pt>
                <c:pt idx="133">
                  <c:v>0.79800000000000004</c:v>
                </c:pt>
                <c:pt idx="134">
                  <c:v>0.80400000000000005</c:v>
                </c:pt>
                <c:pt idx="135">
                  <c:v>0.81</c:v>
                </c:pt>
                <c:pt idx="136">
                  <c:v>0.81599999999999995</c:v>
                </c:pt>
                <c:pt idx="137">
                  <c:v>0.82199999999999995</c:v>
                </c:pt>
                <c:pt idx="138">
                  <c:v>0.82799999999999996</c:v>
                </c:pt>
                <c:pt idx="139">
                  <c:v>0.83399999999999996</c:v>
                </c:pt>
                <c:pt idx="140">
                  <c:v>0.84</c:v>
                </c:pt>
                <c:pt idx="141">
                  <c:v>0.84599999999999997</c:v>
                </c:pt>
                <c:pt idx="142">
                  <c:v>0.85199999999999998</c:v>
                </c:pt>
                <c:pt idx="143">
                  <c:v>0.85799999999999998</c:v>
                </c:pt>
                <c:pt idx="144">
                  <c:v>0.86399999999999999</c:v>
                </c:pt>
                <c:pt idx="145">
                  <c:v>0.87</c:v>
                </c:pt>
                <c:pt idx="146">
                  <c:v>0.876</c:v>
                </c:pt>
                <c:pt idx="147">
                  <c:v>0.88200000000000001</c:v>
                </c:pt>
                <c:pt idx="148">
                  <c:v>0.88800000000000001</c:v>
                </c:pt>
                <c:pt idx="149">
                  <c:v>0.89400000000000002</c:v>
                </c:pt>
                <c:pt idx="150">
                  <c:v>0.9</c:v>
                </c:pt>
                <c:pt idx="151">
                  <c:v>0.90600000000000003</c:v>
                </c:pt>
                <c:pt idx="152">
                  <c:v>0.91200000000000003</c:v>
                </c:pt>
                <c:pt idx="153">
                  <c:v>0.91800000000000004</c:v>
                </c:pt>
                <c:pt idx="154">
                  <c:v>0.92400000000000004</c:v>
                </c:pt>
                <c:pt idx="155">
                  <c:v>0.93</c:v>
                </c:pt>
                <c:pt idx="156">
                  <c:v>0.93600000000000005</c:v>
                </c:pt>
                <c:pt idx="157">
                  <c:v>0.94199999999999995</c:v>
                </c:pt>
                <c:pt idx="158">
                  <c:v>0.94799999999999995</c:v>
                </c:pt>
                <c:pt idx="159">
                  <c:v>0.95399999999999996</c:v>
                </c:pt>
                <c:pt idx="160">
                  <c:v>0.96</c:v>
                </c:pt>
                <c:pt idx="161">
                  <c:v>0.96599999999999997</c:v>
                </c:pt>
                <c:pt idx="162">
                  <c:v>0.97199999999999998</c:v>
                </c:pt>
                <c:pt idx="163">
                  <c:v>0.97799999999999998</c:v>
                </c:pt>
                <c:pt idx="164">
                  <c:v>0.98399999999999999</c:v>
                </c:pt>
                <c:pt idx="165">
                  <c:v>0.99</c:v>
                </c:pt>
                <c:pt idx="166">
                  <c:v>0.996</c:v>
                </c:pt>
                <c:pt idx="167">
                  <c:v>1.002</c:v>
                </c:pt>
                <c:pt idx="168">
                  <c:v>1.008</c:v>
                </c:pt>
                <c:pt idx="169">
                  <c:v>1.014</c:v>
                </c:pt>
                <c:pt idx="170">
                  <c:v>1.02</c:v>
                </c:pt>
                <c:pt idx="171">
                  <c:v>1.026</c:v>
                </c:pt>
                <c:pt idx="172">
                  <c:v>1.032</c:v>
                </c:pt>
                <c:pt idx="173">
                  <c:v>1.038</c:v>
                </c:pt>
                <c:pt idx="174">
                  <c:v>1.044</c:v>
                </c:pt>
                <c:pt idx="175">
                  <c:v>1.05</c:v>
                </c:pt>
                <c:pt idx="176">
                  <c:v>1.056</c:v>
                </c:pt>
                <c:pt idx="177">
                  <c:v>1.0620000000000001</c:v>
                </c:pt>
                <c:pt idx="178">
                  <c:v>1.0680000000000001</c:v>
                </c:pt>
                <c:pt idx="179">
                  <c:v>1.0740000000000001</c:v>
                </c:pt>
                <c:pt idx="180">
                  <c:v>1.08</c:v>
                </c:pt>
                <c:pt idx="181">
                  <c:v>1.0860000000000001</c:v>
                </c:pt>
                <c:pt idx="182">
                  <c:v>1.0920000000000001</c:v>
                </c:pt>
                <c:pt idx="183">
                  <c:v>1.0980000000000001</c:v>
                </c:pt>
                <c:pt idx="184">
                  <c:v>1.1040000000000001</c:v>
                </c:pt>
                <c:pt idx="185">
                  <c:v>1.1100000000000001</c:v>
                </c:pt>
                <c:pt idx="186">
                  <c:v>1.1160000000000001</c:v>
                </c:pt>
                <c:pt idx="187">
                  <c:v>1.1220000000000001</c:v>
                </c:pt>
                <c:pt idx="188">
                  <c:v>1.1279999999999999</c:v>
                </c:pt>
                <c:pt idx="189">
                  <c:v>1.1339999999999999</c:v>
                </c:pt>
                <c:pt idx="190">
                  <c:v>1.1399999999999999</c:v>
                </c:pt>
                <c:pt idx="191">
                  <c:v>1.1459999999999999</c:v>
                </c:pt>
                <c:pt idx="192">
                  <c:v>1.1519999999999999</c:v>
                </c:pt>
                <c:pt idx="193">
                  <c:v>1.1579999999999999</c:v>
                </c:pt>
                <c:pt idx="194">
                  <c:v>1.1639999999999999</c:v>
                </c:pt>
                <c:pt idx="195">
                  <c:v>1.17</c:v>
                </c:pt>
                <c:pt idx="196">
                  <c:v>1.1759999999999999</c:v>
                </c:pt>
                <c:pt idx="197">
                  <c:v>1.1819999999999999</c:v>
                </c:pt>
                <c:pt idx="198">
                  <c:v>1.1879999999999999</c:v>
                </c:pt>
                <c:pt idx="199">
                  <c:v>1.194</c:v>
                </c:pt>
                <c:pt idx="200">
                  <c:v>1.2</c:v>
                </c:pt>
                <c:pt idx="201">
                  <c:v>1.206</c:v>
                </c:pt>
                <c:pt idx="202">
                  <c:v>1.212</c:v>
                </c:pt>
                <c:pt idx="203">
                  <c:v>1.218</c:v>
                </c:pt>
                <c:pt idx="204">
                  <c:v>1.224</c:v>
                </c:pt>
                <c:pt idx="205">
                  <c:v>1.23</c:v>
                </c:pt>
                <c:pt idx="206">
                  <c:v>1.236</c:v>
                </c:pt>
                <c:pt idx="207">
                  <c:v>1.242</c:v>
                </c:pt>
                <c:pt idx="208">
                  <c:v>1.248</c:v>
                </c:pt>
                <c:pt idx="209">
                  <c:v>1.254</c:v>
                </c:pt>
                <c:pt idx="210">
                  <c:v>1.26</c:v>
                </c:pt>
                <c:pt idx="211">
                  <c:v>1.266</c:v>
                </c:pt>
                <c:pt idx="212">
                  <c:v>1.272</c:v>
                </c:pt>
                <c:pt idx="213">
                  <c:v>1.278</c:v>
                </c:pt>
                <c:pt idx="214">
                  <c:v>1.284</c:v>
                </c:pt>
                <c:pt idx="215">
                  <c:v>1.29</c:v>
                </c:pt>
                <c:pt idx="216">
                  <c:v>1.296</c:v>
                </c:pt>
                <c:pt idx="217">
                  <c:v>1.302</c:v>
                </c:pt>
                <c:pt idx="218">
                  <c:v>1.3080000000000001</c:v>
                </c:pt>
                <c:pt idx="219">
                  <c:v>1.3140000000000001</c:v>
                </c:pt>
                <c:pt idx="220">
                  <c:v>1.32</c:v>
                </c:pt>
                <c:pt idx="221">
                  <c:v>1.3260000000000001</c:v>
                </c:pt>
                <c:pt idx="222">
                  <c:v>1.3320000000000001</c:v>
                </c:pt>
                <c:pt idx="223">
                  <c:v>1.3380000000000001</c:v>
                </c:pt>
                <c:pt idx="224">
                  <c:v>1.3440000000000001</c:v>
                </c:pt>
                <c:pt idx="225">
                  <c:v>1.35</c:v>
                </c:pt>
                <c:pt idx="226">
                  <c:v>1.3560000000000001</c:v>
                </c:pt>
                <c:pt idx="227">
                  <c:v>1.3620000000000001</c:v>
                </c:pt>
                <c:pt idx="228">
                  <c:v>1.3680000000000001</c:v>
                </c:pt>
                <c:pt idx="229">
                  <c:v>1.3740000000000001</c:v>
                </c:pt>
                <c:pt idx="230">
                  <c:v>1.38</c:v>
                </c:pt>
                <c:pt idx="231">
                  <c:v>1.3859999999999999</c:v>
                </c:pt>
                <c:pt idx="232">
                  <c:v>1.3919999999999999</c:v>
                </c:pt>
                <c:pt idx="233">
                  <c:v>1.3979999999999999</c:v>
                </c:pt>
                <c:pt idx="234">
                  <c:v>1.4039999999999999</c:v>
                </c:pt>
                <c:pt idx="235">
                  <c:v>1.41</c:v>
                </c:pt>
                <c:pt idx="236">
                  <c:v>1.4159999999999999</c:v>
                </c:pt>
                <c:pt idx="237">
                  <c:v>1.4219999999999999</c:v>
                </c:pt>
                <c:pt idx="238">
                  <c:v>1.4279999999999999</c:v>
                </c:pt>
                <c:pt idx="239">
                  <c:v>1.4339999999999999</c:v>
                </c:pt>
                <c:pt idx="240">
                  <c:v>1.44</c:v>
                </c:pt>
                <c:pt idx="241">
                  <c:v>1.446</c:v>
                </c:pt>
                <c:pt idx="242">
                  <c:v>1.452</c:v>
                </c:pt>
                <c:pt idx="243">
                  <c:v>1.458</c:v>
                </c:pt>
                <c:pt idx="244">
                  <c:v>1.464</c:v>
                </c:pt>
                <c:pt idx="245">
                  <c:v>1.47</c:v>
                </c:pt>
                <c:pt idx="246">
                  <c:v>1.476</c:v>
                </c:pt>
                <c:pt idx="247">
                  <c:v>1.482</c:v>
                </c:pt>
                <c:pt idx="248">
                  <c:v>1.488</c:v>
                </c:pt>
                <c:pt idx="249">
                  <c:v>1.494</c:v>
                </c:pt>
                <c:pt idx="250">
                  <c:v>1.5</c:v>
                </c:pt>
                <c:pt idx="251">
                  <c:v>1.506</c:v>
                </c:pt>
                <c:pt idx="252">
                  <c:v>1.512</c:v>
                </c:pt>
                <c:pt idx="253">
                  <c:v>1.518</c:v>
                </c:pt>
                <c:pt idx="254">
                  <c:v>1.524</c:v>
                </c:pt>
                <c:pt idx="255">
                  <c:v>1.53</c:v>
                </c:pt>
                <c:pt idx="256">
                  <c:v>1.536</c:v>
                </c:pt>
                <c:pt idx="257">
                  <c:v>1.542</c:v>
                </c:pt>
                <c:pt idx="258">
                  <c:v>1.548</c:v>
                </c:pt>
                <c:pt idx="259">
                  <c:v>1.554</c:v>
                </c:pt>
                <c:pt idx="260">
                  <c:v>1.56</c:v>
                </c:pt>
                <c:pt idx="261">
                  <c:v>1.5660000000000001</c:v>
                </c:pt>
                <c:pt idx="262">
                  <c:v>1.5720000000000001</c:v>
                </c:pt>
                <c:pt idx="263">
                  <c:v>1.5780000000000001</c:v>
                </c:pt>
                <c:pt idx="264">
                  <c:v>1.5840000000000001</c:v>
                </c:pt>
                <c:pt idx="265">
                  <c:v>1.59</c:v>
                </c:pt>
                <c:pt idx="266">
                  <c:v>1.5960000000000001</c:v>
                </c:pt>
                <c:pt idx="267">
                  <c:v>1.6020000000000001</c:v>
                </c:pt>
                <c:pt idx="268">
                  <c:v>1.6080000000000001</c:v>
                </c:pt>
                <c:pt idx="269">
                  <c:v>1.6140000000000001</c:v>
                </c:pt>
                <c:pt idx="270">
                  <c:v>1.62</c:v>
                </c:pt>
                <c:pt idx="271">
                  <c:v>1.6259999999999999</c:v>
                </c:pt>
                <c:pt idx="272">
                  <c:v>1.6319999999999999</c:v>
                </c:pt>
                <c:pt idx="273">
                  <c:v>1.6379999999999999</c:v>
                </c:pt>
                <c:pt idx="274">
                  <c:v>1.6439999999999999</c:v>
                </c:pt>
                <c:pt idx="275">
                  <c:v>1.65</c:v>
                </c:pt>
                <c:pt idx="276">
                  <c:v>1.6559999999999999</c:v>
                </c:pt>
                <c:pt idx="277">
                  <c:v>1.6619999999999999</c:v>
                </c:pt>
                <c:pt idx="278">
                  <c:v>1.6679999999999999</c:v>
                </c:pt>
                <c:pt idx="279">
                  <c:v>1.6739999999999999</c:v>
                </c:pt>
                <c:pt idx="280">
                  <c:v>1.68</c:v>
                </c:pt>
                <c:pt idx="281">
                  <c:v>1.6859999999999999</c:v>
                </c:pt>
                <c:pt idx="282">
                  <c:v>1.6919999999999999</c:v>
                </c:pt>
                <c:pt idx="283">
                  <c:v>1.698</c:v>
                </c:pt>
                <c:pt idx="284">
                  <c:v>1.704</c:v>
                </c:pt>
                <c:pt idx="285">
                  <c:v>1.71</c:v>
                </c:pt>
                <c:pt idx="286">
                  <c:v>1.716</c:v>
                </c:pt>
                <c:pt idx="287">
                  <c:v>1.722</c:v>
                </c:pt>
                <c:pt idx="288">
                  <c:v>1.728</c:v>
                </c:pt>
                <c:pt idx="289">
                  <c:v>1.734</c:v>
                </c:pt>
                <c:pt idx="290">
                  <c:v>1.74</c:v>
                </c:pt>
                <c:pt idx="291">
                  <c:v>1.746</c:v>
                </c:pt>
                <c:pt idx="292">
                  <c:v>1.752</c:v>
                </c:pt>
                <c:pt idx="293">
                  <c:v>1.758</c:v>
                </c:pt>
                <c:pt idx="294">
                  <c:v>1.764</c:v>
                </c:pt>
                <c:pt idx="295">
                  <c:v>1.77</c:v>
                </c:pt>
                <c:pt idx="296">
                  <c:v>1.776</c:v>
                </c:pt>
                <c:pt idx="297">
                  <c:v>1.782</c:v>
                </c:pt>
                <c:pt idx="298">
                  <c:v>1.788</c:v>
                </c:pt>
                <c:pt idx="299">
                  <c:v>1.794</c:v>
                </c:pt>
                <c:pt idx="300">
                  <c:v>1.8</c:v>
                </c:pt>
                <c:pt idx="301">
                  <c:v>1.806</c:v>
                </c:pt>
                <c:pt idx="302">
                  <c:v>1.8120000000000001</c:v>
                </c:pt>
                <c:pt idx="303">
                  <c:v>1.8180000000000001</c:v>
                </c:pt>
                <c:pt idx="304">
                  <c:v>1.8240000000000001</c:v>
                </c:pt>
                <c:pt idx="305">
                  <c:v>1.83</c:v>
                </c:pt>
                <c:pt idx="306">
                  <c:v>1.8360000000000001</c:v>
                </c:pt>
                <c:pt idx="307">
                  <c:v>1.8420000000000001</c:v>
                </c:pt>
                <c:pt idx="308">
                  <c:v>1.8480000000000001</c:v>
                </c:pt>
                <c:pt idx="309">
                  <c:v>1.8540000000000001</c:v>
                </c:pt>
                <c:pt idx="310">
                  <c:v>1.86</c:v>
                </c:pt>
                <c:pt idx="311">
                  <c:v>1.8660000000000001</c:v>
                </c:pt>
                <c:pt idx="312">
                  <c:v>1.8720000000000001</c:v>
                </c:pt>
                <c:pt idx="313">
                  <c:v>1.8779999999999999</c:v>
                </c:pt>
                <c:pt idx="314">
                  <c:v>1.8839999999999999</c:v>
                </c:pt>
                <c:pt idx="315">
                  <c:v>1.89</c:v>
                </c:pt>
                <c:pt idx="316">
                  <c:v>1.8959999999999999</c:v>
                </c:pt>
                <c:pt idx="317">
                  <c:v>1.9019999999999999</c:v>
                </c:pt>
                <c:pt idx="318">
                  <c:v>1.9079999999999999</c:v>
                </c:pt>
                <c:pt idx="319">
                  <c:v>1.9139999999999999</c:v>
                </c:pt>
                <c:pt idx="320">
                  <c:v>1.92</c:v>
                </c:pt>
                <c:pt idx="321">
                  <c:v>1.9259999999999999</c:v>
                </c:pt>
                <c:pt idx="322">
                  <c:v>1.9319999999999999</c:v>
                </c:pt>
                <c:pt idx="323">
                  <c:v>1.9379999999999999</c:v>
                </c:pt>
                <c:pt idx="324">
                  <c:v>1.944</c:v>
                </c:pt>
                <c:pt idx="325">
                  <c:v>1.95</c:v>
                </c:pt>
                <c:pt idx="326">
                  <c:v>1.956</c:v>
                </c:pt>
                <c:pt idx="327">
                  <c:v>1.962</c:v>
                </c:pt>
                <c:pt idx="328">
                  <c:v>1.968</c:v>
                </c:pt>
                <c:pt idx="329">
                  <c:v>1.974</c:v>
                </c:pt>
                <c:pt idx="330">
                  <c:v>1.98</c:v>
                </c:pt>
                <c:pt idx="331">
                  <c:v>1.986</c:v>
                </c:pt>
                <c:pt idx="332">
                  <c:v>1.992</c:v>
                </c:pt>
                <c:pt idx="333">
                  <c:v>1.998</c:v>
                </c:pt>
                <c:pt idx="334">
                  <c:v>2.004</c:v>
                </c:pt>
                <c:pt idx="335">
                  <c:v>2.0099999999999998</c:v>
                </c:pt>
                <c:pt idx="336">
                  <c:v>2.016</c:v>
                </c:pt>
                <c:pt idx="337">
                  <c:v>2.0219999999999998</c:v>
                </c:pt>
                <c:pt idx="338">
                  <c:v>2.028</c:v>
                </c:pt>
                <c:pt idx="339">
                  <c:v>2.0339999999999998</c:v>
                </c:pt>
                <c:pt idx="340">
                  <c:v>2.04</c:v>
                </c:pt>
                <c:pt idx="341">
                  <c:v>2.0459999999999998</c:v>
                </c:pt>
                <c:pt idx="342">
                  <c:v>2.052</c:v>
                </c:pt>
                <c:pt idx="343">
                  <c:v>2.0579999999999998</c:v>
                </c:pt>
                <c:pt idx="344">
                  <c:v>2.0640000000000001</c:v>
                </c:pt>
                <c:pt idx="345">
                  <c:v>2.0699999999999998</c:v>
                </c:pt>
                <c:pt idx="346">
                  <c:v>2.0760000000000001</c:v>
                </c:pt>
                <c:pt idx="347">
                  <c:v>2.0819999999999999</c:v>
                </c:pt>
                <c:pt idx="348">
                  <c:v>2.0880000000000001</c:v>
                </c:pt>
                <c:pt idx="349">
                  <c:v>2.0939999999999999</c:v>
                </c:pt>
                <c:pt idx="350">
                  <c:v>2.1</c:v>
                </c:pt>
                <c:pt idx="351">
                  <c:v>2.1059999999999999</c:v>
                </c:pt>
                <c:pt idx="352">
                  <c:v>2.1120000000000001</c:v>
                </c:pt>
                <c:pt idx="353">
                  <c:v>2.1179999999999999</c:v>
                </c:pt>
                <c:pt idx="354">
                  <c:v>2.1240000000000001</c:v>
                </c:pt>
                <c:pt idx="355">
                  <c:v>2.13</c:v>
                </c:pt>
                <c:pt idx="356">
                  <c:v>2.1360000000000001</c:v>
                </c:pt>
                <c:pt idx="357">
                  <c:v>2.1419999999999999</c:v>
                </c:pt>
                <c:pt idx="358">
                  <c:v>2.1480000000000001</c:v>
                </c:pt>
                <c:pt idx="359">
                  <c:v>2.1539999999999999</c:v>
                </c:pt>
                <c:pt idx="360">
                  <c:v>2.16</c:v>
                </c:pt>
                <c:pt idx="361">
                  <c:v>2.1659999999999999</c:v>
                </c:pt>
                <c:pt idx="362">
                  <c:v>2.1720000000000002</c:v>
                </c:pt>
                <c:pt idx="363">
                  <c:v>2.1779999999999999</c:v>
                </c:pt>
                <c:pt idx="364">
                  <c:v>2.1840000000000002</c:v>
                </c:pt>
                <c:pt idx="365">
                  <c:v>2.19</c:v>
                </c:pt>
                <c:pt idx="366">
                  <c:v>2.1960000000000002</c:v>
                </c:pt>
                <c:pt idx="367">
                  <c:v>2.202</c:v>
                </c:pt>
                <c:pt idx="368">
                  <c:v>2.2080000000000002</c:v>
                </c:pt>
                <c:pt idx="369">
                  <c:v>2.214</c:v>
                </c:pt>
                <c:pt idx="370">
                  <c:v>2.2200000000000002</c:v>
                </c:pt>
                <c:pt idx="371">
                  <c:v>2.226</c:v>
                </c:pt>
                <c:pt idx="372">
                  <c:v>2.2320000000000002</c:v>
                </c:pt>
                <c:pt idx="373">
                  <c:v>2.238</c:v>
                </c:pt>
                <c:pt idx="374">
                  <c:v>2.2440000000000002</c:v>
                </c:pt>
                <c:pt idx="375">
                  <c:v>2.25</c:v>
                </c:pt>
                <c:pt idx="376">
                  <c:v>2.2559999999999998</c:v>
                </c:pt>
                <c:pt idx="377">
                  <c:v>2.262</c:v>
                </c:pt>
                <c:pt idx="378">
                  <c:v>2.2679999999999998</c:v>
                </c:pt>
                <c:pt idx="379">
                  <c:v>2.274</c:v>
                </c:pt>
                <c:pt idx="380">
                  <c:v>2.2799999999999998</c:v>
                </c:pt>
                <c:pt idx="381">
                  <c:v>2.286</c:v>
                </c:pt>
                <c:pt idx="382">
                  <c:v>2.2919999999999998</c:v>
                </c:pt>
                <c:pt idx="383">
                  <c:v>2.298</c:v>
                </c:pt>
                <c:pt idx="384">
                  <c:v>2.3039999999999998</c:v>
                </c:pt>
                <c:pt idx="385">
                  <c:v>2.31</c:v>
                </c:pt>
                <c:pt idx="386">
                  <c:v>2.3159999999999998</c:v>
                </c:pt>
                <c:pt idx="387">
                  <c:v>2.3220000000000001</c:v>
                </c:pt>
                <c:pt idx="388">
                  <c:v>2.3279999999999998</c:v>
                </c:pt>
                <c:pt idx="389">
                  <c:v>2.3340000000000001</c:v>
                </c:pt>
                <c:pt idx="390">
                  <c:v>2.34</c:v>
                </c:pt>
                <c:pt idx="391">
                  <c:v>2.3460000000000001</c:v>
                </c:pt>
                <c:pt idx="392">
                  <c:v>2.3519999999999999</c:v>
                </c:pt>
                <c:pt idx="393">
                  <c:v>2.3580000000000001</c:v>
                </c:pt>
                <c:pt idx="394">
                  <c:v>2.3639999999999999</c:v>
                </c:pt>
                <c:pt idx="395">
                  <c:v>2.37</c:v>
                </c:pt>
                <c:pt idx="396">
                  <c:v>2.3759999999999999</c:v>
                </c:pt>
                <c:pt idx="397">
                  <c:v>2.3820000000000001</c:v>
                </c:pt>
                <c:pt idx="398">
                  <c:v>2.3879999999999999</c:v>
                </c:pt>
                <c:pt idx="399">
                  <c:v>2.3940000000000001</c:v>
                </c:pt>
                <c:pt idx="400">
                  <c:v>2.4</c:v>
                </c:pt>
                <c:pt idx="401">
                  <c:v>2.4060000000000001</c:v>
                </c:pt>
                <c:pt idx="402">
                  <c:v>2.4119999999999999</c:v>
                </c:pt>
                <c:pt idx="403">
                  <c:v>2.4180000000000001</c:v>
                </c:pt>
                <c:pt idx="404">
                  <c:v>2.4239999999999999</c:v>
                </c:pt>
                <c:pt idx="405">
                  <c:v>2.4300000000000002</c:v>
                </c:pt>
                <c:pt idx="406">
                  <c:v>2.4359999999999999</c:v>
                </c:pt>
                <c:pt idx="407">
                  <c:v>2.4420000000000002</c:v>
                </c:pt>
                <c:pt idx="408">
                  <c:v>2.448</c:v>
                </c:pt>
                <c:pt idx="409">
                  <c:v>2.4540000000000002</c:v>
                </c:pt>
                <c:pt idx="410">
                  <c:v>2.46</c:v>
                </c:pt>
                <c:pt idx="411">
                  <c:v>2.4660000000000002</c:v>
                </c:pt>
                <c:pt idx="412">
                  <c:v>2.472</c:v>
                </c:pt>
                <c:pt idx="413">
                  <c:v>2.4780000000000002</c:v>
                </c:pt>
                <c:pt idx="414">
                  <c:v>2.484</c:v>
                </c:pt>
                <c:pt idx="415">
                  <c:v>2.4900000000000002</c:v>
                </c:pt>
                <c:pt idx="416">
                  <c:v>2.496</c:v>
                </c:pt>
                <c:pt idx="417">
                  <c:v>2.5019999999999998</c:v>
                </c:pt>
                <c:pt idx="418">
                  <c:v>2.508</c:v>
                </c:pt>
                <c:pt idx="419">
                  <c:v>2.5139999999999998</c:v>
                </c:pt>
                <c:pt idx="420">
                  <c:v>2.52</c:v>
                </c:pt>
                <c:pt idx="421">
                  <c:v>2.5259999999999998</c:v>
                </c:pt>
                <c:pt idx="422">
                  <c:v>2.532</c:v>
                </c:pt>
                <c:pt idx="423">
                  <c:v>2.5379999999999998</c:v>
                </c:pt>
                <c:pt idx="424">
                  <c:v>2.544</c:v>
                </c:pt>
                <c:pt idx="425">
                  <c:v>2.5499999999999998</c:v>
                </c:pt>
                <c:pt idx="426">
                  <c:v>2.556</c:v>
                </c:pt>
                <c:pt idx="427">
                  <c:v>2.5619999999999998</c:v>
                </c:pt>
                <c:pt idx="428">
                  <c:v>2.5680000000000001</c:v>
                </c:pt>
                <c:pt idx="429">
                  <c:v>2.5739999999999998</c:v>
                </c:pt>
                <c:pt idx="430">
                  <c:v>2.58</c:v>
                </c:pt>
                <c:pt idx="431">
                  <c:v>2.5859999999999999</c:v>
                </c:pt>
                <c:pt idx="432">
                  <c:v>2.5920000000000001</c:v>
                </c:pt>
                <c:pt idx="433">
                  <c:v>2.5979999999999999</c:v>
                </c:pt>
                <c:pt idx="434">
                  <c:v>2.6040000000000001</c:v>
                </c:pt>
                <c:pt idx="435">
                  <c:v>2.61</c:v>
                </c:pt>
                <c:pt idx="436">
                  <c:v>2.6160000000000001</c:v>
                </c:pt>
                <c:pt idx="437">
                  <c:v>2.6219999999999999</c:v>
                </c:pt>
                <c:pt idx="438">
                  <c:v>2.6280000000000001</c:v>
                </c:pt>
                <c:pt idx="439">
                  <c:v>2.6339999999999999</c:v>
                </c:pt>
                <c:pt idx="440">
                  <c:v>2.64</c:v>
                </c:pt>
                <c:pt idx="441">
                  <c:v>2.6459999999999999</c:v>
                </c:pt>
                <c:pt idx="442">
                  <c:v>2.6520000000000001</c:v>
                </c:pt>
                <c:pt idx="443">
                  <c:v>2.6579999999999999</c:v>
                </c:pt>
                <c:pt idx="444">
                  <c:v>2.6640000000000001</c:v>
                </c:pt>
                <c:pt idx="445">
                  <c:v>2.67</c:v>
                </c:pt>
                <c:pt idx="446">
                  <c:v>2.6760000000000002</c:v>
                </c:pt>
                <c:pt idx="447">
                  <c:v>2.6819999999999999</c:v>
                </c:pt>
                <c:pt idx="448">
                  <c:v>2.6880000000000002</c:v>
                </c:pt>
                <c:pt idx="449">
                  <c:v>2.694</c:v>
                </c:pt>
                <c:pt idx="450">
                  <c:v>2.7</c:v>
                </c:pt>
                <c:pt idx="451">
                  <c:v>2.706</c:v>
                </c:pt>
                <c:pt idx="452">
                  <c:v>2.7120000000000002</c:v>
                </c:pt>
                <c:pt idx="453">
                  <c:v>2.718</c:v>
                </c:pt>
                <c:pt idx="454">
                  <c:v>2.7240000000000002</c:v>
                </c:pt>
                <c:pt idx="455">
                  <c:v>2.73</c:v>
                </c:pt>
                <c:pt idx="456">
                  <c:v>2.7360000000000002</c:v>
                </c:pt>
                <c:pt idx="457">
                  <c:v>2.742</c:v>
                </c:pt>
                <c:pt idx="458">
                  <c:v>2.7480000000000002</c:v>
                </c:pt>
                <c:pt idx="459">
                  <c:v>2.754</c:v>
                </c:pt>
                <c:pt idx="460">
                  <c:v>2.76</c:v>
                </c:pt>
                <c:pt idx="461">
                  <c:v>2.766</c:v>
                </c:pt>
                <c:pt idx="462">
                  <c:v>2.7719999999999998</c:v>
                </c:pt>
                <c:pt idx="463">
                  <c:v>2.778</c:v>
                </c:pt>
                <c:pt idx="464">
                  <c:v>2.7839999999999998</c:v>
                </c:pt>
                <c:pt idx="465">
                  <c:v>2.79</c:v>
                </c:pt>
                <c:pt idx="466">
                  <c:v>2.7959999999999998</c:v>
                </c:pt>
                <c:pt idx="467">
                  <c:v>2.802</c:v>
                </c:pt>
                <c:pt idx="468">
                  <c:v>2.8079999999999998</c:v>
                </c:pt>
                <c:pt idx="469">
                  <c:v>2.8140000000000001</c:v>
                </c:pt>
                <c:pt idx="470">
                  <c:v>2.82</c:v>
                </c:pt>
                <c:pt idx="471">
                  <c:v>2.8260000000000001</c:v>
                </c:pt>
                <c:pt idx="472">
                  <c:v>2.8319999999999999</c:v>
                </c:pt>
                <c:pt idx="473">
                  <c:v>2.8380000000000001</c:v>
                </c:pt>
                <c:pt idx="474">
                  <c:v>2.8439999999999999</c:v>
                </c:pt>
                <c:pt idx="475">
                  <c:v>2.85</c:v>
                </c:pt>
                <c:pt idx="476">
                  <c:v>2.8559999999999999</c:v>
                </c:pt>
                <c:pt idx="477">
                  <c:v>2.8620000000000001</c:v>
                </c:pt>
                <c:pt idx="478">
                  <c:v>2.8679999999999999</c:v>
                </c:pt>
                <c:pt idx="479">
                  <c:v>2.8740000000000001</c:v>
                </c:pt>
                <c:pt idx="480">
                  <c:v>2.88</c:v>
                </c:pt>
                <c:pt idx="481">
                  <c:v>2.8860000000000001</c:v>
                </c:pt>
                <c:pt idx="482">
                  <c:v>2.8919999999999999</c:v>
                </c:pt>
                <c:pt idx="483">
                  <c:v>2.8980000000000001</c:v>
                </c:pt>
                <c:pt idx="484">
                  <c:v>2.9039999999999999</c:v>
                </c:pt>
                <c:pt idx="485">
                  <c:v>2.91</c:v>
                </c:pt>
                <c:pt idx="486">
                  <c:v>2.9159999999999999</c:v>
                </c:pt>
                <c:pt idx="487">
                  <c:v>2.9220000000000002</c:v>
                </c:pt>
                <c:pt idx="488">
                  <c:v>2.9279999999999999</c:v>
                </c:pt>
                <c:pt idx="489">
                  <c:v>2.9340000000000002</c:v>
                </c:pt>
                <c:pt idx="490">
                  <c:v>2.94</c:v>
                </c:pt>
                <c:pt idx="491">
                  <c:v>2.9460000000000002</c:v>
                </c:pt>
                <c:pt idx="492">
                  <c:v>2.952</c:v>
                </c:pt>
                <c:pt idx="493">
                  <c:v>2.9580000000000002</c:v>
                </c:pt>
                <c:pt idx="494">
                  <c:v>2.964</c:v>
                </c:pt>
                <c:pt idx="495">
                  <c:v>2.97</c:v>
                </c:pt>
                <c:pt idx="496">
                  <c:v>2.976</c:v>
                </c:pt>
                <c:pt idx="497">
                  <c:v>2.9820000000000002</c:v>
                </c:pt>
                <c:pt idx="498">
                  <c:v>2.988</c:v>
                </c:pt>
                <c:pt idx="499">
                  <c:v>2.9940000000000002</c:v>
                </c:pt>
                <c:pt idx="500">
                  <c:v>3</c:v>
                </c:pt>
                <c:pt idx="501">
                  <c:v>3.0059999999999998</c:v>
                </c:pt>
                <c:pt idx="502">
                  <c:v>3.012</c:v>
                </c:pt>
                <c:pt idx="503">
                  <c:v>3.0179999999999998</c:v>
                </c:pt>
                <c:pt idx="504">
                  <c:v>3.024</c:v>
                </c:pt>
                <c:pt idx="505">
                  <c:v>3.03</c:v>
                </c:pt>
                <c:pt idx="506">
                  <c:v>3.036</c:v>
                </c:pt>
                <c:pt idx="507">
                  <c:v>3.0419999999999998</c:v>
                </c:pt>
                <c:pt idx="508">
                  <c:v>3.048</c:v>
                </c:pt>
                <c:pt idx="509">
                  <c:v>3.0539999999999998</c:v>
                </c:pt>
                <c:pt idx="510">
                  <c:v>3.06</c:v>
                </c:pt>
                <c:pt idx="511">
                  <c:v>3.0659999999999998</c:v>
                </c:pt>
                <c:pt idx="512">
                  <c:v>3.0720000000000001</c:v>
                </c:pt>
                <c:pt idx="513">
                  <c:v>3.0779999999999998</c:v>
                </c:pt>
                <c:pt idx="514">
                  <c:v>3.0840000000000001</c:v>
                </c:pt>
                <c:pt idx="515">
                  <c:v>3.09</c:v>
                </c:pt>
                <c:pt idx="516">
                  <c:v>3.0960000000000001</c:v>
                </c:pt>
                <c:pt idx="517">
                  <c:v>3.1019999999999999</c:v>
                </c:pt>
                <c:pt idx="518">
                  <c:v>3.1080000000000001</c:v>
                </c:pt>
                <c:pt idx="519">
                  <c:v>3.1139999999999999</c:v>
                </c:pt>
                <c:pt idx="520">
                  <c:v>3.12</c:v>
                </c:pt>
                <c:pt idx="521">
                  <c:v>3.1259999999999999</c:v>
                </c:pt>
                <c:pt idx="522">
                  <c:v>3.1320000000000001</c:v>
                </c:pt>
                <c:pt idx="523">
                  <c:v>3.1379999999999999</c:v>
                </c:pt>
                <c:pt idx="524">
                  <c:v>3.1440000000000001</c:v>
                </c:pt>
                <c:pt idx="525">
                  <c:v>3.15</c:v>
                </c:pt>
                <c:pt idx="526">
                  <c:v>3.1560000000000001</c:v>
                </c:pt>
                <c:pt idx="527">
                  <c:v>3.1619999999999999</c:v>
                </c:pt>
                <c:pt idx="528">
                  <c:v>3.1680000000000001</c:v>
                </c:pt>
                <c:pt idx="529">
                  <c:v>3.1739999999999999</c:v>
                </c:pt>
                <c:pt idx="530">
                  <c:v>3.18</c:v>
                </c:pt>
                <c:pt idx="531">
                  <c:v>3.1859999999999999</c:v>
                </c:pt>
                <c:pt idx="532">
                  <c:v>3.1920000000000002</c:v>
                </c:pt>
                <c:pt idx="533">
                  <c:v>3.198</c:v>
                </c:pt>
                <c:pt idx="534">
                  <c:v>3.2040000000000002</c:v>
                </c:pt>
                <c:pt idx="535">
                  <c:v>3.21</c:v>
                </c:pt>
                <c:pt idx="536">
                  <c:v>3.2160000000000002</c:v>
                </c:pt>
                <c:pt idx="537">
                  <c:v>3.222</c:v>
                </c:pt>
                <c:pt idx="538">
                  <c:v>3.2280000000000002</c:v>
                </c:pt>
                <c:pt idx="539">
                  <c:v>3.234</c:v>
                </c:pt>
                <c:pt idx="540">
                  <c:v>3.24</c:v>
                </c:pt>
                <c:pt idx="541">
                  <c:v>3.246</c:v>
                </c:pt>
                <c:pt idx="542">
                  <c:v>3.2519999999999998</c:v>
                </c:pt>
                <c:pt idx="543">
                  <c:v>3.258</c:v>
                </c:pt>
                <c:pt idx="544">
                  <c:v>3.2639999999999998</c:v>
                </c:pt>
                <c:pt idx="545">
                  <c:v>3.27</c:v>
                </c:pt>
                <c:pt idx="546">
                  <c:v>3.2759999999999998</c:v>
                </c:pt>
                <c:pt idx="547">
                  <c:v>3.282</c:v>
                </c:pt>
                <c:pt idx="548">
                  <c:v>3.2879999999999998</c:v>
                </c:pt>
                <c:pt idx="549">
                  <c:v>3.294</c:v>
                </c:pt>
                <c:pt idx="550">
                  <c:v>3.3</c:v>
                </c:pt>
                <c:pt idx="551">
                  <c:v>3.306</c:v>
                </c:pt>
                <c:pt idx="552">
                  <c:v>3.3119999999999998</c:v>
                </c:pt>
                <c:pt idx="553">
                  <c:v>3.3180000000000001</c:v>
                </c:pt>
                <c:pt idx="554">
                  <c:v>3.3239999999999998</c:v>
                </c:pt>
                <c:pt idx="555">
                  <c:v>3.33</c:v>
                </c:pt>
                <c:pt idx="556">
                  <c:v>3.3359999999999999</c:v>
                </c:pt>
                <c:pt idx="557">
                  <c:v>3.3420000000000001</c:v>
                </c:pt>
                <c:pt idx="558">
                  <c:v>3.3479999999999999</c:v>
                </c:pt>
                <c:pt idx="559">
                  <c:v>3.3540000000000001</c:v>
                </c:pt>
                <c:pt idx="560">
                  <c:v>3.36</c:v>
                </c:pt>
                <c:pt idx="561">
                  <c:v>3.3660000000000001</c:v>
                </c:pt>
                <c:pt idx="562">
                  <c:v>3.3719999999999999</c:v>
                </c:pt>
                <c:pt idx="563">
                  <c:v>3.3780000000000001</c:v>
                </c:pt>
                <c:pt idx="564">
                  <c:v>3.3839999999999999</c:v>
                </c:pt>
                <c:pt idx="565">
                  <c:v>3.39</c:v>
                </c:pt>
                <c:pt idx="566">
                  <c:v>3.3959999999999999</c:v>
                </c:pt>
                <c:pt idx="567">
                  <c:v>3.4020000000000001</c:v>
                </c:pt>
                <c:pt idx="568">
                  <c:v>3.4079999999999999</c:v>
                </c:pt>
                <c:pt idx="569">
                  <c:v>3.4140000000000001</c:v>
                </c:pt>
                <c:pt idx="570">
                  <c:v>3.42</c:v>
                </c:pt>
                <c:pt idx="571">
                  <c:v>3.4260000000000002</c:v>
                </c:pt>
                <c:pt idx="572">
                  <c:v>3.4319999999999999</c:v>
                </c:pt>
                <c:pt idx="573">
                  <c:v>3.4380000000000002</c:v>
                </c:pt>
                <c:pt idx="574">
                  <c:v>3.444</c:v>
                </c:pt>
                <c:pt idx="575">
                  <c:v>3.45</c:v>
                </c:pt>
                <c:pt idx="576">
                  <c:v>3.456</c:v>
                </c:pt>
                <c:pt idx="577">
                  <c:v>3.4620000000000002</c:v>
                </c:pt>
                <c:pt idx="578">
                  <c:v>3.468</c:v>
                </c:pt>
                <c:pt idx="579">
                  <c:v>3.4740000000000002</c:v>
                </c:pt>
                <c:pt idx="580">
                  <c:v>3.48</c:v>
                </c:pt>
                <c:pt idx="581">
                  <c:v>3.4860000000000002</c:v>
                </c:pt>
                <c:pt idx="582">
                  <c:v>3.492</c:v>
                </c:pt>
                <c:pt idx="583">
                  <c:v>3.4980000000000002</c:v>
                </c:pt>
                <c:pt idx="584">
                  <c:v>3.504</c:v>
                </c:pt>
                <c:pt idx="585">
                  <c:v>3.51</c:v>
                </c:pt>
                <c:pt idx="586">
                  <c:v>3.516</c:v>
                </c:pt>
                <c:pt idx="587">
                  <c:v>3.5219999999999998</c:v>
                </c:pt>
                <c:pt idx="588">
                  <c:v>3.528</c:v>
                </c:pt>
                <c:pt idx="589">
                  <c:v>3.5339999999999998</c:v>
                </c:pt>
                <c:pt idx="590">
                  <c:v>3.54</c:v>
                </c:pt>
                <c:pt idx="591">
                  <c:v>3.5459999999999998</c:v>
                </c:pt>
                <c:pt idx="592">
                  <c:v>3.552</c:v>
                </c:pt>
                <c:pt idx="593">
                  <c:v>3.5579999999999998</c:v>
                </c:pt>
                <c:pt idx="594">
                  <c:v>3.5640000000000001</c:v>
                </c:pt>
                <c:pt idx="595">
                  <c:v>3.57</c:v>
                </c:pt>
                <c:pt idx="596">
                  <c:v>3.5760000000000001</c:v>
                </c:pt>
                <c:pt idx="597">
                  <c:v>3.5819999999999999</c:v>
                </c:pt>
                <c:pt idx="598">
                  <c:v>3.5880000000000001</c:v>
                </c:pt>
                <c:pt idx="599">
                  <c:v>3.5939999999999999</c:v>
                </c:pt>
                <c:pt idx="600">
                  <c:v>3.6</c:v>
                </c:pt>
                <c:pt idx="601">
                  <c:v>3.6059999999999999</c:v>
                </c:pt>
                <c:pt idx="602">
                  <c:v>3.6120000000000001</c:v>
                </c:pt>
                <c:pt idx="603">
                  <c:v>3.6179999999999999</c:v>
                </c:pt>
                <c:pt idx="604">
                  <c:v>3.6240000000000001</c:v>
                </c:pt>
                <c:pt idx="605">
                  <c:v>3.63</c:v>
                </c:pt>
                <c:pt idx="606">
                  <c:v>3.6360000000000001</c:v>
                </c:pt>
                <c:pt idx="607">
                  <c:v>3.6419999999999999</c:v>
                </c:pt>
                <c:pt idx="608">
                  <c:v>3.6480000000000001</c:v>
                </c:pt>
                <c:pt idx="609">
                  <c:v>3.6539999999999999</c:v>
                </c:pt>
                <c:pt idx="610">
                  <c:v>3.66</c:v>
                </c:pt>
                <c:pt idx="611">
                  <c:v>3.6659999999999999</c:v>
                </c:pt>
                <c:pt idx="612">
                  <c:v>3.6720000000000002</c:v>
                </c:pt>
                <c:pt idx="613">
                  <c:v>3.6779999999999999</c:v>
                </c:pt>
                <c:pt idx="614">
                  <c:v>3.6840000000000002</c:v>
                </c:pt>
                <c:pt idx="615">
                  <c:v>3.69</c:v>
                </c:pt>
                <c:pt idx="616">
                  <c:v>3.6960000000000002</c:v>
                </c:pt>
                <c:pt idx="617">
                  <c:v>3.702</c:v>
                </c:pt>
                <c:pt idx="618">
                  <c:v>3.7080000000000002</c:v>
                </c:pt>
                <c:pt idx="619">
                  <c:v>3.714</c:v>
                </c:pt>
                <c:pt idx="620">
                  <c:v>3.72</c:v>
                </c:pt>
                <c:pt idx="621">
                  <c:v>3.726</c:v>
                </c:pt>
                <c:pt idx="622">
                  <c:v>3.7320000000000002</c:v>
                </c:pt>
                <c:pt idx="623">
                  <c:v>3.738</c:v>
                </c:pt>
                <c:pt idx="624">
                  <c:v>3.7440000000000002</c:v>
                </c:pt>
                <c:pt idx="625">
                  <c:v>3.75</c:v>
                </c:pt>
                <c:pt idx="626">
                  <c:v>3.7559999999999998</c:v>
                </c:pt>
                <c:pt idx="627">
                  <c:v>3.762</c:v>
                </c:pt>
                <c:pt idx="628">
                  <c:v>3.7679999999999998</c:v>
                </c:pt>
                <c:pt idx="629">
                  <c:v>3.774</c:v>
                </c:pt>
                <c:pt idx="630">
                  <c:v>3.78</c:v>
                </c:pt>
                <c:pt idx="631">
                  <c:v>3.786</c:v>
                </c:pt>
                <c:pt idx="632">
                  <c:v>3.7919999999999998</c:v>
                </c:pt>
                <c:pt idx="633">
                  <c:v>3.798</c:v>
                </c:pt>
                <c:pt idx="634">
                  <c:v>3.8039999999999998</c:v>
                </c:pt>
                <c:pt idx="635">
                  <c:v>3.81</c:v>
                </c:pt>
                <c:pt idx="636">
                  <c:v>3.8159999999999998</c:v>
                </c:pt>
                <c:pt idx="637">
                  <c:v>3.8220000000000001</c:v>
                </c:pt>
                <c:pt idx="638">
                  <c:v>3.8279999999999998</c:v>
                </c:pt>
                <c:pt idx="639">
                  <c:v>3.8340000000000001</c:v>
                </c:pt>
                <c:pt idx="640">
                  <c:v>3.84</c:v>
                </c:pt>
                <c:pt idx="641">
                  <c:v>3.8460000000000001</c:v>
                </c:pt>
                <c:pt idx="642">
                  <c:v>3.8519999999999999</c:v>
                </c:pt>
                <c:pt idx="643">
                  <c:v>3.8580000000000001</c:v>
                </c:pt>
                <c:pt idx="644">
                  <c:v>3.8639999999999999</c:v>
                </c:pt>
                <c:pt idx="645">
                  <c:v>3.87</c:v>
                </c:pt>
                <c:pt idx="646">
                  <c:v>3.8759999999999999</c:v>
                </c:pt>
                <c:pt idx="647">
                  <c:v>3.8820000000000001</c:v>
                </c:pt>
                <c:pt idx="648">
                  <c:v>3.8879999999999999</c:v>
                </c:pt>
                <c:pt idx="649">
                  <c:v>3.8940000000000001</c:v>
                </c:pt>
                <c:pt idx="650">
                  <c:v>3.9</c:v>
                </c:pt>
                <c:pt idx="651">
                  <c:v>3.9060000000000001</c:v>
                </c:pt>
                <c:pt idx="652">
                  <c:v>3.9119999999999999</c:v>
                </c:pt>
                <c:pt idx="653">
                  <c:v>3.9180000000000001</c:v>
                </c:pt>
                <c:pt idx="654">
                  <c:v>3.9239999999999999</c:v>
                </c:pt>
                <c:pt idx="655">
                  <c:v>3.93</c:v>
                </c:pt>
                <c:pt idx="656">
                  <c:v>3.9359999999999999</c:v>
                </c:pt>
                <c:pt idx="657">
                  <c:v>3.9420000000000002</c:v>
                </c:pt>
                <c:pt idx="658">
                  <c:v>3.948</c:v>
                </c:pt>
                <c:pt idx="659">
                  <c:v>3.9540000000000002</c:v>
                </c:pt>
                <c:pt idx="660">
                  <c:v>3.96</c:v>
                </c:pt>
                <c:pt idx="661">
                  <c:v>3.9660000000000002</c:v>
                </c:pt>
                <c:pt idx="662">
                  <c:v>3.972</c:v>
                </c:pt>
                <c:pt idx="663">
                  <c:v>3.9780000000000002</c:v>
                </c:pt>
                <c:pt idx="664">
                  <c:v>3.984</c:v>
                </c:pt>
                <c:pt idx="665">
                  <c:v>3.99</c:v>
                </c:pt>
                <c:pt idx="666">
                  <c:v>3.996</c:v>
                </c:pt>
                <c:pt idx="667">
                  <c:v>4.0019999999999998</c:v>
                </c:pt>
                <c:pt idx="668">
                  <c:v>4.008</c:v>
                </c:pt>
                <c:pt idx="669">
                  <c:v>4.0140000000000002</c:v>
                </c:pt>
                <c:pt idx="670">
                  <c:v>4.0199999999999996</c:v>
                </c:pt>
                <c:pt idx="671">
                  <c:v>4.0259999999999998</c:v>
                </c:pt>
                <c:pt idx="672">
                  <c:v>4.032</c:v>
                </c:pt>
                <c:pt idx="673">
                  <c:v>4.0380000000000003</c:v>
                </c:pt>
                <c:pt idx="674">
                  <c:v>4.0439999999999996</c:v>
                </c:pt>
                <c:pt idx="675">
                  <c:v>4.05</c:v>
                </c:pt>
                <c:pt idx="676">
                  <c:v>4.056</c:v>
                </c:pt>
                <c:pt idx="677">
                  <c:v>4.0620000000000003</c:v>
                </c:pt>
                <c:pt idx="678">
                  <c:v>4.0679999999999996</c:v>
                </c:pt>
                <c:pt idx="679">
                  <c:v>4.0739999999999998</c:v>
                </c:pt>
                <c:pt idx="680">
                  <c:v>4.08</c:v>
                </c:pt>
                <c:pt idx="681">
                  <c:v>4.0860000000000003</c:v>
                </c:pt>
                <c:pt idx="682">
                  <c:v>4.0919999999999996</c:v>
                </c:pt>
                <c:pt idx="683">
                  <c:v>4.0979999999999999</c:v>
                </c:pt>
                <c:pt idx="684">
                  <c:v>4.1040000000000001</c:v>
                </c:pt>
                <c:pt idx="685">
                  <c:v>4.1100000000000003</c:v>
                </c:pt>
                <c:pt idx="686">
                  <c:v>4.1159999999999997</c:v>
                </c:pt>
                <c:pt idx="687">
                  <c:v>4.1219999999999999</c:v>
                </c:pt>
                <c:pt idx="688">
                  <c:v>4.1280000000000001</c:v>
                </c:pt>
                <c:pt idx="689">
                  <c:v>4.1340000000000003</c:v>
                </c:pt>
                <c:pt idx="690">
                  <c:v>4.1399999999999997</c:v>
                </c:pt>
                <c:pt idx="691">
                  <c:v>4.1459999999999999</c:v>
                </c:pt>
                <c:pt idx="692">
                  <c:v>4.1520000000000001</c:v>
                </c:pt>
                <c:pt idx="693">
                  <c:v>4.1580000000000004</c:v>
                </c:pt>
                <c:pt idx="694">
                  <c:v>4.1639999999999997</c:v>
                </c:pt>
                <c:pt idx="695">
                  <c:v>4.17</c:v>
                </c:pt>
                <c:pt idx="696">
                  <c:v>4.1760000000000002</c:v>
                </c:pt>
                <c:pt idx="697">
                  <c:v>4.1820000000000004</c:v>
                </c:pt>
                <c:pt idx="698">
                  <c:v>4.1879999999999997</c:v>
                </c:pt>
                <c:pt idx="699">
                  <c:v>4.194</c:v>
                </c:pt>
                <c:pt idx="700">
                  <c:v>4.2</c:v>
                </c:pt>
                <c:pt idx="701">
                  <c:v>4.2060000000000004</c:v>
                </c:pt>
                <c:pt idx="702">
                  <c:v>4.2119999999999997</c:v>
                </c:pt>
                <c:pt idx="703">
                  <c:v>4.218</c:v>
                </c:pt>
                <c:pt idx="704">
                  <c:v>4.2240000000000002</c:v>
                </c:pt>
                <c:pt idx="705">
                  <c:v>4.2300000000000004</c:v>
                </c:pt>
                <c:pt idx="706">
                  <c:v>4.2359999999999998</c:v>
                </c:pt>
                <c:pt idx="707">
                  <c:v>4.242</c:v>
                </c:pt>
                <c:pt idx="708">
                  <c:v>4.2480000000000002</c:v>
                </c:pt>
                <c:pt idx="709">
                  <c:v>4.2539999999999996</c:v>
                </c:pt>
                <c:pt idx="710">
                  <c:v>4.26</c:v>
                </c:pt>
                <c:pt idx="711">
                  <c:v>4.266</c:v>
                </c:pt>
                <c:pt idx="712">
                  <c:v>4.2720000000000002</c:v>
                </c:pt>
                <c:pt idx="713">
                  <c:v>4.2779999999999996</c:v>
                </c:pt>
                <c:pt idx="714">
                  <c:v>4.2839999999999998</c:v>
                </c:pt>
                <c:pt idx="715">
                  <c:v>4.29</c:v>
                </c:pt>
                <c:pt idx="716">
                  <c:v>4.2960000000000003</c:v>
                </c:pt>
                <c:pt idx="717">
                  <c:v>4.3019999999999996</c:v>
                </c:pt>
                <c:pt idx="718">
                  <c:v>4.3079999999999998</c:v>
                </c:pt>
                <c:pt idx="719">
                  <c:v>4.3140000000000001</c:v>
                </c:pt>
                <c:pt idx="720">
                  <c:v>4.32</c:v>
                </c:pt>
                <c:pt idx="721">
                  <c:v>4.3259999999999996</c:v>
                </c:pt>
                <c:pt idx="722">
                  <c:v>4.3319999999999999</c:v>
                </c:pt>
                <c:pt idx="723">
                  <c:v>4.3380000000000001</c:v>
                </c:pt>
                <c:pt idx="724">
                  <c:v>4.3440000000000003</c:v>
                </c:pt>
                <c:pt idx="725">
                  <c:v>4.3499999999999996</c:v>
                </c:pt>
                <c:pt idx="726">
                  <c:v>4.3559999999999999</c:v>
                </c:pt>
                <c:pt idx="727">
                  <c:v>4.3620000000000001</c:v>
                </c:pt>
                <c:pt idx="728">
                  <c:v>4.3680000000000003</c:v>
                </c:pt>
                <c:pt idx="729">
                  <c:v>4.3739999999999997</c:v>
                </c:pt>
                <c:pt idx="730">
                  <c:v>4.38</c:v>
                </c:pt>
                <c:pt idx="731">
                  <c:v>4.3860000000000001</c:v>
                </c:pt>
                <c:pt idx="732">
                  <c:v>4.3920000000000003</c:v>
                </c:pt>
                <c:pt idx="733">
                  <c:v>4.3979999999999997</c:v>
                </c:pt>
                <c:pt idx="734">
                  <c:v>4.4039999999999999</c:v>
                </c:pt>
                <c:pt idx="735">
                  <c:v>4.41</c:v>
                </c:pt>
                <c:pt idx="736">
                  <c:v>4.4160000000000004</c:v>
                </c:pt>
                <c:pt idx="737">
                  <c:v>4.4219999999999997</c:v>
                </c:pt>
                <c:pt idx="738">
                  <c:v>4.4279999999999999</c:v>
                </c:pt>
                <c:pt idx="739">
                  <c:v>4.4340000000000002</c:v>
                </c:pt>
                <c:pt idx="740">
                  <c:v>4.4400000000000004</c:v>
                </c:pt>
                <c:pt idx="741">
                  <c:v>4.4459999999999997</c:v>
                </c:pt>
                <c:pt idx="742">
                  <c:v>4.452</c:v>
                </c:pt>
                <c:pt idx="743">
                  <c:v>4.4580000000000002</c:v>
                </c:pt>
                <c:pt idx="744">
                  <c:v>4.4640000000000004</c:v>
                </c:pt>
                <c:pt idx="745">
                  <c:v>4.47</c:v>
                </c:pt>
                <c:pt idx="746">
                  <c:v>4.476</c:v>
                </c:pt>
                <c:pt idx="747">
                  <c:v>4.4820000000000002</c:v>
                </c:pt>
                <c:pt idx="748">
                  <c:v>4.4880000000000004</c:v>
                </c:pt>
                <c:pt idx="749">
                  <c:v>4.4939999999999998</c:v>
                </c:pt>
                <c:pt idx="750">
                  <c:v>4.5</c:v>
                </c:pt>
                <c:pt idx="751">
                  <c:v>4.5060000000000002</c:v>
                </c:pt>
                <c:pt idx="752">
                  <c:v>4.5119999999999996</c:v>
                </c:pt>
                <c:pt idx="753">
                  <c:v>4.5179999999999998</c:v>
                </c:pt>
                <c:pt idx="754">
                  <c:v>4.524</c:v>
                </c:pt>
                <c:pt idx="755">
                  <c:v>4.53</c:v>
                </c:pt>
                <c:pt idx="756">
                  <c:v>4.5359999999999996</c:v>
                </c:pt>
                <c:pt idx="757">
                  <c:v>4.5419999999999998</c:v>
                </c:pt>
                <c:pt idx="758">
                  <c:v>4.548</c:v>
                </c:pt>
                <c:pt idx="759">
                  <c:v>4.5540000000000003</c:v>
                </c:pt>
                <c:pt idx="760">
                  <c:v>4.5599999999999996</c:v>
                </c:pt>
                <c:pt idx="761">
                  <c:v>4.5659999999999998</c:v>
                </c:pt>
                <c:pt idx="762">
                  <c:v>4.5720000000000001</c:v>
                </c:pt>
                <c:pt idx="763">
                  <c:v>4.5780000000000003</c:v>
                </c:pt>
                <c:pt idx="764">
                  <c:v>4.5839999999999996</c:v>
                </c:pt>
                <c:pt idx="765">
                  <c:v>4.59</c:v>
                </c:pt>
                <c:pt idx="766">
                  <c:v>4.5960000000000001</c:v>
                </c:pt>
                <c:pt idx="767">
                  <c:v>4.6020000000000003</c:v>
                </c:pt>
                <c:pt idx="768">
                  <c:v>4.6079999999999997</c:v>
                </c:pt>
                <c:pt idx="769">
                  <c:v>4.6139999999999999</c:v>
                </c:pt>
                <c:pt idx="770">
                  <c:v>4.62</c:v>
                </c:pt>
                <c:pt idx="771">
                  <c:v>4.6260000000000003</c:v>
                </c:pt>
                <c:pt idx="772">
                  <c:v>4.6319999999999997</c:v>
                </c:pt>
                <c:pt idx="773">
                  <c:v>4.6379999999999999</c:v>
                </c:pt>
                <c:pt idx="774">
                  <c:v>4.6440000000000001</c:v>
                </c:pt>
                <c:pt idx="775">
                  <c:v>4.6500000000000004</c:v>
                </c:pt>
                <c:pt idx="776">
                  <c:v>4.6559999999999997</c:v>
                </c:pt>
                <c:pt idx="777">
                  <c:v>4.6619999999999999</c:v>
                </c:pt>
                <c:pt idx="778">
                  <c:v>4.6680000000000001</c:v>
                </c:pt>
                <c:pt idx="779">
                  <c:v>4.6740000000000004</c:v>
                </c:pt>
                <c:pt idx="780">
                  <c:v>4.68</c:v>
                </c:pt>
                <c:pt idx="781">
                  <c:v>4.6859999999999999</c:v>
                </c:pt>
                <c:pt idx="782">
                  <c:v>4.6920000000000002</c:v>
                </c:pt>
                <c:pt idx="783">
                  <c:v>4.6980000000000004</c:v>
                </c:pt>
                <c:pt idx="784">
                  <c:v>4.7039999999999997</c:v>
                </c:pt>
                <c:pt idx="785">
                  <c:v>4.71</c:v>
                </c:pt>
                <c:pt idx="786">
                  <c:v>4.7160000000000002</c:v>
                </c:pt>
                <c:pt idx="787">
                  <c:v>4.7220000000000004</c:v>
                </c:pt>
                <c:pt idx="788">
                  <c:v>4.7279999999999998</c:v>
                </c:pt>
                <c:pt idx="789">
                  <c:v>4.734</c:v>
                </c:pt>
                <c:pt idx="790">
                  <c:v>4.74</c:v>
                </c:pt>
                <c:pt idx="791">
                  <c:v>4.7460000000000004</c:v>
                </c:pt>
                <c:pt idx="792">
                  <c:v>4.7519999999999998</c:v>
                </c:pt>
                <c:pt idx="793">
                  <c:v>4.758</c:v>
                </c:pt>
                <c:pt idx="794">
                  <c:v>4.7640000000000002</c:v>
                </c:pt>
                <c:pt idx="795">
                  <c:v>4.7699999999999996</c:v>
                </c:pt>
                <c:pt idx="796">
                  <c:v>4.7759999999999998</c:v>
                </c:pt>
                <c:pt idx="797">
                  <c:v>4.782</c:v>
                </c:pt>
                <c:pt idx="798">
                  <c:v>4.7880000000000003</c:v>
                </c:pt>
                <c:pt idx="799">
                  <c:v>4.7939999999999996</c:v>
                </c:pt>
                <c:pt idx="800">
                  <c:v>4.8</c:v>
                </c:pt>
                <c:pt idx="801">
                  <c:v>4.806</c:v>
                </c:pt>
                <c:pt idx="802">
                  <c:v>4.8120000000000003</c:v>
                </c:pt>
                <c:pt idx="803">
                  <c:v>4.8179999999999996</c:v>
                </c:pt>
                <c:pt idx="804">
                  <c:v>4.8239999999999998</c:v>
                </c:pt>
                <c:pt idx="805">
                  <c:v>4.83</c:v>
                </c:pt>
                <c:pt idx="806">
                  <c:v>4.8360000000000003</c:v>
                </c:pt>
                <c:pt idx="807">
                  <c:v>4.8419999999999996</c:v>
                </c:pt>
                <c:pt idx="808">
                  <c:v>4.8479999999999999</c:v>
                </c:pt>
                <c:pt idx="809">
                  <c:v>4.8540000000000001</c:v>
                </c:pt>
                <c:pt idx="810">
                  <c:v>4.8600000000000003</c:v>
                </c:pt>
                <c:pt idx="811">
                  <c:v>4.8659999999999997</c:v>
                </c:pt>
                <c:pt idx="812">
                  <c:v>4.8719999999999999</c:v>
                </c:pt>
                <c:pt idx="813">
                  <c:v>4.8780000000000001</c:v>
                </c:pt>
                <c:pt idx="814">
                  <c:v>4.8840000000000003</c:v>
                </c:pt>
                <c:pt idx="815">
                  <c:v>4.8899999999999997</c:v>
                </c:pt>
                <c:pt idx="816">
                  <c:v>4.8959999999999999</c:v>
                </c:pt>
                <c:pt idx="817">
                  <c:v>4.9020000000000001</c:v>
                </c:pt>
                <c:pt idx="818">
                  <c:v>4.9080000000000004</c:v>
                </c:pt>
                <c:pt idx="819">
                  <c:v>4.9139999999999997</c:v>
                </c:pt>
                <c:pt idx="820">
                  <c:v>4.92</c:v>
                </c:pt>
                <c:pt idx="821">
                  <c:v>4.9260000000000002</c:v>
                </c:pt>
                <c:pt idx="822">
                  <c:v>4.9320000000000004</c:v>
                </c:pt>
                <c:pt idx="823">
                  <c:v>4.9379999999999997</c:v>
                </c:pt>
                <c:pt idx="824">
                  <c:v>4.944</c:v>
                </c:pt>
                <c:pt idx="825">
                  <c:v>4.95</c:v>
                </c:pt>
                <c:pt idx="826">
                  <c:v>4.9560000000000004</c:v>
                </c:pt>
                <c:pt idx="827">
                  <c:v>4.9619999999999997</c:v>
                </c:pt>
                <c:pt idx="828">
                  <c:v>4.968</c:v>
                </c:pt>
                <c:pt idx="829">
                  <c:v>4.9740000000000002</c:v>
                </c:pt>
                <c:pt idx="830">
                  <c:v>4.9800000000000004</c:v>
                </c:pt>
                <c:pt idx="831">
                  <c:v>4.9859999999999998</c:v>
                </c:pt>
                <c:pt idx="832">
                  <c:v>4.992</c:v>
                </c:pt>
                <c:pt idx="833">
                  <c:v>4.9980000000000002</c:v>
                </c:pt>
                <c:pt idx="834">
                  <c:v>5.0039999999999996</c:v>
                </c:pt>
                <c:pt idx="835">
                  <c:v>5.01</c:v>
                </c:pt>
                <c:pt idx="836">
                  <c:v>5.016</c:v>
                </c:pt>
                <c:pt idx="837">
                  <c:v>5.0220000000000002</c:v>
                </c:pt>
                <c:pt idx="838">
                  <c:v>5.0279999999999996</c:v>
                </c:pt>
                <c:pt idx="839">
                  <c:v>5.0339999999999998</c:v>
                </c:pt>
                <c:pt idx="840">
                  <c:v>5.04</c:v>
                </c:pt>
                <c:pt idx="841">
                  <c:v>5.0460000000000003</c:v>
                </c:pt>
                <c:pt idx="842">
                  <c:v>5.0519999999999996</c:v>
                </c:pt>
                <c:pt idx="843">
                  <c:v>5.0579999999999998</c:v>
                </c:pt>
                <c:pt idx="844">
                  <c:v>5.0640000000000001</c:v>
                </c:pt>
                <c:pt idx="845">
                  <c:v>5.07</c:v>
                </c:pt>
                <c:pt idx="846">
                  <c:v>5.0759999999999996</c:v>
                </c:pt>
                <c:pt idx="847">
                  <c:v>5.0819999999999999</c:v>
                </c:pt>
                <c:pt idx="848">
                  <c:v>5.0880000000000001</c:v>
                </c:pt>
                <c:pt idx="849">
                  <c:v>5.0940000000000003</c:v>
                </c:pt>
                <c:pt idx="850">
                  <c:v>5.0999999999999996</c:v>
                </c:pt>
                <c:pt idx="851">
                  <c:v>5.1059999999999999</c:v>
                </c:pt>
                <c:pt idx="852">
                  <c:v>5.1120000000000001</c:v>
                </c:pt>
                <c:pt idx="853">
                  <c:v>5.1180000000000003</c:v>
                </c:pt>
                <c:pt idx="854">
                  <c:v>5.1239999999999997</c:v>
                </c:pt>
                <c:pt idx="855">
                  <c:v>5.13</c:v>
                </c:pt>
                <c:pt idx="856">
                  <c:v>5.1360000000000001</c:v>
                </c:pt>
                <c:pt idx="857">
                  <c:v>5.1420000000000003</c:v>
                </c:pt>
                <c:pt idx="858">
                  <c:v>5.1479999999999997</c:v>
                </c:pt>
                <c:pt idx="859">
                  <c:v>5.1539999999999999</c:v>
                </c:pt>
                <c:pt idx="860">
                  <c:v>5.16</c:v>
                </c:pt>
                <c:pt idx="861">
                  <c:v>5.1660000000000004</c:v>
                </c:pt>
                <c:pt idx="862">
                  <c:v>5.1719999999999997</c:v>
                </c:pt>
                <c:pt idx="863">
                  <c:v>5.1779999999999999</c:v>
                </c:pt>
                <c:pt idx="864">
                  <c:v>5.1840000000000002</c:v>
                </c:pt>
                <c:pt idx="865">
                  <c:v>5.19</c:v>
                </c:pt>
                <c:pt idx="866">
                  <c:v>5.1959999999999997</c:v>
                </c:pt>
                <c:pt idx="867">
                  <c:v>5.202</c:v>
                </c:pt>
                <c:pt idx="868">
                  <c:v>5.2080000000000002</c:v>
                </c:pt>
                <c:pt idx="869">
                  <c:v>5.2140000000000004</c:v>
                </c:pt>
                <c:pt idx="870">
                  <c:v>5.22</c:v>
                </c:pt>
                <c:pt idx="871">
                  <c:v>5.226</c:v>
                </c:pt>
                <c:pt idx="872">
                  <c:v>5.2320000000000002</c:v>
                </c:pt>
                <c:pt idx="873">
                  <c:v>5.2380000000000004</c:v>
                </c:pt>
                <c:pt idx="874">
                  <c:v>5.2439999999999998</c:v>
                </c:pt>
                <c:pt idx="875">
                  <c:v>5.25</c:v>
                </c:pt>
                <c:pt idx="876">
                  <c:v>5.2560000000000002</c:v>
                </c:pt>
                <c:pt idx="877">
                  <c:v>5.2619999999999996</c:v>
                </c:pt>
                <c:pt idx="878">
                  <c:v>5.2679999999999998</c:v>
                </c:pt>
                <c:pt idx="879">
                  <c:v>5.274</c:v>
                </c:pt>
                <c:pt idx="880">
                  <c:v>5.28</c:v>
                </c:pt>
                <c:pt idx="881">
                  <c:v>5.2859999999999996</c:v>
                </c:pt>
                <c:pt idx="882">
                  <c:v>5.2919999999999998</c:v>
                </c:pt>
                <c:pt idx="883">
                  <c:v>5.298</c:v>
                </c:pt>
                <c:pt idx="884">
                  <c:v>5.3040000000000003</c:v>
                </c:pt>
                <c:pt idx="885">
                  <c:v>5.31</c:v>
                </c:pt>
                <c:pt idx="886">
                  <c:v>5.3159999999999998</c:v>
                </c:pt>
                <c:pt idx="887">
                  <c:v>5.3220000000000001</c:v>
                </c:pt>
                <c:pt idx="888">
                  <c:v>5.3280000000000003</c:v>
                </c:pt>
                <c:pt idx="889">
                  <c:v>5.3339999999999996</c:v>
                </c:pt>
                <c:pt idx="890">
                  <c:v>5.34</c:v>
                </c:pt>
                <c:pt idx="891">
                  <c:v>5.3460000000000001</c:v>
                </c:pt>
                <c:pt idx="892">
                  <c:v>5.3520000000000003</c:v>
                </c:pt>
                <c:pt idx="893">
                  <c:v>5.3579999999999997</c:v>
                </c:pt>
                <c:pt idx="894">
                  <c:v>5.3639999999999999</c:v>
                </c:pt>
                <c:pt idx="895">
                  <c:v>5.37</c:v>
                </c:pt>
                <c:pt idx="896">
                  <c:v>5.3760000000000003</c:v>
                </c:pt>
                <c:pt idx="897">
                  <c:v>5.3819999999999997</c:v>
                </c:pt>
                <c:pt idx="898">
                  <c:v>5.3879999999999999</c:v>
                </c:pt>
                <c:pt idx="899">
                  <c:v>5.3940000000000001</c:v>
                </c:pt>
                <c:pt idx="900">
                  <c:v>5.4</c:v>
                </c:pt>
                <c:pt idx="901">
                  <c:v>5.4059999999999997</c:v>
                </c:pt>
                <c:pt idx="902">
                  <c:v>5.4119999999999999</c:v>
                </c:pt>
                <c:pt idx="903">
                  <c:v>5.4180000000000001</c:v>
                </c:pt>
                <c:pt idx="904">
                  <c:v>5.4240000000000004</c:v>
                </c:pt>
                <c:pt idx="905">
                  <c:v>5.43</c:v>
                </c:pt>
                <c:pt idx="906">
                  <c:v>5.4359999999999999</c:v>
                </c:pt>
                <c:pt idx="907">
                  <c:v>5.4420000000000002</c:v>
                </c:pt>
                <c:pt idx="908">
                  <c:v>5.4480000000000004</c:v>
                </c:pt>
                <c:pt idx="909">
                  <c:v>5.4539999999999997</c:v>
                </c:pt>
                <c:pt idx="910">
                  <c:v>5.46</c:v>
                </c:pt>
                <c:pt idx="911">
                  <c:v>5.4660000000000002</c:v>
                </c:pt>
                <c:pt idx="912">
                  <c:v>5.4720000000000004</c:v>
                </c:pt>
                <c:pt idx="913">
                  <c:v>5.4779999999999998</c:v>
                </c:pt>
                <c:pt idx="914">
                  <c:v>5.484</c:v>
                </c:pt>
                <c:pt idx="915">
                  <c:v>5.49</c:v>
                </c:pt>
                <c:pt idx="916">
                  <c:v>5.4960000000000004</c:v>
                </c:pt>
                <c:pt idx="917">
                  <c:v>5.5019999999999998</c:v>
                </c:pt>
                <c:pt idx="918">
                  <c:v>5.508</c:v>
                </c:pt>
                <c:pt idx="919">
                  <c:v>5.5140000000000002</c:v>
                </c:pt>
                <c:pt idx="920">
                  <c:v>5.52</c:v>
                </c:pt>
                <c:pt idx="921">
                  <c:v>5.5259999999999998</c:v>
                </c:pt>
                <c:pt idx="922">
                  <c:v>5.532</c:v>
                </c:pt>
                <c:pt idx="923">
                  <c:v>5.5380000000000003</c:v>
                </c:pt>
                <c:pt idx="924">
                  <c:v>5.5439999999999996</c:v>
                </c:pt>
                <c:pt idx="925">
                  <c:v>5.55</c:v>
                </c:pt>
                <c:pt idx="926">
                  <c:v>5.556</c:v>
                </c:pt>
                <c:pt idx="927">
                  <c:v>5.5620000000000003</c:v>
                </c:pt>
                <c:pt idx="928">
                  <c:v>5.5679999999999996</c:v>
                </c:pt>
                <c:pt idx="929">
                  <c:v>5.5739999999999998</c:v>
                </c:pt>
                <c:pt idx="930">
                  <c:v>5.58</c:v>
                </c:pt>
                <c:pt idx="931">
                  <c:v>5.5860000000000003</c:v>
                </c:pt>
                <c:pt idx="932">
                  <c:v>5.5919999999999996</c:v>
                </c:pt>
                <c:pt idx="933">
                  <c:v>5.5979999999999999</c:v>
                </c:pt>
                <c:pt idx="934">
                  <c:v>5.6040000000000001</c:v>
                </c:pt>
                <c:pt idx="935">
                  <c:v>5.61</c:v>
                </c:pt>
                <c:pt idx="936">
                  <c:v>5.6159999999999997</c:v>
                </c:pt>
                <c:pt idx="937">
                  <c:v>5.6219999999999999</c:v>
                </c:pt>
                <c:pt idx="938">
                  <c:v>5.6280000000000001</c:v>
                </c:pt>
                <c:pt idx="939">
                  <c:v>5.6340000000000003</c:v>
                </c:pt>
                <c:pt idx="940">
                  <c:v>5.64</c:v>
                </c:pt>
                <c:pt idx="941">
                  <c:v>5.6459999999999999</c:v>
                </c:pt>
                <c:pt idx="942">
                  <c:v>5.6520000000000001</c:v>
                </c:pt>
                <c:pt idx="943">
                  <c:v>5.6580000000000004</c:v>
                </c:pt>
                <c:pt idx="944">
                  <c:v>5.6639999999999997</c:v>
                </c:pt>
                <c:pt idx="945">
                  <c:v>5.67</c:v>
                </c:pt>
                <c:pt idx="946">
                  <c:v>5.6760000000000002</c:v>
                </c:pt>
                <c:pt idx="947">
                  <c:v>5.6820000000000004</c:v>
                </c:pt>
                <c:pt idx="948">
                  <c:v>5.6879999999999997</c:v>
                </c:pt>
                <c:pt idx="949">
                  <c:v>5.694</c:v>
                </c:pt>
                <c:pt idx="950">
                  <c:v>5.7</c:v>
                </c:pt>
                <c:pt idx="951">
                  <c:v>5.7060000000000004</c:v>
                </c:pt>
                <c:pt idx="952">
                  <c:v>5.7119999999999997</c:v>
                </c:pt>
                <c:pt idx="953">
                  <c:v>5.718</c:v>
                </c:pt>
                <c:pt idx="954">
                  <c:v>5.7240000000000002</c:v>
                </c:pt>
                <c:pt idx="955">
                  <c:v>5.73</c:v>
                </c:pt>
                <c:pt idx="956">
                  <c:v>5.7359999999999998</c:v>
                </c:pt>
                <c:pt idx="957">
                  <c:v>5.742</c:v>
                </c:pt>
                <c:pt idx="958">
                  <c:v>5.7480000000000002</c:v>
                </c:pt>
                <c:pt idx="959">
                  <c:v>5.7539999999999996</c:v>
                </c:pt>
                <c:pt idx="960">
                  <c:v>5.76</c:v>
                </c:pt>
                <c:pt idx="961">
                  <c:v>5.766</c:v>
                </c:pt>
                <c:pt idx="962">
                  <c:v>5.7720000000000002</c:v>
                </c:pt>
                <c:pt idx="963">
                  <c:v>5.7779999999999996</c:v>
                </c:pt>
                <c:pt idx="964">
                  <c:v>5.7839999999999998</c:v>
                </c:pt>
                <c:pt idx="965">
                  <c:v>5.79</c:v>
                </c:pt>
                <c:pt idx="966">
                  <c:v>5.7960000000000003</c:v>
                </c:pt>
                <c:pt idx="967">
                  <c:v>5.8019999999999996</c:v>
                </c:pt>
                <c:pt idx="968">
                  <c:v>5.8079999999999998</c:v>
                </c:pt>
                <c:pt idx="969">
                  <c:v>5.8140000000000001</c:v>
                </c:pt>
                <c:pt idx="970">
                  <c:v>5.82</c:v>
                </c:pt>
                <c:pt idx="971">
                  <c:v>5.8259999999999996</c:v>
                </c:pt>
                <c:pt idx="972">
                  <c:v>5.8319999999999999</c:v>
                </c:pt>
                <c:pt idx="973">
                  <c:v>5.8380000000000001</c:v>
                </c:pt>
                <c:pt idx="974">
                  <c:v>5.8440000000000003</c:v>
                </c:pt>
                <c:pt idx="975">
                  <c:v>5.85</c:v>
                </c:pt>
                <c:pt idx="976">
                  <c:v>5.8559999999999999</c:v>
                </c:pt>
                <c:pt idx="977">
                  <c:v>5.8620000000000001</c:v>
                </c:pt>
                <c:pt idx="978">
                  <c:v>5.8680000000000003</c:v>
                </c:pt>
                <c:pt idx="979">
                  <c:v>5.8739999999999997</c:v>
                </c:pt>
                <c:pt idx="980">
                  <c:v>5.88</c:v>
                </c:pt>
                <c:pt idx="981">
                  <c:v>5.8860000000000001</c:v>
                </c:pt>
                <c:pt idx="982">
                  <c:v>5.8920000000000003</c:v>
                </c:pt>
                <c:pt idx="983">
                  <c:v>5.8979999999999997</c:v>
                </c:pt>
                <c:pt idx="984">
                  <c:v>5.9039999999999999</c:v>
                </c:pt>
                <c:pt idx="985">
                  <c:v>5.91</c:v>
                </c:pt>
                <c:pt idx="986">
                  <c:v>5.9160000000000004</c:v>
                </c:pt>
                <c:pt idx="987">
                  <c:v>5.9219999999999997</c:v>
                </c:pt>
                <c:pt idx="988">
                  <c:v>5.9279999999999999</c:v>
                </c:pt>
                <c:pt idx="989">
                  <c:v>5.9340000000000002</c:v>
                </c:pt>
                <c:pt idx="990">
                  <c:v>5.94</c:v>
                </c:pt>
                <c:pt idx="991">
                  <c:v>5.9459999999999997</c:v>
                </c:pt>
                <c:pt idx="992">
                  <c:v>5.952</c:v>
                </c:pt>
                <c:pt idx="993">
                  <c:v>5.9580000000000002</c:v>
                </c:pt>
                <c:pt idx="994">
                  <c:v>5.9640000000000004</c:v>
                </c:pt>
                <c:pt idx="995">
                  <c:v>5.97</c:v>
                </c:pt>
                <c:pt idx="996">
                  <c:v>5.976</c:v>
                </c:pt>
                <c:pt idx="997">
                  <c:v>5.9820000000000002</c:v>
                </c:pt>
                <c:pt idx="998">
                  <c:v>5.9880000000000004</c:v>
                </c:pt>
                <c:pt idx="999">
                  <c:v>5.9939999999999998</c:v>
                </c:pt>
                <c:pt idx="1000">
                  <c:v>6</c:v>
                </c:pt>
              </c:numCache>
            </c:numRef>
          </c:xVal>
          <c:yVal>
            <c:numRef>
              <c:f>'N3_IdVg(Vd=0.05V)L=10'!$C$2:$C$1005</c:f>
              <c:numCache>
                <c:formatCode>0.00E+00</c:formatCode>
                <c:ptCount val="1004"/>
                <c:pt idx="0">
                  <c:v>2.9999999999999998E-14</c:v>
                </c:pt>
                <c:pt idx="1">
                  <c:v>2.9999999999999998E-14</c:v>
                </c:pt>
                <c:pt idx="2">
                  <c:v>2.9999999999999998E-14</c:v>
                </c:pt>
                <c:pt idx="3">
                  <c:v>4E-14</c:v>
                </c:pt>
                <c:pt idx="4">
                  <c:v>2.9999999999999998E-14</c:v>
                </c:pt>
                <c:pt idx="5">
                  <c:v>4E-14</c:v>
                </c:pt>
                <c:pt idx="6">
                  <c:v>1E-13</c:v>
                </c:pt>
                <c:pt idx="7">
                  <c:v>4E-14</c:v>
                </c:pt>
                <c:pt idx="8">
                  <c:v>5.0000000000000002E-14</c:v>
                </c:pt>
                <c:pt idx="9">
                  <c:v>8E-14</c:v>
                </c:pt>
                <c:pt idx="10">
                  <c:v>1.1999999999999999E-13</c:v>
                </c:pt>
                <c:pt idx="11">
                  <c:v>1.1999999999999999E-13</c:v>
                </c:pt>
                <c:pt idx="12">
                  <c:v>-2.9999999999999998E-14</c:v>
                </c:pt>
                <c:pt idx="13" formatCode="General">
                  <c:v>0</c:v>
                </c:pt>
                <c:pt idx="14">
                  <c:v>8.9999999999999995E-14</c:v>
                </c:pt>
                <c:pt idx="15">
                  <c:v>1.3E-13</c:v>
                </c:pt>
                <c:pt idx="16">
                  <c:v>1.1E-13</c:v>
                </c:pt>
                <c:pt idx="17">
                  <c:v>-1E-14</c:v>
                </c:pt>
                <c:pt idx="18">
                  <c:v>4E-14</c:v>
                </c:pt>
                <c:pt idx="19">
                  <c:v>1E-13</c:v>
                </c:pt>
                <c:pt idx="20">
                  <c:v>8.9999999999999995E-14</c:v>
                </c:pt>
                <c:pt idx="21">
                  <c:v>8E-14</c:v>
                </c:pt>
                <c:pt idx="22">
                  <c:v>5.0000000000000002E-14</c:v>
                </c:pt>
                <c:pt idx="23">
                  <c:v>1.1999999999999999E-13</c:v>
                </c:pt>
                <c:pt idx="24">
                  <c:v>1.4000000000000001E-13</c:v>
                </c:pt>
                <c:pt idx="25">
                  <c:v>1.3E-13</c:v>
                </c:pt>
                <c:pt idx="26">
                  <c:v>1.4999999999999999E-13</c:v>
                </c:pt>
                <c:pt idx="27">
                  <c:v>1.9E-13</c:v>
                </c:pt>
                <c:pt idx="28">
                  <c:v>2.0000000000000001E-13</c:v>
                </c:pt>
                <c:pt idx="29">
                  <c:v>2.7000000000000001E-13</c:v>
                </c:pt>
                <c:pt idx="30">
                  <c:v>3.2E-13</c:v>
                </c:pt>
                <c:pt idx="31">
                  <c:v>2.9999999999999998E-13</c:v>
                </c:pt>
                <c:pt idx="32">
                  <c:v>3.5000000000000002E-13</c:v>
                </c:pt>
                <c:pt idx="33">
                  <c:v>3.8E-13</c:v>
                </c:pt>
                <c:pt idx="34">
                  <c:v>4.9999999999999999E-13</c:v>
                </c:pt>
                <c:pt idx="35">
                  <c:v>6.3000000000000004E-13</c:v>
                </c:pt>
                <c:pt idx="36">
                  <c:v>5.7999999999999995E-13</c:v>
                </c:pt>
                <c:pt idx="37">
                  <c:v>7.3000000000000002E-13</c:v>
                </c:pt>
                <c:pt idx="38">
                  <c:v>8.3999999999999995E-13</c:v>
                </c:pt>
                <c:pt idx="39">
                  <c:v>9.5999999999999995E-13</c:v>
                </c:pt>
                <c:pt idx="40">
                  <c:v>1.05E-12</c:v>
                </c:pt>
                <c:pt idx="41">
                  <c:v>1.2499999999999999E-12</c:v>
                </c:pt>
                <c:pt idx="42">
                  <c:v>1.43E-12</c:v>
                </c:pt>
                <c:pt idx="43">
                  <c:v>1.67E-12</c:v>
                </c:pt>
                <c:pt idx="44">
                  <c:v>1.9399999999999998E-12</c:v>
                </c:pt>
                <c:pt idx="45">
                  <c:v>2.2900000000000001E-12</c:v>
                </c:pt>
                <c:pt idx="46">
                  <c:v>2.6499999999999998E-12</c:v>
                </c:pt>
                <c:pt idx="47">
                  <c:v>3.0599999999999999E-12</c:v>
                </c:pt>
                <c:pt idx="48">
                  <c:v>3.4800000000000001E-12</c:v>
                </c:pt>
                <c:pt idx="49">
                  <c:v>4.0999999999999999E-12</c:v>
                </c:pt>
                <c:pt idx="50">
                  <c:v>4.7800000000000002E-12</c:v>
                </c:pt>
                <c:pt idx="51">
                  <c:v>5.5599999999999997E-12</c:v>
                </c:pt>
                <c:pt idx="52">
                  <c:v>6.3699999999999997E-12</c:v>
                </c:pt>
                <c:pt idx="53">
                  <c:v>7.3400000000000006E-12</c:v>
                </c:pt>
                <c:pt idx="54">
                  <c:v>8.62E-12</c:v>
                </c:pt>
                <c:pt idx="55">
                  <c:v>9.9500000000000002E-12</c:v>
                </c:pt>
                <c:pt idx="56">
                  <c:v>1.1619999999999999E-11</c:v>
                </c:pt>
                <c:pt idx="57">
                  <c:v>1.357E-11</c:v>
                </c:pt>
                <c:pt idx="58">
                  <c:v>1.5849999999999999E-11</c:v>
                </c:pt>
                <c:pt idx="59">
                  <c:v>1.8430000000000001E-11</c:v>
                </c:pt>
                <c:pt idx="60">
                  <c:v>2.148E-11</c:v>
                </c:pt>
                <c:pt idx="61">
                  <c:v>2.5040000000000002E-11</c:v>
                </c:pt>
                <c:pt idx="62">
                  <c:v>2.8680000000000001E-11</c:v>
                </c:pt>
                <c:pt idx="63">
                  <c:v>3.3419999999999999E-11</c:v>
                </c:pt>
                <c:pt idx="64">
                  <c:v>3.9080000000000002E-11</c:v>
                </c:pt>
                <c:pt idx="65">
                  <c:v>4.5590000000000001E-11</c:v>
                </c:pt>
                <c:pt idx="66">
                  <c:v>5.3069999999999997E-11</c:v>
                </c:pt>
                <c:pt idx="67">
                  <c:v>6.1920000000000004E-11</c:v>
                </c:pt>
                <c:pt idx="68">
                  <c:v>7.2159999999999999E-11</c:v>
                </c:pt>
                <c:pt idx="69">
                  <c:v>8.4040000000000001E-11</c:v>
                </c:pt>
                <c:pt idx="70">
                  <c:v>9.805E-11</c:v>
                </c:pt>
                <c:pt idx="71">
                  <c:v>1.1402E-10</c:v>
                </c:pt>
                <c:pt idx="72">
                  <c:v>1.3049000000000001E-10</c:v>
                </c:pt>
                <c:pt idx="73">
                  <c:v>1.5186000000000001E-10</c:v>
                </c:pt>
                <c:pt idx="74">
                  <c:v>1.7696E-10</c:v>
                </c:pt>
                <c:pt idx="75">
                  <c:v>2.0602E-10</c:v>
                </c:pt>
                <c:pt idx="76">
                  <c:v>2.3975000000000003E-10</c:v>
                </c:pt>
                <c:pt idx="77">
                  <c:v>2.7882000000000003E-10</c:v>
                </c:pt>
                <c:pt idx="78">
                  <c:v>3.2438000000000002E-10</c:v>
                </c:pt>
                <c:pt idx="79">
                  <c:v>3.7679999999999998E-10</c:v>
                </c:pt>
                <c:pt idx="80">
                  <c:v>4.3792000000000002E-10</c:v>
                </c:pt>
                <c:pt idx="81">
                  <c:v>5.0900999999999998E-10</c:v>
                </c:pt>
                <c:pt idx="82">
                  <c:v>5.7940999999999997E-10</c:v>
                </c:pt>
                <c:pt idx="83">
                  <c:v>6.7156000000000001E-10</c:v>
                </c:pt>
                <c:pt idx="84">
                  <c:v>7.7854999999999996E-10</c:v>
                </c:pt>
                <c:pt idx="85">
                  <c:v>9.0205999999999998E-10</c:v>
                </c:pt>
                <c:pt idx="86">
                  <c:v>1.04355E-9</c:v>
                </c:pt>
                <c:pt idx="87">
                  <c:v>1.2049E-9</c:v>
                </c:pt>
                <c:pt idx="88">
                  <c:v>1.3806E-9</c:v>
                </c:pt>
                <c:pt idx="89">
                  <c:v>1.5974999999999999E-9</c:v>
                </c:pt>
                <c:pt idx="90">
                  <c:v>1.8351E-9</c:v>
                </c:pt>
                <c:pt idx="91">
                  <c:v>2.1155E-9</c:v>
                </c:pt>
                <c:pt idx="92">
                  <c:v>2.4030000000000001E-9</c:v>
                </c:pt>
                <c:pt idx="93">
                  <c:v>2.7590000000000001E-9</c:v>
                </c:pt>
                <c:pt idx="94">
                  <c:v>3.1716000000000001E-9</c:v>
                </c:pt>
                <c:pt idx="95">
                  <c:v>3.6388999999999999E-9</c:v>
                </c:pt>
                <c:pt idx="96">
                  <c:v>4.1778999999999998E-9</c:v>
                </c:pt>
                <c:pt idx="97">
                  <c:v>4.7876000000000003E-9</c:v>
                </c:pt>
                <c:pt idx="98">
                  <c:v>5.4796E-9</c:v>
                </c:pt>
                <c:pt idx="99">
                  <c:v>6.2583999999999998E-9</c:v>
                </c:pt>
                <c:pt idx="100">
                  <c:v>7.1462999999999996E-9</c:v>
                </c:pt>
                <c:pt idx="101">
                  <c:v>8.1453000000000008E-9</c:v>
                </c:pt>
                <c:pt idx="102">
                  <c:v>9.1599000000000002E-9</c:v>
                </c:pt>
                <c:pt idx="103">
                  <c:v>1.03868E-8</c:v>
                </c:pt>
                <c:pt idx="104">
                  <c:v>1.2005000000000001E-8</c:v>
                </c:pt>
                <c:pt idx="105">
                  <c:v>1.3629000000000001E-8</c:v>
                </c:pt>
                <c:pt idx="106">
                  <c:v>1.5457999999999999E-8</c:v>
                </c:pt>
                <c:pt idx="107">
                  <c:v>1.7520000000000001E-8</c:v>
                </c:pt>
                <c:pt idx="108">
                  <c:v>1.9798E-8</c:v>
                </c:pt>
                <c:pt idx="109">
                  <c:v>2.2361999999999999E-8</c:v>
                </c:pt>
                <c:pt idx="110">
                  <c:v>2.5183999999999999E-8</c:v>
                </c:pt>
                <c:pt idx="111">
                  <c:v>2.8363000000000001E-8</c:v>
                </c:pt>
                <c:pt idx="112">
                  <c:v>3.1369000000000001E-8</c:v>
                </c:pt>
                <c:pt idx="113">
                  <c:v>3.5208E-8</c:v>
                </c:pt>
                <c:pt idx="114">
                  <c:v>3.9422000000000001E-8</c:v>
                </c:pt>
                <c:pt idx="115">
                  <c:v>4.4059999999999999E-8</c:v>
                </c:pt>
                <c:pt idx="116">
                  <c:v>4.9078999999999999E-8</c:v>
                </c:pt>
                <c:pt idx="117">
                  <c:v>5.4585000000000002E-8</c:v>
                </c:pt>
                <c:pt idx="118">
                  <c:v>6.0677999999999996E-8</c:v>
                </c:pt>
                <c:pt idx="119">
                  <c:v>6.7192999999999998E-8</c:v>
                </c:pt>
                <c:pt idx="120">
                  <c:v>7.4333999999999996E-8</c:v>
                </c:pt>
                <c:pt idx="121">
                  <c:v>8.1902000000000001E-8</c:v>
                </c:pt>
                <c:pt idx="122">
                  <c:v>9.0268999999999999E-8</c:v>
                </c:pt>
                <c:pt idx="123">
                  <c:v>9.7888999999999997E-8</c:v>
                </c:pt>
                <c:pt idx="124">
                  <c:v>1.0740900000000001E-7</c:v>
                </c:pt>
                <c:pt idx="125">
                  <c:v>1.1731E-7</c:v>
                </c:pt>
                <c:pt idx="126">
                  <c:v>1.2816E-7</c:v>
                </c:pt>
                <c:pt idx="127">
                  <c:v>1.3948E-7</c:v>
                </c:pt>
                <c:pt idx="128">
                  <c:v>1.5169E-7</c:v>
                </c:pt>
                <c:pt idx="129">
                  <c:v>1.6451000000000001E-7</c:v>
                </c:pt>
                <c:pt idx="130">
                  <c:v>1.7800999999999999E-7</c:v>
                </c:pt>
                <c:pt idx="131">
                  <c:v>1.9226999999999999E-7</c:v>
                </c:pt>
                <c:pt idx="132">
                  <c:v>2.0718000000000001E-7</c:v>
                </c:pt>
                <c:pt idx="133">
                  <c:v>2.2067E-7</c:v>
                </c:pt>
                <c:pt idx="134">
                  <c:v>2.3715E-7</c:v>
                </c:pt>
                <c:pt idx="135">
                  <c:v>2.5390000000000002E-7</c:v>
                </c:pt>
                <c:pt idx="136">
                  <c:v>2.7161999999999999E-7</c:v>
                </c:pt>
                <c:pt idx="137">
                  <c:v>2.8993E-7</c:v>
                </c:pt>
                <c:pt idx="138">
                  <c:v>3.0909000000000002E-7</c:v>
                </c:pt>
                <c:pt idx="139">
                  <c:v>3.2852999999999999E-7</c:v>
                </c:pt>
                <c:pt idx="140">
                  <c:v>3.4901000000000003E-7</c:v>
                </c:pt>
                <c:pt idx="141">
                  <c:v>3.699E-7</c:v>
                </c:pt>
                <c:pt idx="142">
                  <c:v>3.9168999999999998E-7</c:v>
                </c:pt>
                <c:pt idx="143">
                  <c:v>4.1104000000000001E-7</c:v>
                </c:pt>
                <c:pt idx="144">
                  <c:v>4.3372E-7</c:v>
                </c:pt>
                <c:pt idx="145">
                  <c:v>4.5705999999999999E-7</c:v>
                </c:pt>
                <c:pt idx="146">
                  <c:v>4.8113000000000002E-7</c:v>
                </c:pt>
                <c:pt idx="147">
                  <c:v>5.0559999999999997E-7</c:v>
                </c:pt>
                <c:pt idx="148">
                  <c:v>5.3041E-7</c:v>
                </c:pt>
                <c:pt idx="149">
                  <c:v>5.5603000000000004E-7</c:v>
                </c:pt>
                <c:pt idx="150">
                  <c:v>5.8222999999999999E-7</c:v>
                </c:pt>
                <c:pt idx="151">
                  <c:v>6.0867000000000001E-7</c:v>
                </c:pt>
                <c:pt idx="152">
                  <c:v>6.3550999999999995E-7</c:v>
                </c:pt>
                <c:pt idx="153">
                  <c:v>6.5964000000000005E-7</c:v>
                </c:pt>
                <c:pt idx="154">
                  <c:v>6.8749999999999998E-7</c:v>
                </c:pt>
                <c:pt idx="155">
                  <c:v>7.1579999999999999E-7</c:v>
                </c:pt>
                <c:pt idx="156">
                  <c:v>7.4466999999999996E-7</c:v>
                </c:pt>
                <c:pt idx="157">
                  <c:v>7.7347E-7</c:v>
                </c:pt>
                <c:pt idx="158">
                  <c:v>8.0332999999999998E-7</c:v>
                </c:pt>
                <c:pt idx="159">
                  <c:v>8.3292999999999998E-7</c:v>
                </c:pt>
                <c:pt idx="160">
                  <c:v>8.6308000000000002E-7</c:v>
                </c:pt>
                <c:pt idx="161">
                  <c:v>8.9375000000000002E-7</c:v>
                </c:pt>
                <c:pt idx="162">
                  <c:v>9.2465999999999997E-7</c:v>
                </c:pt>
                <c:pt idx="163">
                  <c:v>9.5214999999999996E-7</c:v>
                </c:pt>
                <c:pt idx="164">
                  <c:v>9.8341999999999989E-7</c:v>
                </c:pt>
                <c:pt idx="165">
                  <c:v>1.0152E-6</c:v>
                </c:pt>
                <c:pt idx="166">
                  <c:v>1.0471399999999999E-6</c:v>
                </c:pt>
                <c:pt idx="167">
                  <c:v>1.07956E-6</c:v>
                </c:pt>
                <c:pt idx="168">
                  <c:v>1.1120900000000001E-6</c:v>
                </c:pt>
                <c:pt idx="169">
                  <c:v>1.1452000000000001E-6</c:v>
                </c:pt>
                <c:pt idx="170">
                  <c:v>1.1791000000000001E-6</c:v>
                </c:pt>
                <c:pt idx="171">
                  <c:v>1.2109999999999999E-6</c:v>
                </c:pt>
                <c:pt idx="172">
                  <c:v>1.2459E-6</c:v>
                </c:pt>
                <c:pt idx="173">
                  <c:v>1.2745E-6</c:v>
                </c:pt>
                <c:pt idx="174">
                  <c:v>1.3084E-6</c:v>
                </c:pt>
                <c:pt idx="175">
                  <c:v>1.3430000000000001E-6</c:v>
                </c:pt>
                <c:pt idx="176">
                  <c:v>1.3770999999999999E-6</c:v>
                </c:pt>
                <c:pt idx="177">
                  <c:v>1.412E-6</c:v>
                </c:pt>
                <c:pt idx="178">
                  <c:v>1.4461E-6</c:v>
                </c:pt>
                <c:pt idx="179">
                  <c:v>1.4818999999999999E-6</c:v>
                </c:pt>
                <c:pt idx="180">
                  <c:v>1.5168E-6</c:v>
                </c:pt>
                <c:pt idx="181">
                  <c:v>1.5520999999999999E-6</c:v>
                </c:pt>
                <c:pt idx="182">
                  <c:v>1.587E-6</c:v>
                </c:pt>
                <c:pt idx="183">
                  <c:v>1.6186000000000001E-6</c:v>
                </c:pt>
                <c:pt idx="184">
                  <c:v>1.6539E-6</c:v>
                </c:pt>
                <c:pt idx="185">
                  <c:v>1.6894000000000001E-6</c:v>
                </c:pt>
                <c:pt idx="186">
                  <c:v>1.7256E-6</c:v>
                </c:pt>
                <c:pt idx="187">
                  <c:v>1.7614E-6</c:v>
                </c:pt>
                <c:pt idx="188">
                  <c:v>1.7982E-6</c:v>
                </c:pt>
                <c:pt idx="189">
                  <c:v>1.8336999999999999E-6</c:v>
                </c:pt>
                <c:pt idx="190">
                  <c:v>1.8705999999999999E-6</c:v>
                </c:pt>
                <c:pt idx="191">
                  <c:v>1.9064000000000001E-6</c:v>
                </c:pt>
                <c:pt idx="192">
                  <c:v>1.9431999999999999E-6</c:v>
                </c:pt>
                <c:pt idx="193">
                  <c:v>1.9804000000000001E-6</c:v>
                </c:pt>
                <c:pt idx="194">
                  <c:v>2.0124E-6</c:v>
                </c:pt>
                <c:pt idx="195">
                  <c:v>2.0495999999999998E-6</c:v>
                </c:pt>
                <c:pt idx="196">
                  <c:v>2.0853000000000002E-6</c:v>
                </c:pt>
                <c:pt idx="197">
                  <c:v>2.1231000000000001E-6</c:v>
                </c:pt>
                <c:pt idx="198">
                  <c:v>2.1596E-6</c:v>
                </c:pt>
                <c:pt idx="199">
                  <c:v>2.1979000000000002E-6</c:v>
                </c:pt>
                <c:pt idx="200">
                  <c:v>2.2336000000000001E-6</c:v>
                </c:pt>
                <c:pt idx="201">
                  <c:v>2.2722999999999998E-6</c:v>
                </c:pt>
                <c:pt idx="202">
                  <c:v>2.3089999999999998E-6</c:v>
                </c:pt>
                <c:pt idx="203">
                  <c:v>2.3462999999999999E-6</c:v>
                </c:pt>
                <c:pt idx="204">
                  <c:v>2.3779000000000001E-6</c:v>
                </c:pt>
                <c:pt idx="205">
                  <c:v>2.4163000000000001E-6</c:v>
                </c:pt>
                <c:pt idx="206">
                  <c:v>2.4540000000000001E-6</c:v>
                </c:pt>
                <c:pt idx="207">
                  <c:v>2.4924999999999999E-6</c:v>
                </c:pt>
                <c:pt idx="208">
                  <c:v>2.5293999999999999E-6</c:v>
                </c:pt>
                <c:pt idx="209">
                  <c:v>2.5668000000000001E-6</c:v>
                </c:pt>
                <c:pt idx="210">
                  <c:v>2.6044999999999998E-6</c:v>
                </c:pt>
                <c:pt idx="211">
                  <c:v>2.6429999999999999E-6</c:v>
                </c:pt>
                <c:pt idx="212">
                  <c:v>2.6803E-6</c:v>
                </c:pt>
                <c:pt idx="213">
                  <c:v>2.7174E-6</c:v>
                </c:pt>
                <c:pt idx="214">
                  <c:v>2.7509000000000002E-6</c:v>
                </c:pt>
                <c:pt idx="215">
                  <c:v>2.7897000000000002E-6</c:v>
                </c:pt>
                <c:pt idx="216">
                  <c:v>2.8266000000000002E-6</c:v>
                </c:pt>
                <c:pt idx="217">
                  <c:v>2.8652000000000001E-6</c:v>
                </c:pt>
                <c:pt idx="218">
                  <c:v>2.9021999999999999E-6</c:v>
                </c:pt>
                <c:pt idx="219">
                  <c:v>2.9419000000000002E-6</c:v>
                </c:pt>
                <c:pt idx="220">
                  <c:v>2.9797E-6</c:v>
                </c:pt>
                <c:pt idx="221">
                  <c:v>3.0178000000000001E-6</c:v>
                </c:pt>
                <c:pt idx="222">
                  <c:v>3.0543999999999999E-6</c:v>
                </c:pt>
                <c:pt idx="223">
                  <c:v>3.0935000000000001E-6</c:v>
                </c:pt>
                <c:pt idx="224">
                  <c:v>3.1275999999999999E-6</c:v>
                </c:pt>
                <c:pt idx="225">
                  <c:v>3.1651E-6</c:v>
                </c:pt>
                <c:pt idx="226">
                  <c:v>3.2028999999999999E-6</c:v>
                </c:pt>
                <c:pt idx="227">
                  <c:v>3.2416E-6</c:v>
                </c:pt>
                <c:pt idx="228">
                  <c:v>3.2801000000000002E-6</c:v>
                </c:pt>
                <c:pt idx="229">
                  <c:v>3.3177E-6</c:v>
                </c:pt>
                <c:pt idx="230">
                  <c:v>3.3558999999999999E-6</c:v>
                </c:pt>
                <c:pt idx="231">
                  <c:v>3.3948000000000001E-6</c:v>
                </c:pt>
                <c:pt idx="232">
                  <c:v>3.4338000000000001E-6</c:v>
                </c:pt>
                <c:pt idx="233">
                  <c:v>3.4709999999999999E-6</c:v>
                </c:pt>
                <c:pt idx="234">
                  <c:v>3.5031E-6</c:v>
                </c:pt>
                <c:pt idx="235">
                  <c:v>3.5420000000000001E-6</c:v>
                </c:pt>
                <c:pt idx="236">
                  <c:v>3.5808999999999999E-6</c:v>
                </c:pt>
                <c:pt idx="237">
                  <c:v>3.6190999999999998E-6</c:v>
                </c:pt>
                <c:pt idx="238">
                  <c:v>3.6569999999999999E-6</c:v>
                </c:pt>
                <c:pt idx="239">
                  <c:v>3.6953E-6</c:v>
                </c:pt>
                <c:pt idx="240">
                  <c:v>3.7324E-6</c:v>
                </c:pt>
                <c:pt idx="241">
                  <c:v>3.7728000000000001E-6</c:v>
                </c:pt>
                <c:pt idx="242">
                  <c:v>3.8079999999999998E-6</c:v>
                </c:pt>
                <c:pt idx="243">
                  <c:v>3.8484000000000003E-6</c:v>
                </c:pt>
                <c:pt idx="244">
                  <c:v>3.8827000000000001E-6</c:v>
                </c:pt>
                <c:pt idx="245">
                  <c:v>3.9203000000000004E-6</c:v>
                </c:pt>
                <c:pt idx="246">
                  <c:v>3.9576E-6</c:v>
                </c:pt>
                <c:pt idx="247">
                  <c:v>3.9966E-6</c:v>
                </c:pt>
                <c:pt idx="248">
                  <c:v>4.0342999999999996E-6</c:v>
                </c:pt>
                <c:pt idx="249">
                  <c:v>4.0731E-6</c:v>
                </c:pt>
                <c:pt idx="250">
                  <c:v>4.1100999999999998E-6</c:v>
                </c:pt>
                <c:pt idx="251">
                  <c:v>4.1474999999999997E-6</c:v>
                </c:pt>
                <c:pt idx="252">
                  <c:v>4.1865999999999999E-6</c:v>
                </c:pt>
                <c:pt idx="253">
                  <c:v>4.2253E-6</c:v>
                </c:pt>
                <c:pt idx="254">
                  <c:v>4.262E-6</c:v>
                </c:pt>
                <c:pt idx="255">
                  <c:v>4.2961000000000003E-6</c:v>
                </c:pt>
                <c:pt idx="256">
                  <c:v>4.3347000000000002E-6</c:v>
                </c:pt>
                <c:pt idx="257">
                  <c:v>4.3722000000000003E-6</c:v>
                </c:pt>
                <c:pt idx="258">
                  <c:v>4.4104000000000002E-6</c:v>
                </c:pt>
                <c:pt idx="259">
                  <c:v>4.4483000000000003E-6</c:v>
                </c:pt>
                <c:pt idx="260">
                  <c:v>4.4841E-6</c:v>
                </c:pt>
                <c:pt idx="261">
                  <c:v>4.5252000000000003E-6</c:v>
                </c:pt>
                <c:pt idx="262">
                  <c:v>4.5611000000000003E-6</c:v>
                </c:pt>
                <c:pt idx="263">
                  <c:v>4.6005000000000003E-6</c:v>
                </c:pt>
                <c:pt idx="264">
                  <c:v>4.6353000000000003E-6</c:v>
                </c:pt>
                <c:pt idx="265">
                  <c:v>4.6715000000000001E-6</c:v>
                </c:pt>
                <c:pt idx="266">
                  <c:v>4.7083999999999997E-6</c:v>
                </c:pt>
                <c:pt idx="267">
                  <c:v>4.7466999999999998E-6</c:v>
                </c:pt>
                <c:pt idx="268">
                  <c:v>4.7832000000000002E-6</c:v>
                </c:pt>
                <c:pt idx="269">
                  <c:v>4.8215000000000003E-6</c:v>
                </c:pt>
                <c:pt idx="270">
                  <c:v>4.8601000000000003E-6</c:v>
                </c:pt>
                <c:pt idx="271">
                  <c:v>4.8960999999999996E-6</c:v>
                </c:pt>
                <c:pt idx="272">
                  <c:v>4.9343000000000003E-6</c:v>
                </c:pt>
                <c:pt idx="273">
                  <c:v>4.9725000000000002E-6</c:v>
                </c:pt>
                <c:pt idx="274">
                  <c:v>5.0108999999999997E-6</c:v>
                </c:pt>
                <c:pt idx="275">
                  <c:v>5.0423E-6</c:v>
                </c:pt>
                <c:pt idx="276">
                  <c:v>5.0806000000000001E-6</c:v>
                </c:pt>
                <c:pt idx="277">
                  <c:v>5.1193000000000003E-6</c:v>
                </c:pt>
                <c:pt idx="278">
                  <c:v>5.1552999999999996E-6</c:v>
                </c:pt>
                <c:pt idx="279">
                  <c:v>5.1939000000000004E-6</c:v>
                </c:pt>
                <c:pt idx="280">
                  <c:v>5.2294999999999997E-6</c:v>
                </c:pt>
                <c:pt idx="281">
                  <c:v>5.2708999999999998E-6</c:v>
                </c:pt>
                <c:pt idx="282">
                  <c:v>5.3047999999999996E-6</c:v>
                </c:pt>
                <c:pt idx="283">
                  <c:v>5.3446999999999998E-6</c:v>
                </c:pt>
                <c:pt idx="284">
                  <c:v>5.3774999999999998E-6</c:v>
                </c:pt>
                <c:pt idx="285">
                  <c:v>5.4137999999999997E-6</c:v>
                </c:pt>
                <c:pt idx="286">
                  <c:v>5.4493999999999999E-6</c:v>
                </c:pt>
                <c:pt idx="287">
                  <c:v>5.4882000000000002E-6</c:v>
                </c:pt>
                <c:pt idx="288">
                  <c:v>5.5249999999999996E-6</c:v>
                </c:pt>
                <c:pt idx="289">
                  <c:v>5.5611E-6</c:v>
                </c:pt>
                <c:pt idx="290">
                  <c:v>5.5996999999999999E-6</c:v>
                </c:pt>
                <c:pt idx="291">
                  <c:v>5.6362000000000003E-6</c:v>
                </c:pt>
                <c:pt idx="292">
                  <c:v>5.6735E-6</c:v>
                </c:pt>
                <c:pt idx="293">
                  <c:v>5.7108999999999998E-6</c:v>
                </c:pt>
                <c:pt idx="294">
                  <c:v>5.7501999999999996E-6</c:v>
                </c:pt>
                <c:pt idx="295">
                  <c:v>5.7813E-6</c:v>
                </c:pt>
                <c:pt idx="296">
                  <c:v>5.8154999999999996E-6</c:v>
                </c:pt>
                <c:pt idx="297">
                  <c:v>5.8543E-6</c:v>
                </c:pt>
                <c:pt idx="298">
                  <c:v>5.8907000000000002E-6</c:v>
                </c:pt>
                <c:pt idx="299">
                  <c:v>5.9298000000000004E-6</c:v>
                </c:pt>
                <c:pt idx="300">
                  <c:v>5.9645000000000002E-6</c:v>
                </c:pt>
                <c:pt idx="301">
                  <c:v>6.0020999999999997E-6</c:v>
                </c:pt>
                <c:pt idx="302">
                  <c:v>6.0348999999999996E-6</c:v>
                </c:pt>
                <c:pt idx="303">
                  <c:v>6.0781000000000003E-6</c:v>
                </c:pt>
                <c:pt idx="304">
                  <c:v>6.1129999999999997E-6</c:v>
                </c:pt>
                <c:pt idx="305">
                  <c:v>6.1449000000000002E-6</c:v>
                </c:pt>
                <c:pt idx="306">
                  <c:v>6.1797000000000003E-6</c:v>
                </c:pt>
                <c:pt idx="307">
                  <c:v>6.2145000000000004E-6</c:v>
                </c:pt>
                <c:pt idx="308">
                  <c:v>6.2546999999999996E-6</c:v>
                </c:pt>
                <c:pt idx="309">
                  <c:v>6.2922999999999999E-6</c:v>
                </c:pt>
                <c:pt idx="310">
                  <c:v>6.3238999999999997E-6</c:v>
                </c:pt>
                <c:pt idx="311">
                  <c:v>6.3629999999999999E-6</c:v>
                </c:pt>
                <c:pt idx="312">
                  <c:v>6.4003000000000004E-6</c:v>
                </c:pt>
                <c:pt idx="313">
                  <c:v>6.4328999999999999E-6</c:v>
                </c:pt>
                <c:pt idx="314">
                  <c:v>6.4706000000000004E-6</c:v>
                </c:pt>
                <c:pt idx="315">
                  <c:v>6.5023000000000004E-6</c:v>
                </c:pt>
                <c:pt idx="316">
                  <c:v>6.5385000000000002E-6</c:v>
                </c:pt>
                <c:pt idx="317">
                  <c:v>6.5752000000000002E-6</c:v>
                </c:pt>
                <c:pt idx="318">
                  <c:v>6.6088000000000002E-6</c:v>
                </c:pt>
                <c:pt idx="319">
                  <c:v>6.6474000000000001E-6</c:v>
                </c:pt>
                <c:pt idx="320">
                  <c:v>6.6841000000000001E-6</c:v>
                </c:pt>
                <c:pt idx="321">
                  <c:v>6.7214999999999999E-6</c:v>
                </c:pt>
                <c:pt idx="322">
                  <c:v>6.7523999999999999E-6</c:v>
                </c:pt>
                <c:pt idx="323">
                  <c:v>6.7908000000000003E-6</c:v>
                </c:pt>
                <c:pt idx="324">
                  <c:v>6.8267000000000002E-6</c:v>
                </c:pt>
                <c:pt idx="325">
                  <c:v>6.8642000000000003E-6</c:v>
                </c:pt>
                <c:pt idx="326">
                  <c:v>6.8909999999999998E-6</c:v>
                </c:pt>
                <c:pt idx="327">
                  <c:v>6.9295999999999997E-6</c:v>
                </c:pt>
                <c:pt idx="328">
                  <c:v>6.9635999999999997E-6</c:v>
                </c:pt>
                <c:pt idx="329">
                  <c:v>7.0014999999999998E-6</c:v>
                </c:pt>
                <c:pt idx="330">
                  <c:v>7.0341000000000001E-6</c:v>
                </c:pt>
                <c:pt idx="331">
                  <c:v>7.0713999999999998E-6</c:v>
                </c:pt>
                <c:pt idx="332">
                  <c:v>7.1073999999999999E-6</c:v>
                </c:pt>
                <c:pt idx="333">
                  <c:v>7.1446000000000002E-6</c:v>
                </c:pt>
                <c:pt idx="334">
                  <c:v>7.1770000000000001E-6</c:v>
                </c:pt>
                <c:pt idx="335">
                  <c:v>7.2099999999999996E-6</c:v>
                </c:pt>
                <c:pt idx="336">
                  <c:v>7.2417999999999998E-6</c:v>
                </c:pt>
                <c:pt idx="337">
                  <c:v>7.2791999999999997E-6</c:v>
                </c:pt>
                <c:pt idx="338">
                  <c:v>7.3143999999999998E-6</c:v>
                </c:pt>
                <c:pt idx="339">
                  <c:v>7.3485E-6</c:v>
                </c:pt>
                <c:pt idx="340">
                  <c:v>7.3821E-6</c:v>
                </c:pt>
                <c:pt idx="341">
                  <c:v>7.4208000000000002E-6</c:v>
                </c:pt>
                <c:pt idx="342">
                  <c:v>7.4525000000000002E-6</c:v>
                </c:pt>
                <c:pt idx="343">
                  <c:v>7.4901999999999999E-6</c:v>
                </c:pt>
                <c:pt idx="344">
                  <c:v>7.5214999999999999E-6</c:v>
                </c:pt>
                <c:pt idx="345">
                  <c:v>7.5588000000000004E-6</c:v>
                </c:pt>
                <c:pt idx="346">
                  <c:v>7.5878999999999998E-6</c:v>
                </c:pt>
                <c:pt idx="347">
                  <c:v>7.6253999999999999E-6</c:v>
                </c:pt>
                <c:pt idx="348">
                  <c:v>7.6575999999999993E-6</c:v>
                </c:pt>
                <c:pt idx="349">
                  <c:v>7.6939999999999995E-6</c:v>
                </c:pt>
                <c:pt idx="350">
                  <c:v>7.7283000000000002E-6</c:v>
                </c:pt>
                <c:pt idx="351">
                  <c:v>7.7616000000000004E-6</c:v>
                </c:pt>
                <c:pt idx="352">
                  <c:v>7.7947000000000001E-6</c:v>
                </c:pt>
                <c:pt idx="353">
                  <c:v>7.8312000000000005E-6</c:v>
                </c:pt>
                <c:pt idx="354">
                  <c:v>7.8668999999999992E-6</c:v>
                </c:pt>
                <c:pt idx="355">
                  <c:v>7.9001000000000008E-6</c:v>
                </c:pt>
                <c:pt idx="356">
                  <c:v>7.9281999999999997E-6</c:v>
                </c:pt>
                <c:pt idx="357">
                  <c:v>7.9643999999999995E-6</c:v>
                </c:pt>
                <c:pt idx="358">
                  <c:v>7.9982000000000008E-6</c:v>
                </c:pt>
                <c:pt idx="359">
                  <c:v>8.0327000000000002E-6</c:v>
                </c:pt>
                <c:pt idx="360">
                  <c:v>8.0640999999999996E-6</c:v>
                </c:pt>
                <c:pt idx="361">
                  <c:v>8.1027999999999997E-6</c:v>
                </c:pt>
                <c:pt idx="362">
                  <c:v>8.1328999999999997E-6</c:v>
                </c:pt>
                <c:pt idx="363">
                  <c:v>8.1682999999999994E-6</c:v>
                </c:pt>
                <c:pt idx="364">
                  <c:v>8.1980000000000001E-6</c:v>
                </c:pt>
                <c:pt idx="365">
                  <c:v>8.2371999999999997E-6</c:v>
                </c:pt>
                <c:pt idx="366">
                  <c:v>8.2649999999999996E-6</c:v>
                </c:pt>
                <c:pt idx="367">
                  <c:v>8.2986000000000005E-6</c:v>
                </c:pt>
                <c:pt idx="368">
                  <c:v>8.3314999999999998E-6</c:v>
                </c:pt>
                <c:pt idx="369">
                  <c:v>8.3645999999999995E-6</c:v>
                </c:pt>
                <c:pt idx="370">
                  <c:v>8.4007000000000007E-6</c:v>
                </c:pt>
                <c:pt idx="371">
                  <c:v>8.4344000000000001E-6</c:v>
                </c:pt>
                <c:pt idx="372">
                  <c:v>8.4638000000000002E-6</c:v>
                </c:pt>
                <c:pt idx="373">
                  <c:v>8.5011000000000007E-6</c:v>
                </c:pt>
                <c:pt idx="374">
                  <c:v>8.5341000000000002E-6</c:v>
                </c:pt>
                <c:pt idx="375">
                  <c:v>8.5674000000000003E-6</c:v>
                </c:pt>
                <c:pt idx="376">
                  <c:v>8.5931000000000008E-6</c:v>
                </c:pt>
                <c:pt idx="377">
                  <c:v>8.6292000000000003E-6</c:v>
                </c:pt>
                <c:pt idx="378">
                  <c:v>8.6604999999999995E-6</c:v>
                </c:pt>
                <c:pt idx="379">
                  <c:v>8.6978E-6</c:v>
                </c:pt>
                <c:pt idx="380">
                  <c:v>8.7250000000000003E-6</c:v>
                </c:pt>
                <c:pt idx="381">
                  <c:v>8.7625999999999998E-6</c:v>
                </c:pt>
                <c:pt idx="382">
                  <c:v>8.7947999999999992E-6</c:v>
                </c:pt>
                <c:pt idx="383">
                  <c:v>8.8288999999999994E-6</c:v>
                </c:pt>
                <c:pt idx="384">
                  <c:v>8.8570000000000001E-6</c:v>
                </c:pt>
                <c:pt idx="385">
                  <c:v>8.8947999999999999E-6</c:v>
                </c:pt>
                <c:pt idx="386">
                  <c:v>8.9178999999999998E-6</c:v>
                </c:pt>
                <c:pt idx="387">
                  <c:v>8.9571999999999996E-6</c:v>
                </c:pt>
                <c:pt idx="388">
                  <c:v>8.9870000000000005E-6</c:v>
                </c:pt>
                <c:pt idx="389">
                  <c:v>9.0155000000000003E-6</c:v>
                </c:pt>
                <c:pt idx="390">
                  <c:v>9.0528000000000008E-6</c:v>
                </c:pt>
                <c:pt idx="391">
                  <c:v>9.0821999999999992E-6</c:v>
                </c:pt>
                <c:pt idx="392">
                  <c:v>9.1168000000000005E-6</c:v>
                </c:pt>
                <c:pt idx="393">
                  <c:v>9.1446000000000005E-6</c:v>
                </c:pt>
                <c:pt idx="394">
                  <c:v>9.1802000000000006E-6</c:v>
                </c:pt>
                <c:pt idx="395">
                  <c:v>9.2128999999999995E-6</c:v>
                </c:pt>
                <c:pt idx="396">
                  <c:v>9.2459000000000007E-6</c:v>
                </c:pt>
                <c:pt idx="397">
                  <c:v>9.2719000000000001E-6</c:v>
                </c:pt>
                <c:pt idx="398">
                  <c:v>9.3023000000000007E-6</c:v>
                </c:pt>
                <c:pt idx="399">
                  <c:v>9.3392000000000003E-6</c:v>
                </c:pt>
                <c:pt idx="400">
                  <c:v>9.3662000000000002E-6</c:v>
                </c:pt>
                <c:pt idx="401">
                  <c:v>9.3991999999999997E-6</c:v>
                </c:pt>
                <c:pt idx="402">
                  <c:v>9.4288000000000003E-6</c:v>
                </c:pt>
                <c:pt idx="403">
                  <c:v>9.4646000000000008E-6</c:v>
                </c:pt>
                <c:pt idx="404">
                  <c:v>9.4926999999999998E-6</c:v>
                </c:pt>
                <c:pt idx="405">
                  <c:v>9.5264000000000008E-6</c:v>
                </c:pt>
                <c:pt idx="406">
                  <c:v>9.5534000000000007E-6</c:v>
                </c:pt>
                <c:pt idx="407">
                  <c:v>9.5863E-6</c:v>
                </c:pt>
                <c:pt idx="408">
                  <c:v>9.6168999999999994E-6</c:v>
                </c:pt>
                <c:pt idx="409">
                  <c:v>9.6484000000000007E-6</c:v>
                </c:pt>
                <c:pt idx="410">
                  <c:v>9.6772999999999997E-6</c:v>
                </c:pt>
                <c:pt idx="411">
                  <c:v>9.7103999999999994E-6</c:v>
                </c:pt>
                <c:pt idx="412">
                  <c:v>9.7418000000000005E-6</c:v>
                </c:pt>
                <c:pt idx="413">
                  <c:v>9.7714999999999995E-6</c:v>
                </c:pt>
                <c:pt idx="414">
                  <c:v>9.8021000000000006E-6</c:v>
                </c:pt>
                <c:pt idx="415">
                  <c:v>9.8345000000000005E-6</c:v>
                </c:pt>
                <c:pt idx="416">
                  <c:v>9.8660000000000001E-6</c:v>
                </c:pt>
                <c:pt idx="417">
                  <c:v>9.8905999999999998E-6</c:v>
                </c:pt>
                <c:pt idx="418">
                  <c:v>9.9196999999999992E-6</c:v>
                </c:pt>
                <c:pt idx="419">
                  <c:v>9.9549000000000002E-6</c:v>
                </c:pt>
                <c:pt idx="420">
                  <c:v>9.9830999999999993E-6</c:v>
                </c:pt>
                <c:pt idx="421">
                  <c:v>1.00151E-5</c:v>
                </c:pt>
                <c:pt idx="422">
                  <c:v>1.0044700000000001E-5</c:v>
                </c:pt>
                <c:pt idx="423">
                  <c:v>1.0079599999999999E-5</c:v>
                </c:pt>
                <c:pt idx="424">
                  <c:v>1.01026E-5</c:v>
                </c:pt>
                <c:pt idx="425">
                  <c:v>1.01363E-5</c:v>
                </c:pt>
                <c:pt idx="426">
                  <c:v>1.0164599999999999E-5</c:v>
                </c:pt>
                <c:pt idx="427">
                  <c:v>1.01958E-5</c:v>
                </c:pt>
                <c:pt idx="428">
                  <c:v>1.0222400000000001E-5</c:v>
                </c:pt>
                <c:pt idx="429">
                  <c:v>1.02539E-5</c:v>
                </c:pt>
                <c:pt idx="430">
                  <c:v>1.02816E-5</c:v>
                </c:pt>
                <c:pt idx="431">
                  <c:v>1.03157E-5</c:v>
                </c:pt>
                <c:pt idx="432">
                  <c:v>1.03434E-5</c:v>
                </c:pt>
                <c:pt idx="433">
                  <c:v>1.03737E-5</c:v>
                </c:pt>
                <c:pt idx="434">
                  <c:v>1.0401899999999999E-5</c:v>
                </c:pt>
                <c:pt idx="435">
                  <c:v>1.04353E-5</c:v>
                </c:pt>
                <c:pt idx="436">
                  <c:v>1.0464200000000001E-5</c:v>
                </c:pt>
                <c:pt idx="437">
                  <c:v>1.04865E-5</c:v>
                </c:pt>
                <c:pt idx="438">
                  <c:v>1.0519100000000001E-5</c:v>
                </c:pt>
                <c:pt idx="439">
                  <c:v>1.0549200000000001E-5</c:v>
                </c:pt>
                <c:pt idx="440">
                  <c:v>1.05774E-5</c:v>
                </c:pt>
                <c:pt idx="441">
                  <c:v>1.06063E-5</c:v>
                </c:pt>
                <c:pt idx="442">
                  <c:v>1.06353E-5</c:v>
                </c:pt>
                <c:pt idx="443">
                  <c:v>1.06657E-5</c:v>
                </c:pt>
                <c:pt idx="444">
                  <c:v>1.0695300000000001E-5</c:v>
                </c:pt>
                <c:pt idx="445">
                  <c:v>1.07226E-5</c:v>
                </c:pt>
                <c:pt idx="446">
                  <c:v>1.0751600000000001E-5</c:v>
                </c:pt>
                <c:pt idx="447">
                  <c:v>1.0784100000000001E-5</c:v>
                </c:pt>
                <c:pt idx="448">
                  <c:v>1.08079E-5</c:v>
                </c:pt>
                <c:pt idx="449">
                  <c:v>1.08364E-5</c:v>
                </c:pt>
                <c:pt idx="450">
                  <c:v>1.0862100000000001E-5</c:v>
                </c:pt>
                <c:pt idx="451">
                  <c:v>1.08958E-5</c:v>
                </c:pt>
                <c:pt idx="452">
                  <c:v>1.0923299999999999E-5</c:v>
                </c:pt>
                <c:pt idx="453">
                  <c:v>1.09523E-5</c:v>
                </c:pt>
                <c:pt idx="454">
                  <c:v>1.09762E-5</c:v>
                </c:pt>
                <c:pt idx="455">
                  <c:v>1.1008100000000001E-5</c:v>
                </c:pt>
                <c:pt idx="456">
                  <c:v>1.10374E-5</c:v>
                </c:pt>
                <c:pt idx="457">
                  <c:v>1.10651E-5</c:v>
                </c:pt>
                <c:pt idx="458">
                  <c:v>1.10882E-5</c:v>
                </c:pt>
                <c:pt idx="459">
                  <c:v>1.11169E-5</c:v>
                </c:pt>
                <c:pt idx="460">
                  <c:v>1.1147300000000001E-5</c:v>
                </c:pt>
                <c:pt idx="461">
                  <c:v>1.1176699999999999E-5</c:v>
                </c:pt>
                <c:pt idx="462">
                  <c:v>1.12004E-5</c:v>
                </c:pt>
                <c:pt idx="463">
                  <c:v>1.12329E-5</c:v>
                </c:pt>
                <c:pt idx="464">
                  <c:v>1.12588E-5</c:v>
                </c:pt>
                <c:pt idx="465">
                  <c:v>1.12899E-5</c:v>
                </c:pt>
                <c:pt idx="466">
                  <c:v>1.13115E-5</c:v>
                </c:pt>
                <c:pt idx="467">
                  <c:v>1.1345000000000001E-5</c:v>
                </c:pt>
                <c:pt idx="468">
                  <c:v>1.1368900000000001E-5</c:v>
                </c:pt>
                <c:pt idx="469">
                  <c:v>1.1396700000000001E-5</c:v>
                </c:pt>
                <c:pt idx="470">
                  <c:v>1.1419E-5</c:v>
                </c:pt>
                <c:pt idx="471">
                  <c:v>1.1450999999999999E-5</c:v>
                </c:pt>
                <c:pt idx="472">
                  <c:v>1.1474000000000001E-5</c:v>
                </c:pt>
                <c:pt idx="473">
                  <c:v>1.1501999999999999E-5</c:v>
                </c:pt>
                <c:pt idx="474">
                  <c:v>1.1534E-5</c:v>
                </c:pt>
                <c:pt idx="475">
                  <c:v>1.1559000000000001E-5</c:v>
                </c:pt>
                <c:pt idx="476">
                  <c:v>1.1583000000000001E-5</c:v>
                </c:pt>
                <c:pt idx="477">
                  <c:v>1.1612E-5</c:v>
                </c:pt>
                <c:pt idx="478">
                  <c:v>1.1640999999999999E-5</c:v>
                </c:pt>
                <c:pt idx="479">
                  <c:v>1.1664E-5</c:v>
                </c:pt>
                <c:pt idx="480">
                  <c:v>1.1697E-5</c:v>
                </c:pt>
                <c:pt idx="481">
                  <c:v>1.1715999999999999E-5</c:v>
                </c:pt>
                <c:pt idx="482">
                  <c:v>1.1745E-5</c:v>
                </c:pt>
                <c:pt idx="483">
                  <c:v>1.1773999999999999E-5</c:v>
                </c:pt>
                <c:pt idx="484">
                  <c:v>1.1800000000000001E-5</c:v>
                </c:pt>
                <c:pt idx="485">
                  <c:v>1.1826E-5</c:v>
                </c:pt>
                <c:pt idx="486">
                  <c:v>1.1851999999999999E-5</c:v>
                </c:pt>
                <c:pt idx="487">
                  <c:v>1.1878E-5</c:v>
                </c:pt>
                <c:pt idx="488">
                  <c:v>1.1904E-5</c:v>
                </c:pt>
                <c:pt idx="489">
                  <c:v>1.1926999999999999E-5</c:v>
                </c:pt>
                <c:pt idx="490">
                  <c:v>1.1953999999999999E-5</c:v>
                </c:pt>
                <c:pt idx="491">
                  <c:v>1.198E-5</c:v>
                </c:pt>
                <c:pt idx="492">
                  <c:v>1.2012E-5</c:v>
                </c:pt>
                <c:pt idx="493">
                  <c:v>1.2031000000000001E-5</c:v>
                </c:pt>
                <c:pt idx="494">
                  <c:v>1.2057E-5</c:v>
                </c:pt>
                <c:pt idx="495">
                  <c:v>1.2084E-5</c:v>
                </c:pt>
                <c:pt idx="496">
                  <c:v>1.2115E-5</c:v>
                </c:pt>
                <c:pt idx="497">
                  <c:v>1.2133999999999999E-5</c:v>
                </c:pt>
                <c:pt idx="498">
                  <c:v>1.2160999999999999E-5</c:v>
                </c:pt>
                <c:pt idx="499">
                  <c:v>1.2182E-5</c:v>
                </c:pt>
                <c:pt idx="500">
                  <c:v>1.2218999999999999E-5</c:v>
                </c:pt>
                <c:pt idx="501">
                  <c:v>1.2232000000000001E-5</c:v>
                </c:pt>
                <c:pt idx="502">
                  <c:v>1.2261E-5</c:v>
                </c:pt>
                <c:pt idx="503">
                  <c:v>1.2282E-5</c:v>
                </c:pt>
                <c:pt idx="504">
                  <c:v>1.2318E-5</c:v>
                </c:pt>
                <c:pt idx="505">
                  <c:v>1.2342E-5</c:v>
                </c:pt>
                <c:pt idx="506">
                  <c:v>1.2359E-5</c:v>
                </c:pt>
                <c:pt idx="507">
                  <c:v>1.2388000000000001E-5</c:v>
                </c:pt>
                <c:pt idx="508">
                  <c:v>1.241E-5</c:v>
                </c:pt>
                <c:pt idx="509">
                  <c:v>1.2432999999999999E-5</c:v>
                </c:pt>
                <c:pt idx="510">
                  <c:v>1.2461E-5</c:v>
                </c:pt>
                <c:pt idx="511">
                  <c:v>1.2483000000000001E-5</c:v>
                </c:pt>
                <c:pt idx="512">
                  <c:v>1.2512E-5</c:v>
                </c:pt>
                <c:pt idx="513">
                  <c:v>1.2537999999999999E-5</c:v>
                </c:pt>
                <c:pt idx="514">
                  <c:v>1.2561000000000001E-5</c:v>
                </c:pt>
                <c:pt idx="515">
                  <c:v>1.2583E-5</c:v>
                </c:pt>
                <c:pt idx="516">
                  <c:v>1.261E-5</c:v>
                </c:pt>
                <c:pt idx="517">
                  <c:v>1.2639E-5</c:v>
                </c:pt>
                <c:pt idx="518">
                  <c:v>1.2661E-5</c:v>
                </c:pt>
                <c:pt idx="519">
                  <c:v>1.2677000000000001E-5</c:v>
                </c:pt>
                <c:pt idx="520">
                  <c:v>1.2706E-5</c:v>
                </c:pt>
                <c:pt idx="521">
                  <c:v>1.2729E-5</c:v>
                </c:pt>
                <c:pt idx="522">
                  <c:v>1.276E-5</c:v>
                </c:pt>
                <c:pt idx="523">
                  <c:v>1.2775000000000001E-5</c:v>
                </c:pt>
                <c:pt idx="524">
                  <c:v>1.2805E-5</c:v>
                </c:pt>
                <c:pt idx="525">
                  <c:v>1.2824E-5</c:v>
                </c:pt>
                <c:pt idx="526">
                  <c:v>1.2853999999999999E-5</c:v>
                </c:pt>
                <c:pt idx="527">
                  <c:v>1.2875E-5</c:v>
                </c:pt>
                <c:pt idx="528">
                  <c:v>1.2901000000000001E-5</c:v>
                </c:pt>
                <c:pt idx="529">
                  <c:v>1.2918000000000001E-5</c:v>
                </c:pt>
                <c:pt idx="530">
                  <c:v>1.2944E-5</c:v>
                </c:pt>
                <c:pt idx="531">
                  <c:v>1.2971E-5</c:v>
                </c:pt>
                <c:pt idx="532">
                  <c:v>1.2991E-5</c:v>
                </c:pt>
                <c:pt idx="533">
                  <c:v>1.3012E-5</c:v>
                </c:pt>
                <c:pt idx="534">
                  <c:v>1.3036E-5</c:v>
                </c:pt>
                <c:pt idx="535">
                  <c:v>1.3062E-5</c:v>
                </c:pt>
                <c:pt idx="536">
                  <c:v>1.3089E-5</c:v>
                </c:pt>
                <c:pt idx="537">
                  <c:v>1.3104E-5</c:v>
                </c:pt>
                <c:pt idx="538">
                  <c:v>1.3131E-5</c:v>
                </c:pt>
                <c:pt idx="539">
                  <c:v>1.3148E-5</c:v>
                </c:pt>
                <c:pt idx="540">
                  <c:v>1.3181E-5</c:v>
                </c:pt>
                <c:pt idx="541">
                  <c:v>1.3193999999999999E-5</c:v>
                </c:pt>
                <c:pt idx="542">
                  <c:v>1.3223E-5</c:v>
                </c:pt>
                <c:pt idx="543">
                  <c:v>1.3239E-5</c:v>
                </c:pt>
                <c:pt idx="544">
                  <c:v>1.3269E-5</c:v>
                </c:pt>
                <c:pt idx="545">
                  <c:v>1.3288000000000001E-5</c:v>
                </c:pt>
                <c:pt idx="546">
                  <c:v>1.3314E-5</c:v>
                </c:pt>
                <c:pt idx="547">
                  <c:v>1.3336000000000001E-5</c:v>
                </c:pt>
                <c:pt idx="548">
                  <c:v>1.3360000000000001E-5</c:v>
                </c:pt>
                <c:pt idx="549">
                  <c:v>1.3383999999999999E-5</c:v>
                </c:pt>
                <c:pt idx="550">
                  <c:v>1.3403E-5</c:v>
                </c:pt>
                <c:pt idx="551">
                  <c:v>1.3422E-5</c:v>
                </c:pt>
                <c:pt idx="552">
                  <c:v>1.3446E-5</c:v>
                </c:pt>
                <c:pt idx="553">
                  <c:v>1.3472000000000001E-5</c:v>
                </c:pt>
                <c:pt idx="554">
                  <c:v>1.3491E-5</c:v>
                </c:pt>
                <c:pt idx="555">
                  <c:v>1.3511E-5</c:v>
                </c:pt>
                <c:pt idx="556">
                  <c:v>1.3533000000000001E-5</c:v>
                </c:pt>
                <c:pt idx="557">
                  <c:v>1.3556E-5</c:v>
                </c:pt>
                <c:pt idx="558">
                  <c:v>1.3583E-5</c:v>
                </c:pt>
                <c:pt idx="559">
                  <c:v>1.3594000000000001E-5</c:v>
                </c:pt>
                <c:pt idx="560">
                  <c:v>1.3623E-5</c:v>
                </c:pt>
                <c:pt idx="561">
                  <c:v>1.3644E-5</c:v>
                </c:pt>
                <c:pt idx="562">
                  <c:v>1.3668E-5</c:v>
                </c:pt>
                <c:pt idx="563">
                  <c:v>1.3687E-5</c:v>
                </c:pt>
                <c:pt idx="564">
                  <c:v>1.3709999999999999E-5</c:v>
                </c:pt>
                <c:pt idx="565">
                  <c:v>1.3730999999999999E-5</c:v>
                </c:pt>
                <c:pt idx="566">
                  <c:v>1.3756E-5</c:v>
                </c:pt>
                <c:pt idx="567">
                  <c:v>1.3772E-5</c:v>
                </c:pt>
                <c:pt idx="568">
                  <c:v>1.3794999999999999E-5</c:v>
                </c:pt>
                <c:pt idx="569">
                  <c:v>1.3811999999999999E-5</c:v>
                </c:pt>
                <c:pt idx="570">
                  <c:v>1.3838E-5</c:v>
                </c:pt>
                <c:pt idx="571">
                  <c:v>1.3855E-5</c:v>
                </c:pt>
                <c:pt idx="572">
                  <c:v>1.3878E-5</c:v>
                </c:pt>
                <c:pt idx="573">
                  <c:v>1.3900000000000001E-5</c:v>
                </c:pt>
                <c:pt idx="574">
                  <c:v>1.3920000000000001E-5</c:v>
                </c:pt>
                <c:pt idx="575">
                  <c:v>1.3942E-5</c:v>
                </c:pt>
                <c:pt idx="576">
                  <c:v>1.3957E-5</c:v>
                </c:pt>
                <c:pt idx="577">
                  <c:v>1.3978999999999999E-5</c:v>
                </c:pt>
                <c:pt idx="578">
                  <c:v>1.4008E-5</c:v>
                </c:pt>
                <c:pt idx="579">
                  <c:v>1.4018E-5</c:v>
                </c:pt>
                <c:pt idx="580">
                  <c:v>1.4042999999999999E-5</c:v>
                </c:pt>
                <c:pt idx="581">
                  <c:v>1.4061E-5</c:v>
                </c:pt>
                <c:pt idx="582">
                  <c:v>1.4089E-5</c:v>
                </c:pt>
                <c:pt idx="583">
                  <c:v>1.4102E-5</c:v>
                </c:pt>
                <c:pt idx="584">
                  <c:v>1.4123E-5</c:v>
                </c:pt>
                <c:pt idx="585">
                  <c:v>1.414E-5</c:v>
                </c:pt>
                <c:pt idx="586">
                  <c:v>1.4167E-5</c:v>
                </c:pt>
                <c:pt idx="587">
                  <c:v>1.4187E-5</c:v>
                </c:pt>
                <c:pt idx="588">
                  <c:v>1.4205999999999999E-5</c:v>
                </c:pt>
                <c:pt idx="589">
                  <c:v>1.4219999999999999E-5</c:v>
                </c:pt>
                <c:pt idx="590">
                  <c:v>1.4243000000000001E-5</c:v>
                </c:pt>
                <c:pt idx="591">
                  <c:v>1.4267000000000001E-5</c:v>
                </c:pt>
                <c:pt idx="592">
                  <c:v>1.4285E-5</c:v>
                </c:pt>
                <c:pt idx="593">
                  <c:v>1.4302E-5</c:v>
                </c:pt>
                <c:pt idx="594">
                  <c:v>1.4321999999999999E-5</c:v>
                </c:pt>
                <c:pt idx="595">
                  <c:v>1.4345000000000001E-5</c:v>
                </c:pt>
                <c:pt idx="596">
                  <c:v>1.4367E-5</c:v>
                </c:pt>
                <c:pt idx="597">
                  <c:v>1.4375999999999999E-5</c:v>
                </c:pt>
                <c:pt idx="598">
                  <c:v>1.4406999999999999E-5</c:v>
                </c:pt>
                <c:pt idx="599">
                  <c:v>1.4422E-5</c:v>
                </c:pt>
                <c:pt idx="600">
                  <c:v>1.4448E-5</c:v>
                </c:pt>
                <c:pt idx="601">
                  <c:v>1.4452E-5</c:v>
                </c:pt>
                <c:pt idx="602">
                  <c:v>1.4482E-5</c:v>
                </c:pt>
                <c:pt idx="603">
                  <c:v>1.4496E-5</c:v>
                </c:pt>
                <c:pt idx="604">
                  <c:v>1.4518000000000001E-5</c:v>
                </c:pt>
                <c:pt idx="605">
                  <c:v>1.4535999999999999E-5</c:v>
                </c:pt>
                <c:pt idx="606">
                  <c:v>1.4555E-5</c:v>
                </c:pt>
                <c:pt idx="607">
                  <c:v>1.4576000000000001E-5</c:v>
                </c:pt>
                <c:pt idx="608">
                  <c:v>1.4596000000000001E-5</c:v>
                </c:pt>
                <c:pt idx="609">
                  <c:v>1.4608E-5</c:v>
                </c:pt>
                <c:pt idx="610">
                  <c:v>1.4629E-5</c:v>
                </c:pt>
                <c:pt idx="611">
                  <c:v>1.4651000000000001E-5</c:v>
                </c:pt>
                <c:pt idx="612">
                  <c:v>1.4669E-5</c:v>
                </c:pt>
                <c:pt idx="613">
                  <c:v>1.4686E-5</c:v>
                </c:pt>
                <c:pt idx="614">
                  <c:v>1.4708E-5</c:v>
                </c:pt>
                <c:pt idx="615">
                  <c:v>1.4721E-5</c:v>
                </c:pt>
                <c:pt idx="616">
                  <c:v>1.4751E-5</c:v>
                </c:pt>
                <c:pt idx="617">
                  <c:v>1.4755E-5</c:v>
                </c:pt>
                <c:pt idx="618">
                  <c:v>1.4785E-5</c:v>
                </c:pt>
                <c:pt idx="619">
                  <c:v>1.4799E-5</c:v>
                </c:pt>
                <c:pt idx="620">
                  <c:v>1.4819E-5</c:v>
                </c:pt>
                <c:pt idx="621">
                  <c:v>1.4823E-5</c:v>
                </c:pt>
                <c:pt idx="622">
                  <c:v>1.4854E-5</c:v>
                </c:pt>
                <c:pt idx="623">
                  <c:v>1.4871999999999999E-5</c:v>
                </c:pt>
                <c:pt idx="624">
                  <c:v>1.4887E-5</c:v>
                </c:pt>
                <c:pt idx="625">
                  <c:v>1.4905999999999999E-5</c:v>
                </c:pt>
                <c:pt idx="626">
                  <c:v>1.4922999999999999E-5</c:v>
                </c:pt>
                <c:pt idx="627">
                  <c:v>1.4946000000000001E-5</c:v>
                </c:pt>
                <c:pt idx="628">
                  <c:v>1.4956999999999999E-5</c:v>
                </c:pt>
                <c:pt idx="629">
                  <c:v>1.4978E-5</c:v>
                </c:pt>
                <c:pt idx="630">
                  <c:v>1.499E-5</c:v>
                </c:pt>
                <c:pt idx="631">
                  <c:v>1.5014999999999999E-5</c:v>
                </c:pt>
                <c:pt idx="632">
                  <c:v>1.503E-5</c:v>
                </c:pt>
                <c:pt idx="633">
                  <c:v>1.5041E-5</c:v>
                </c:pt>
                <c:pt idx="634">
                  <c:v>1.5064E-5</c:v>
                </c:pt>
                <c:pt idx="635">
                  <c:v>1.5082000000000001E-5</c:v>
                </c:pt>
                <c:pt idx="636">
                  <c:v>1.5104E-5</c:v>
                </c:pt>
                <c:pt idx="637">
                  <c:v>1.5113000000000001E-5</c:v>
                </c:pt>
                <c:pt idx="638">
                  <c:v>1.5138E-5</c:v>
                </c:pt>
                <c:pt idx="639">
                  <c:v>1.5148E-5</c:v>
                </c:pt>
                <c:pt idx="640">
                  <c:v>1.5172E-5</c:v>
                </c:pt>
                <c:pt idx="641">
                  <c:v>1.518E-5</c:v>
                </c:pt>
                <c:pt idx="642">
                  <c:v>1.5201999999999999E-5</c:v>
                </c:pt>
                <c:pt idx="643">
                  <c:v>1.5218000000000001E-5</c:v>
                </c:pt>
                <c:pt idx="644">
                  <c:v>1.5241E-5</c:v>
                </c:pt>
                <c:pt idx="645">
                  <c:v>1.5248999999999999E-5</c:v>
                </c:pt>
                <c:pt idx="646">
                  <c:v>1.5265999999999999E-5</c:v>
                </c:pt>
                <c:pt idx="647">
                  <c:v>1.5282E-5</c:v>
                </c:pt>
                <c:pt idx="648">
                  <c:v>1.5305E-5</c:v>
                </c:pt>
                <c:pt idx="649">
                  <c:v>1.5321000000000001E-5</c:v>
                </c:pt>
                <c:pt idx="650">
                  <c:v>1.5328999999999998E-5</c:v>
                </c:pt>
                <c:pt idx="651">
                  <c:v>1.5345999999999998E-5</c:v>
                </c:pt>
                <c:pt idx="652">
                  <c:v>1.5369000000000001E-5</c:v>
                </c:pt>
                <c:pt idx="653">
                  <c:v>1.5379999999999998E-5</c:v>
                </c:pt>
                <c:pt idx="654">
                  <c:v>1.5401E-5</c:v>
                </c:pt>
                <c:pt idx="655">
                  <c:v>1.5413999999999998E-5</c:v>
                </c:pt>
                <c:pt idx="656">
                  <c:v>1.5435E-5</c:v>
                </c:pt>
                <c:pt idx="657">
                  <c:v>1.5446000000000001E-5</c:v>
                </c:pt>
                <c:pt idx="658">
                  <c:v>1.5464E-5</c:v>
                </c:pt>
                <c:pt idx="659">
                  <c:v>1.5478E-5</c:v>
                </c:pt>
                <c:pt idx="660">
                  <c:v>1.5500000000000001E-5</c:v>
                </c:pt>
                <c:pt idx="661">
                  <c:v>1.5511000000000001E-5</c:v>
                </c:pt>
                <c:pt idx="662">
                  <c:v>1.5525000000000001E-5</c:v>
                </c:pt>
                <c:pt idx="663">
                  <c:v>1.5543E-5</c:v>
                </c:pt>
                <c:pt idx="664">
                  <c:v>1.5563E-5</c:v>
                </c:pt>
                <c:pt idx="665">
                  <c:v>1.5571000000000001E-5</c:v>
                </c:pt>
                <c:pt idx="666">
                  <c:v>1.5591999999999999E-5</c:v>
                </c:pt>
                <c:pt idx="667">
                  <c:v>1.5605000000000001E-5</c:v>
                </c:pt>
                <c:pt idx="668">
                  <c:v>1.5631E-5</c:v>
                </c:pt>
                <c:pt idx="669">
                  <c:v>1.5634999999999999E-5</c:v>
                </c:pt>
                <c:pt idx="670">
                  <c:v>1.5654999999999998E-5</c:v>
                </c:pt>
                <c:pt idx="671">
                  <c:v>1.5668E-5</c:v>
                </c:pt>
                <c:pt idx="672">
                  <c:v>1.5685E-5</c:v>
                </c:pt>
                <c:pt idx="673">
                  <c:v>1.5698000000000001E-5</c:v>
                </c:pt>
                <c:pt idx="674">
                  <c:v>1.5713999999999999E-5</c:v>
                </c:pt>
                <c:pt idx="675">
                  <c:v>1.5729000000000001E-5</c:v>
                </c:pt>
                <c:pt idx="676">
                  <c:v>1.5744999999999999E-5</c:v>
                </c:pt>
                <c:pt idx="677">
                  <c:v>1.5758999999999999E-5</c:v>
                </c:pt>
                <c:pt idx="678">
                  <c:v>1.5777000000000002E-5</c:v>
                </c:pt>
                <c:pt idx="679">
                  <c:v>1.579E-5</c:v>
                </c:pt>
                <c:pt idx="680">
                  <c:v>1.5809000000000001E-5</c:v>
                </c:pt>
                <c:pt idx="681">
                  <c:v>1.5815999999999999E-5</c:v>
                </c:pt>
                <c:pt idx="682">
                  <c:v>1.5832999999999999E-5</c:v>
                </c:pt>
                <c:pt idx="683">
                  <c:v>1.5846E-5</c:v>
                </c:pt>
                <c:pt idx="684">
                  <c:v>1.5866E-5</c:v>
                </c:pt>
                <c:pt idx="685">
                  <c:v>1.5874000000000001E-5</c:v>
                </c:pt>
                <c:pt idx="686">
                  <c:v>1.5894000000000001E-5</c:v>
                </c:pt>
                <c:pt idx="687">
                  <c:v>1.5906999999999999E-5</c:v>
                </c:pt>
                <c:pt idx="688">
                  <c:v>1.5928999999999999E-5</c:v>
                </c:pt>
                <c:pt idx="689">
                  <c:v>1.5933000000000001E-5</c:v>
                </c:pt>
                <c:pt idx="690">
                  <c:v>1.5950000000000001E-5</c:v>
                </c:pt>
                <c:pt idx="691">
                  <c:v>1.5960999999999998E-5</c:v>
                </c:pt>
                <c:pt idx="692">
                  <c:v>1.5982999999999999E-5</c:v>
                </c:pt>
                <c:pt idx="693">
                  <c:v>1.5994999999999998E-5</c:v>
                </c:pt>
                <c:pt idx="694">
                  <c:v>1.6007000000000001E-5</c:v>
                </c:pt>
                <c:pt idx="695">
                  <c:v>1.6016999999999999E-5</c:v>
                </c:pt>
                <c:pt idx="696">
                  <c:v>1.6035000000000001E-5</c:v>
                </c:pt>
                <c:pt idx="697">
                  <c:v>1.6050999999999999E-5</c:v>
                </c:pt>
                <c:pt idx="698">
                  <c:v>1.6065999999999998E-5</c:v>
                </c:pt>
                <c:pt idx="699">
                  <c:v>1.6079999999999999E-5</c:v>
                </c:pt>
                <c:pt idx="700">
                  <c:v>1.6098000000000001E-5</c:v>
                </c:pt>
                <c:pt idx="701">
                  <c:v>1.6098000000000001E-5</c:v>
                </c:pt>
                <c:pt idx="702">
                  <c:v>1.6121E-5</c:v>
                </c:pt>
                <c:pt idx="703">
                  <c:v>1.613E-5</c:v>
                </c:pt>
                <c:pt idx="704">
                  <c:v>1.6154000000000002E-5</c:v>
                </c:pt>
                <c:pt idx="705">
                  <c:v>1.6157000000000001E-5</c:v>
                </c:pt>
                <c:pt idx="706">
                  <c:v>1.6174000000000001E-5</c:v>
                </c:pt>
                <c:pt idx="707">
                  <c:v>1.6186999999999999E-5</c:v>
                </c:pt>
                <c:pt idx="708">
                  <c:v>1.6205000000000002E-5</c:v>
                </c:pt>
                <c:pt idx="709">
                  <c:v>1.6211000000000001E-5</c:v>
                </c:pt>
                <c:pt idx="710">
                  <c:v>1.6229E-5</c:v>
                </c:pt>
                <c:pt idx="711">
                  <c:v>1.6240999999999999E-5</c:v>
                </c:pt>
                <c:pt idx="712">
                  <c:v>1.6259000000000001E-5</c:v>
                </c:pt>
                <c:pt idx="713">
                  <c:v>1.6260999999999999E-5</c:v>
                </c:pt>
                <c:pt idx="714">
                  <c:v>1.6277999999999999E-5</c:v>
                </c:pt>
                <c:pt idx="715">
                  <c:v>1.6294999999999999E-5</c:v>
                </c:pt>
                <c:pt idx="716">
                  <c:v>1.6313000000000001E-5</c:v>
                </c:pt>
                <c:pt idx="717">
                  <c:v>1.6317999999999999E-5</c:v>
                </c:pt>
                <c:pt idx="718">
                  <c:v>1.6337E-5</c:v>
                </c:pt>
                <c:pt idx="719">
                  <c:v>1.6348E-5</c:v>
                </c:pt>
                <c:pt idx="720">
                  <c:v>1.6361000000000001E-5</c:v>
                </c:pt>
                <c:pt idx="721">
                  <c:v>1.6364000000000001E-5</c:v>
                </c:pt>
                <c:pt idx="722">
                  <c:v>1.6387000000000001E-5</c:v>
                </c:pt>
                <c:pt idx="723">
                  <c:v>1.6399E-5</c:v>
                </c:pt>
                <c:pt idx="724">
                  <c:v>1.6413E-5</c:v>
                </c:pt>
                <c:pt idx="725">
                  <c:v>1.6416E-5</c:v>
                </c:pt>
                <c:pt idx="726">
                  <c:v>1.6435000000000001E-5</c:v>
                </c:pt>
                <c:pt idx="727">
                  <c:v>1.6447999999999999E-5</c:v>
                </c:pt>
                <c:pt idx="728">
                  <c:v>1.6461999999999999E-5</c:v>
                </c:pt>
                <c:pt idx="729">
                  <c:v>1.6473E-5</c:v>
                </c:pt>
                <c:pt idx="730">
                  <c:v>1.6487999999999999E-5</c:v>
                </c:pt>
                <c:pt idx="731">
                  <c:v>1.6498999999999999E-5</c:v>
                </c:pt>
                <c:pt idx="732">
                  <c:v>1.6511000000000002E-5</c:v>
                </c:pt>
                <c:pt idx="733">
                  <c:v>1.6518999999999999E-5</c:v>
                </c:pt>
                <c:pt idx="734">
                  <c:v>1.6535999999999999E-5</c:v>
                </c:pt>
                <c:pt idx="735">
                  <c:v>1.6546999999999999E-5</c:v>
                </c:pt>
                <c:pt idx="736">
                  <c:v>1.6558E-5</c:v>
                </c:pt>
                <c:pt idx="737">
                  <c:v>1.6569999999999999E-5</c:v>
                </c:pt>
                <c:pt idx="738">
                  <c:v>1.6585000000000001E-5</c:v>
                </c:pt>
                <c:pt idx="739">
                  <c:v>1.6595999999999998E-5</c:v>
                </c:pt>
                <c:pt idx="740">
                  <c:v>1.6612999999999998E-5</c:v>
                </c:pt>
                <c:pt idx="741">
                  <c:v>1.6616000000000002E-5</c:v>
                </c:pt>
                <c:pt idx="742">
                  <c:v>1.6631999999999999E-5</c:v>
                </c:pt>
                <c:pt idx="743">
                  <c:v>1.6643999999999999E-5</c:v>
                </c:pt>
                <c:pt idx="744">
                  <c:v>1.6662000000000001E-5</c:v>
                </c:pt>
                <c:pt idx="745">
                  <c:v>1.6657999999999999E-5</c:v>
                </c:pt>
                <c:pt idx="746">
                  <c:v>1.6680999999999998E-5</c:v>
                </c:pt>
                <c:pt idx="747">
                  <c:v>1.6688E-5</c:v>
                </c:pt>
                <c:pt idx="748">
                  <c:v>1.6702E-5</c:v>
                </c:pt>
                <c:pt idx="749">
                  <c:v>1.6708999999999999E-5</c:v>
                </c:pt>
                <c:pt idx="750">
                  <c:v>1.6724000000000001E-5</c:v>
                </c:pt>
                <c:pt idx="751">
                  <c:v>1.6738000000000001E-5</c:v>
                </c:pt>
                <c:pt idx="752">
                  <c:v>1.6748999999999998E-5</c:v>
                </c:pt>
                <c:pt idx="753">
                  <c:v>1.6756999999999999E-5</c:v>
                </c:pt>
                <c:pt idx="754">
                  <c:v>1.6767000000000001E-5</c:v>
                </c:pt>
                <c:pt idx="755">
                  <c:v>1.6784000000000001E-5</c:v>
                </c:pt>
                <c:pt idx="756">
                  <c:v>1.6795000000000001E-5</c:v>
                </c:pt>
                <c:pt idx="757">
                  <c:v>1.6801999999999999E-5</c:v>
                </c:pt>
                <c:pt idx="758">
                  <c:v>1.6816999999999998E-5</c:v>
                </c:pt>
                <c:pt idx="759">
                  <c:v>1.6829000000000001E-5</c:v>
                </c:pt>
                <c:pt idx="760">
                  <c:v>1.6841999999999999E-5</c:v>
                </c:pt>
                <c:pt idx="761">
                  <c:v>1.6841E-5</c:v>
                </c:pt>
                <c:pt idx="762">
                  <c:v>1.6857000000000001E-5</c:v>
                </c:pt>
                <c:pt idx="763">
                  <c:v>1.6871000000000002E-5</c:v>
                </c:pt>
                <c:pt idx="764">
                  <c:v>1.6886999999999999E-5</c:v>
                </c:pt>
                <c:pt idx="765">
                  <c:v>1.6889999999999999E-5</c:v>
                </c:pt>
                <c:pt idx="766">
                  <c:v>1.6901999999999998E-5</c:v>
                </c:pt>
                <c:pt idx="767">
                  <c:v>1.6912E-5</c:v>
                </c:pt>
                <c:pt idx="768">
                  <c:v>1.6929E-5</c:v>
                </c:pt>
                <c:pt idx="769">
                  <c:v>1.6932999999999999E-5</c:v>
                </c:pt>
                <c:pt idx="770">
                  <c:v>1.6946999999999999E-5</c:v>
                </c:pt>
                <c:pt idx="771">
                  <c:v>1.6957999999999999E-5</c:v>
                </c:pt>
                <c:pt idx="772">
                  <c:v>1.6969999999999998E-5</c:v>
                </c:pt>
                <c:pt idx="773">
                  <c:v>1.6973000000000002E-5</c:v>
                </c:pt>
                <c:pt idx="774">
                  <c:v>1.6986E-5</c:v>
                </c:pt>
                <c:pt idx="775">
                  <c:v>1.6993000000000001E-5</c:v>
                </c:pt>
                <c:pt idx="776">
                  <c:v>1.7010000000000001E-5</c:v>
                </c:pt>
                <c:pt idx="777">
                  <c:v>1.7022000000000001E-5</c:v>
                </c:pt>
                <c:pt idx="778">
                  <c:v>1.7027000000000001E-5</c:v>
                </c:pt>
                <c:pt idx="779">
                  <c:v>1.7034999999999999E-5</c:v>
                </c:pt>
                <c:pt idx="780">
                  <c:v>1.7053000000000001E-5</c:v>
                </c:pt>
                <c:pt idx="781">
                  <c:v>1.7059E-5</c:v>
                </c:pt>
                <c:pt idx="782">
                  <c:v>1.7073000000000001E-5</c:v>
                </c:pt>
                <c:pt idx="783">
                  <c:v>1.7076E-5</c:v>
                </c:pt>
                <c:pt idx="784">
                  <c:v>1.7093999999999999E-5</c:v>
                </c:pt>
                <c:pt idx="785">
                  <c:v>1.7096E-5</c:v>
                </c:pt>
                <c:pt idx="786">
                  <c:v>1.7112000000000002E-5</c:v>
                </c:pt>
                <c:pt idx="787">
                  <c:v>1.7112000000000002E-5</c:v>
                </c:pt>
                <c:pt idx="788">
                  <c:v>1.7133999999999999E-5</c:v>
                </c:pt>
                <c:pt idx="789">
                  <c:v>1.7138000000000001E-5</c:v>
                </c:pt>
                <c:pt idx="790">
                  <c:v>1.7155000000000001E-5</c:v>
                </c:pt>
                <c:pt idx="791">
                  <c:v>1.7150999999999999E-5</c:v>
                </c:pt>
                <c:pt idx="792">
                  <c:v>1.7169000000000001E-5</c:v>
                </c:pt>
                <c:pt idx="793">
                  <c:v>1.7176E-5</c:v>
                </c:pt>
                <c:pt idx="794">
                  <c:v>1.7187E-5</c:v>
                </c:pt>
                <c:pt idx="795">
                  <c:v>1.7198999999999999E-5</c:v>
                </c:pt>
                <c:pt idx="796">
                  <c:v>1.7203000000000001E-5</c:v>
                </c:pt>
                <c:pt idx="797">
                  <c:v>1.7218E-5</c:v>
                </c:pt>
                <c:pt idx="798">
                  <c:v>1.7224E-5</c:v>
                </c:pt>
                <c:pt idx="799">
                  <c:v>1.7235E-5</c:v>
                </c:pt>
                <c:pt idx="800">
                  <c:v>1.7244E-5</c:v>
                </c:pt>
                <c:pt idx="801">
                  <c:v>1.7258999999999999E-5</c:v>
                </c:pt>
                <c:pt idx="802">
                  <c:v>1.7266E-5</c:v>
                </c:pt>
                <c:pt idx="803">
                  <c:v>1.7269E-5</c:v>
                </c:pt>
                <c:pt idx="804">
                  <c:v>1.7280000000000001E-5</c:v>
                </c:pt>
                <c:pt idx="805">
                  <c:v>1.7288000000000001E-5</c:v>
                </c:pt>
                <c:pt idx="806">
                  <c:v>1.7306E-5</c:v>
                </c:pt>
                <c:pt idx="807">
                  <c:v>1.7306E-5</c:v>
                </c:pt>
                <c:pt idx="808">
                  <c:v>1.7320999999999999E-5</c:v>
                </c:pt>
                <c:pt idx="809">
                  <c:v>1.7322000000000001E-5</c:v>
                </c:pt>
                <c:pt idx="810">
                  <c:v>1.7337E-5</c:v>
                </c:pt>
                <c:pt idx="811">
                  <c:v>1.7345000000000001E-5</c:v>
                </c:pt>
                <c:pt idx="812">
                  <c:v>1.7354E-5</c:v>
                </c:pt>
                <c:pt idx="813">
                  <c:v>1.7357999999999999E-5</c:v>
                </c:pt>
                <c:pt idx="814">
                  <c:v>1.7374E-5</c:v>
                </c:pt>
                <c:pt idx="815">
                  <c:v>1.7382000000000001E-5</c:v>
                </c:pt>
                <c:pt idx="816">
                  <c:v>1.7388999999999999E-5</c:v>
                </c:pt>
                <c:pt idx="817">
                  <c:v>1.7394E-5</c:v>
                </c:pt>
                <c:pt idx="818">
                  <c:v>1.7405999999999999E-5</c:v>
                </c:pt>
                <c:pt idx="819">
                  <c:v>1.7418000000000002E-5</c:v>
                </c:pt>
                <c:pt idx="820">
                  <c:v>1.7425E-5</c:v>
                </c:pt>
                <c:pt idx="821">
                  <c:v>1.7430000000000001E-5</c:v>
                </c:pt>
                <c:pt idx="822">
                  <c:v>1.7441000000000001E-5</c:v>
                </c:pt>
                <c:pt idx="823">
                  <c:v>1.7448E-5</c:v>
                </c:pt>
                <c:pt idx="824">
                  <c:v>1.7459999999999999E-5</c:v>
                </c:pt>
                <c:pt idx="825">
                  <c:v>1.7459E-5</c:v>
                </c:pt>
                <c:pt idx="826">
                  <c:v>1.7476999999999999E-5</c:v>
                </c:pt>
                <c:pt idx="827">
                  <c:v>1.7481000000000001E-5</c:v>
                </c:pt>
                <c:pt idx="828">
                  <c:v>1.7496E-5</c:v>
                </c:pt>
                <c:pt idx="829">
                  <c:v>1.7495000000000001E-5</c:v>
                </c:pt>
                <c:pt idx="830">
                  <c:v>1.7507999999999999E-5</c:v>
                </c:pt>
                <c:pt idx="831">
                  <c:v>1.7513E-5</c:v>
                </c:pt>
                <c:pt idx="832">
                  <c:v>1.7529000000000001E-5</c:v>
                </c:pt>
                <c:pt idx="833">
                  <c:v>1.753E-5</c:v>
                </c:pt>
                <c:pt idx="834">
                  <c:v>1.7538E-5</c:v>
                </c:pt>
                <c:pt idx="835">
                  <c:v>1.7547E-5</c:v>
                </c:pt>
                <c:pt idx="836">
                  <c:v>1.7558999999999999E-5</c:v>
                </c:pt>
                <c:pt idx="837">
                  <c:v>1.7564999999999999E-5</c:v>
                </c:pt>
                <c:pt idx="838">
                  <c:v>1.7569000000000001E-5</c:v>
                </c:pt>
                <c:pt idx="839">
                  <c:v>1.7577000000000001E-5</c:v>
                </c:pt>
                <c:pt idx="840">
                  <c:v>1.7589999999999999E-5</c:v>
                </c:pt>
                <c:pt idx="841">
                  <c:v>1.7595999999999999E-5</c:v>
                </c:pt>
                <c:pt idx="842">
                  <c:v>1.7598999999999999E-5</c:v>
                </c:pt>
                <c:pt idx="843">
                  <c:v>1.7609E-5</c:v>
                </c:pt>
                <c:pt idx="844">
                  <c:v>1.7621999999999998E-5</c:v>
                </c:pt>
                <c:pt idx="845">
                  <c:v>1.7623999999999999E-5</c:v>
                </c:pt>
                <c:pt idx="846">
                  <c:v>1.7632E-5</c:v>
                </c:pt>
                <c:pt idx="847">
                  <c:v>1.7634000000000001E-5</c:v>
                </c:pt>
                <c:pt idx="848">
                  <c:v>1.7652E-5</c:v>
                </c:pt>
                <c:pt idx="849">
                  <c:v>1.7652999999999999E-5</c:v>
                </c:pt>
                <c:pt idx="850">
                  <c:v>1.7665000000000001E-5</c:v>
                </c:pt>
                <c:pt idx="851">
                  <c:v>1.7666999999999999E-5</c:v>
                </c:pt>
                <c:pt idx="852">
                  <c:v>1.7680999999999999E-5</c:v>
                </c:pt>
                <c:pt idx="853">
                  <c:v>1.7683999999999999E-5</c:v>
                </c:pt>
                <c:pt idx="854">
                  <c:v>1.7693000000000002E-5</c:v>
                </c:pt>
                <c:pt idx="855">
                  <c:v>1.7697E-5</c:v>
                </c:pt>
                <c:pt idx="856">
                  <c:v>1.7711E-5</c:v>
                </c:pt>
                <c:pt idx="857">
                  <c:v>1.7714999999999999E-5</c:v>
                </c:pt>
                <c:pt idx="858">
                  <c:v>1.7725999999999999E-5</c:v>
                </c:pt>
                <c:pt idx="859">
                  <c:v>1.7722000000000001E-5</c:v>
                </c:pt>
                <c:pt idx="860">
                  <c:v>1.7737999999999999E-5</c:v>
                </c:pt>
                <c:pt idx="861">
                  <c:v>1.7742000000000001E-5</c:v>
                </c:pt>
                <c:pt idx="862">
                  <c:v>1.7751999999999999E-5</c:v>
                </c:pt>
                <c:pt idx="863">
                  <c:v>1.7751E-5</c:v>
                </c:pt>
                <c:pt idx="864">
                  <c:v>1.7768E-5</c:v>
                </c:pt>
                <c:pt idx="865">
                  <c:v>1.7771999999999999E-5</c:v>
                </c:pt>
                <c:pt idx="866">
                  <c:v>1.7779E-5</c:v>
                </c:pt>
                <c:pt idx="867">
                  <c:v>1.7781000000000001E-5</c:v>
                </c:pt>
                <c:pt idx="868">
                  <c:v>1.7791999999999998E-5</c:v>
                </c:pt>
                <c:pt idx="869">
                  <c:v>1.7799E-5</c:v>
                </c:pt>
                <c:pt idx="870">
                  <c:v>1.7810000000000001E-5</c:v>
                </c:pt>
                <c:pt idx="871">
                  <c:v>1.7808E-5</c:v>
                </c:pt>
                <c:pt idx="872">
                  <c:v>1.7819999999999999E-5</c:v>
                </c:pt>
                <c:pt idx="873">
                  <c:v>1.7827999999999999E-5</c:v>
                </c:pt>
                <c:pt idx="874">
                  <c:v>1.7838000000000001E-5</c:v>
                </c:pt>
                <c:pt idx="875">
                  <c:v>1.7833999999999999E-5</c:v>
                </c:pt>
                <c:pt idx="876">
                  <c:v>1.7844999999999999E-5</c:v>
                </c:pt>
                <c:pt idx="877">
                  <c:v>1.7856E-5</c:v>
                </c:pt>
                <c:pt idx="878">
                  <c:v>1.7861000000000001E-5</c:v>
                </c:pt>
                <c:pt idx="879">
                  <c:v>1.7863000000000002E-5</c:v>
                </c:pt>
                <c:pt idx="880">
                  <c:v>1.7869000000000001E-5</c:v>
                </c:pt>
                <c:pt idx="881">
                  <c:v>1.7876E-5</c:v>
                </c:pt>
                <c:pt idx="882">
                  <c:v>1.789E-5</c:v>
                </c:pt>
                <c:pt idx="883">
                  <c:v>1.789E-5</c:v>
                </c:pt>
                <c:pt idx="884">
                  <c:v>1.7897000000000002E-5</c:v>
                </c:pt>
                <c:pt idx="885">
                  <c:v>1.7895999999999999E-5</c:v>
                </c:pt>
                <c:pt idx="886">
                  <c:v>1.7914000000000002E-5</c:v>
                </c:pt>
                <c:pt idx="887">
                  <c:v>1.7912999999999999E-5</c:v>
                </c:pt>
                <c:pt idx="888">
                  <c:v>1.7927999999999998E-5</c:v>
                </c:pt>
                <c:pt idx="889">
                  <c:v>1.7923000000000001E-5</c:v>
                </c:pt>
                <c:pt idx="890">
                  <c:v>1.7935999999999999E-5</c:v>
                </c:pt>
                <c:pt idx="891">
                  <c:v>1.7938999999999999E-5</c:v>
                </c:pt>
                <c:pt idx="892">
                  <c:v>1.7949E-5</c:v>
                </c:pt>
                <c:pt idx="893">
                  <c:v>1.7949999999999999E-5</c:v>
                </c:pt>
                <c:pt idx="894">
                  <c:v>1.7958999999999999E-5</c:v>
                </c:pt>
                <c:pt idx="895">
                  <c:v>1.7966E-5</c:v>
                </c:pt>
                <c:pt idx="896">
                  <c:v>1.7974000000000001E-5</c:v>
                </c:pt>
                <c:pt idx="897">
                  <c:v>1.7971000000000001E-5</c:v>
                </c:pt>
                <c:pt idx="898">
                  <c:v>1.7980000000000001E-5</c:v>
                </c:pt>
                <c:pt idx="899">
                  <c:v>1.7989999999999999E-5</c:v>
                </c:pt>
                <c:pt idx="900">
                  <c:v>1.7997999999999999E-5</c:v>
                </c:pt>
                <c:pt idx="901">
                  <c:v>1.7999000000000002E-5</c:v>
                </c:pt>
                <c:pt idx="902">
                  <c:v>1.8003E-5</c:v>
                </c:pt>
                <c:pt idx="903">
                  <c:v>1.8009E-5</c:v>
                </c:pt>
                <c:pt idx="904">
                  <c:v>1.8016000000000002E-5</c:v>
                </c:pt>
                <c:pt idx="905">
                  <c:v>1.802E-5</c:v>
                </c:pt>
                <c:pt idx="906">
                  <c:v>1.8025000000000001E-5</c:v>
                </c:pt>
                <c:pt idx="907">
                  <c:v>1.8026999999999999E-5</c:v>
                </c:pt>
                <c:pt idx="908">
                  <c:v>1.8045000000000001E-5</c:v>
                </c:pt>
                <c:pt idx="909">
                  <c:v>1.8042000000000001E-5</c:v>
                </c:pt>
                <c:pt idx="910">
                  <c:v>1.8048999999999999E-5</c:v>
                </c:pt>
                <c:pt idx="911">
                  <c:v>1.8050000000000002E-5</c:v>
                </c:pt>
                <c:pt idx="912">
                  <c:v>1.8065999999999999E-5</c:v>
                </c:pt>
                <c:pt idx="913">
                  <c:v>1.8065999999999999E-5</c:v>
                </c:pt>
                <c:pt idx="914">
                  <c:v>1.8074999999999999E-5</c:v>
                </c:pt>
                <c:pt idx="915">
                  <c:v>1.8074E-5</c:v>
                </c:pt>
                <c:pt idx="916">
                  <c:v>1.8082999999999999E-5</c:v>
                </c:pt>
                <c:pt idx="917">
                  <c:v>1.8091E-5</c:v>
                </c:pt>
                <c:pt idx="918">
                  <c:v>1.8094999999999999E-5</c:v>
                </c:pt>
                <c:pt idx="919">
                  <c:v>1.8094E-5</c:v>
                </c:pt>
                <c:pt idx="920">
                  <c:v>1.8104000000000001E-5</c:v>
                </c:pt>
                <c:pt idx="921">
                  <c:v>1.8108E-5</c:v>
                </c:pt>
                <c:pt idx="922">
                  <c:v>1.8111E-5</c:v>
                </c:pt>
                <c:pt idx="923">
                  <c:v>1.8111999999999999E-5</c:v>
                </c:pt>
                <c:pt idx="924">
                  <c:v>1.8121000000000001E-5</c:v>
                </c:pt>
                <c:pt idx="925">
                  <c:v>1.8127000000000001E-5</c:v>
                </c:pt>
                <c:pt idx="926">
                  <c:v>1.8136999999999999E-5</c:v>
                </c:pt>
                <c:pt idx="927">
                  <c:v>1.8133000000000001E-5</c:v>
                </c:pt>
                <c:pt idx="928">
                  <c:v>1.8145E-5</c:v>
                </c:pt>
                <c:pt idx="929">
                  <c:v>1.8148E-5</c:v>
                </c:pt>
                <c:pt idx="930">
                  <c:v>1.8159999999999999E-5</c:v>
                </c:pt>
                <c:pt idx="931">
                  <c:v>1.8155000000000002E-5</c:v>
                </c:pt>
                <c:pt idx="932">
                  <c:v>1.8162999999999999E-5</c:v>
                </c:pt>
                <c:pt idx="933">
                  <c:v>1.8168999999999998E-5</c:v>
                </c:pt>
                <c:pt idx="934">
                  <c:v>1.8175000000000001E-5</c:v>
                </c:pt>
                <c:pt idx="935">
                  <c:v>1.8175000000000001E-5</c:v>
                </c:pt>
                <c:pt idx="936">
                  <c:v>1.8178000000000001E-5</c:v>
                </c:pt>
                <c:pt idx="937">
                  <c:v>1.8187999999999999E-5</c:v>
                </c:pt>
                <c:pt idx="938">
                  <c:v>1.8193999999999999E-5</c:v>
                </c:pt>
                <c:pt idx="939">
                  <c:v>1.8195000000000001E-5</c:v>
                </c:pt>
                <c:pt idx="940">
                  <c:v>1.8202E-5</c:v>
                </c:pt>
                <c:pt idx="941">
                  <c:v>1.8204999999999999E-5</c:v>
                </c:pt>
                <c:pt idx="942">
                  <c:v>1.8212000000000001E-5</c:v>
                </c:pt>
                <c:pt idx="943">
                  <c:v>1.8210999999999999E-5</c:v>
                </c:pt>
                <c:pt idx="944">
                  <c:v>1.8221000000000001E-5</c:v>
                </c:pt>
                <c:pt idx="945">
                  <c:v>1.8221000000000001E-5</c:v>
                </c:pt>
                <c:pt idx="946">
                  <c:v>1.8238000000000001E-5</c:v>
                </c:pt>
                <c:pt idx="947">
                  <c:v>1.8229000000000001E-5</c:v>
                </c:pt>
                <c:pt idx="948">
                  <c:v>1.8238000000000001E-5</c:v>
                </c:pt>
                <c:pt idx="949">
                  <c:v>1.8236999999999998E-5</c:v>
                </c:pt>
                <c:pt idx="950">
                  <c:v>1.8253E-5</c:v>
                </c:pt>
                <c:pt idx="951">
                  <c:v>1.8246000000000001E-5</c:v>
                </c:pt>
                <c:pt idx="952">
                  <c:v>1.8253E-5</c:v>
                </c:pt>
                <c:pt idx="953">
                  <c:v>1.8255999999999999E-5</c:v>
                </c:pt>
                <c:pt idx="954">
                  <c:v>1.827E-5</c:v>
                </c:pt>
                <c:pt idx="955">
                  <c:v>1.8267999999999999E-5</c:v>
                </c:pt>
                <c:pt idx="956">
                  <c:v>1.8270999999999998E-5</c:v>
                </c:pt>
                <c:pt idx="957">
                  <c:v>1.8272000000000001E-5</c:v>
                </c:pt>
                <c:pt idx="958">
                  <c:v>1.8281E-5</c:v>
                </c:pt>
                <c:pt idx="959">
                  <c:v>1.8283000000000001E-5</c:v>
                </c:pt>
                <c:pt idx="960">
                  <c:v>1.8281E-5</c:v>
                </c:pt>
                <c:pt idx="961">
                  <c:v>1.8289999999999999E-5</c:v>
                </c:pt>
                <c:pt idx="962">
                  <c:v>1.8294000000000001E-5</c:v>
                </c:pt>
                <c:pt idx="963">
                  <c:v>1.8298E-5</c:v>
                </c:pt>
                <c:pt idx="964">
                  <c:v>1.8306000000000001E-5</c:v>
                </c:pt>
                <c:pt idx="965">
                  <c:v>1.8306000000000001E-5</c:v>
                </c:pt>
                <c:pt idx="966">
                  <c:v>1.8315E-5</c:v>
                </c:pt>
                <c:pt idx="967">
                  <c:v>1.8314000000000001E-5</c:v>
                </c:pt>
                <c:pt idx="968">
                  <c:v>1.8323999999999999E-5</c:v>
                </c:pt>
                <c:pt idx="969">
                  <c:v>1.8320000000000001E-5</c:v>
                </c:pt>
                <c:pt idx="970">
                  <c:v>1.8331000000000001E-5</c:v>
                </c:pt>
                <c:pt idx="971">
                  <c:v>1.8329E-5</c:v>
                </c:pt>
                <c:pt idx="972">
                  <c:v>1.8340000000000001E-5</c:v>
                </c:pt>
                <c:pt idx="973">
                  <c:v>1.8331000000000001E-5</c:v>
                </c:pt>
                <c:pt idx="974">
                  <c:v>1.8343999999999999E-5</c:v>
                </c:pt>
                <c:pt idx="975">
                  <c:v>1.8348000000000001E-5</c:v>
                </c:pt>
                <c:pt idx="976">
                  <c:v>1.8354000000000001E-5</c:v>
                </c:pt>
                <c:pt idx="977">
                  <c:v>1.8352E-5</c:v>
                </c:pt>
                <c:pt idx="978">
                  <c:v>1.8357000000000001E-5</c:v>
                </c:pt>
                <c:pt idx="979">
                  <c:v>1.8365000000000001E-5</c:v>
                </c:pt>
                <c:pt idx="980">
                  <c:v>1.8369E-5</c:v>
                </c:pt>
                <c:pt idx="981">
                  <c:v>1.8369E-5</c:v>
                </c:pt>
                <c:pt idx="982">
                  <c:v>1.8372E-5</c:v>
                </c:pt>
                <c:pt idx="983">
                  <c:v>1.8374000000000001E-5</c:v>
                </c:pt>
                <c:pt idx="984">
                  <c:v>1.8382000000000001E-5</c:v>
                </c:pt>
                <c:pt idx="985">
                  <c:v>1.8374000000000001E-5</c:v>
                </c:pt>
                <c:pt idx="986">
                  <c:v>1.8386999999999999E-5</c:v>
                </c:pt>
                <c:pt idx="987">
                  <c:v>1.8383E-5</c:v>
                </c:pt>
                <c:pt idx="988">
                  <c:v>1.8399000000000001E-5</c:v>
                </c:pt>
                <c:pt idx="989">
                  <c:v>1.8391999999999999E-5</c:v>
                </c:pt>
                <c:pt idx="990">
                  <c:v>1.84E-5</c:v>
                </c:pt>
                <c:pt idx="991">
                  <c:v>1.8397E-5</c:v>
                </c:pt>
                <c:pt idx="992">
                  <c:v>1.8411E-5</c:v>
                </c:pt>
                <c:pt idx="993">
                  <c:v>1.8406999999999998E-5</c:v>
                </c:pt>
                <c:pt idx="994">
                  <c:v>1.8411999999999999E-5</c:v>
                </c:pt>
                <c:pt idx="995">
                  <c:v>1.8416000000000001E-5</c:v>
                </c:pt>
                <c:pt idx="996">
                  <c:v>1.8419000000000001E-5</c:v>
                </c:pt>
                <c:pt idx="997">
                  <c:v>1.8417999999999999E-5</c:v>
                </c:pt>
                <c:pt idx="998">
                  <c:v>1.842E-5</c:v>
                </c:pt>
                <c:pt idx="999">
                  <c:v>1.8420999999999999E-5</c:v>
                </c:pt>
                <c:pt idx="1000">
                  <c:v>1.8434999999999999E-5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FA4-E042-BEB0-74DF0999F4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4888928"/>
        <c:axId val="724889488"/>
      </c:scatterChart>
      <c:valAx>
        <c:axId val="724888928"/>
        <c:scaling>
          <c:orientation val="minMax"/>
          <c:max val="2.5"/>
          <c:min val="0"/>
        </c:scaling>
        <c:delete val="0"/>
        <c:axPos val="b"/>
        <c:majorGridlines>
          <c:spPr>
            <a:ln>
              <a:noFill/>
            </a:ln>
          </c:spPr>
        </c:majorGridlines>
        <c:minorGridlines>
          <c:spPr>
            <a:ln>
              <a:noFill/>
            </a:ln>
          </c:spPr>
        </c:minorGridlines>
        <c:title>
          <c:tx>
            <c:rich>
              <a:bodyPr/>
              <a:lstStyle/>
              <a:p>
                <a:pPr>
                  <a:defRPr sz="240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kumimoji="1" lang="ja-JP" altLang="ja-JP" sz="24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ゲート電圧</a:t>
                </a:r>
                <a:r>
                  <a:rPr kumimoji="1" lang="en-US" altLang="ja-JP" sz="24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</a:t>
                </a:r>
                <a:r>
                  <a:rPr kumimoji="1" lang="ja-JP" altLang="ja-JP" sz="24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</a:t>
                </a:r>
                <a:r>
                  <a:rPr lang="en-US" altLang="ja-JP" sz="2400" i="1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V</a:t>
                </a:r>
                <a:r>
                  <a:rPr lang="en-US" altLang="ja-JP" sz="2400" i="1" baseline="-250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G</a:t>
                </a:r>
                <a:r>
                  <a:rPr lang="en-US" altLang="ja-JP" sz="2400" baseline="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[V]</a:t>
                </a:r>
                <a:endParaRPr lang="ja-JP" altLang="en-US" sz="2400" dirty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2085076997475862"/>
              <c:y val="0.90993176197145331"/>
            </c:manualLayout>
          </c:layout>
          <c:overlay val="0"/>
        </c:title>
        <c:numFmt formatCode="General" sourceLinked="1"/>
        <c:majorTickMark val="in"/>
        <c:minorTickMark val="in"/>
        <c:tickLblPos val="low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600" b="1"/>
            </a:pPr>
            <a:endParaRPr lang="ja-JP"/>
          </a:p>
        </c:txPr>
        <c:crossAx val="724889488"/>
        <c:crosses val="autoZero"/>
        <c:crossBetween val="midCat"/>
        <c:majorUnit val="0.5"/>
        <c:minorUnit val="0.1"/>
      </c:valAx>
      <c:valAx>
        <c:axId val="724889488"/>
        <c:scaling>
          <c:orientation val="minMax"/>
          <c:max val="1.2000000000000004E-5"/>
          <c:min val="0"/>
        </c:scaling>
        <c:delete val="0"/>
        <c:axPos val="l"/>
        <c:majorGridlines>
          <c:spPr>
            <a:ln>
              <a:noFill/>
            </a:ln>
          </c:spPr>
        </c:majorGridlines>
        <c:minorGridlines>
          <c:spPr>
            <a:ln>
              <a:noFill/>
            </a:ln>
          </c:spPr>
        </c:minorGridlines>
        <c:numFmt formatCode="0.00E+00" sourceLinked="1"/>
        <c:majorTickMark val="in"/>
        <c:minorTickMark val="in"/>
        <c:tickLblPos val="nextTo"/>
        <c:spPr>
          <a:ln w="28575">
            <a:solidFill>
              <a:schemeClr val="tx1"/>
            </a:solidFill>
          </a:ln>
        </c:spPr>
        <c:crossAx val="724888928"/>
        <c:crosses val="autoZero"/>
        <c:crossBetween val="midCat"/>
        <c:majorUnit val="5.0000000000000013E-6"/>
        <c:minorUnit val="1.0000000000000004E-6"/>
      </c:valAx>
      <c:spPr>
        <a:ln w="25400">
          <a:solidFill>
            <a:schemeClr val="tx1"/>
          </a:solidFill>
        </a:ln>
      </c:spPr>
    </c:plotArea>
    <c:plotVisOnly val="1"/>
    <c:dispBlanksAs val="gap"/>
    <c:showDLblsOverMax val="0"/>
  </c:chart>
  <c:spPr>
    <a:noFill/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2216004343780221"/>
          <c:y val="6.2695497024069957E-2"/>
          <c:w val="0.73835214236483737"/>
          <c:h val="0.73474375862999353"/>
        </c:manualLayout>
      </c:layout>
      <c:scatterChart>
        <c:scatterStyle val="smoothMarker"/>
        <c:varyColors val="0"/>
        <c:ser>
          <c:idx val="4"/>
          <c:order val="0"/>
          <c:tx>
            <c:v>Vg=2.5V</c:v>
          </c:tx>
          <c:spPr>
            <a:ln>
              <a:solidFill>
                <a:srgbClr val="000000"/>
              </a:solidFill>
            </a:ln>
          </c:spPr>
          <c:marker>
            <c:symbol val="none"/>
          </c:marker>
          <c:xVal>
            <c:numRef>
              <c:f>'[Microsoft Word 内のグラフ]NMOS Id-Vd'!$C$207:$C$257</c:f>
              <c:numCache>
                <c:formatCode>General</c:formatCode>
                <c:ptCount val="5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</c:numCache>
            </c:numRef>
          </c:xVal>
          <c:yVal>
            <c:numRef>
              <c:f>'[Microsoft Word 内のグラフ]NMOS Id-Vd'!$D$207:$D$257</c:f>
              <c:numCache>
                <c:formatCode>0.00E+00</c:formatCode>
                <c:ptCount val="51"/>
                <c:pt idx="0">
                  <c:v>-1.0309000000000001E-7</c:v>
                </c:pt>
                <c:pt idx="1">
                  <c:v>9.7059999999999999E-6</c:v>
                </c:pt>
                <c:pt idx="2">
                  <c:v>1.9120999999999999E-5</c:v>
                </c:pt>
                <c:pt idx="3">
                  <c:v>2.8141999999999999E-5</c:v>
                </c:pt>
                <c:pt idx="4">
                  <c:v>3.6770000000000002E-5</c:v>
                </c:pt>
                <c:pt idx="5">
                  <c:v>4.4990000000000001E-5</c:v>
                </c:pt>
                <c:pt idx="6">
                  <c:v>5.2698999999999998E-5</c:v>
                </c:pt>
                <c:pt idx="7">
                  <c:v>6.0130999999999997E-5</c:v>
                </c:pt>
                <c:pt idx="8">
                  <c:v>6.7152999999999999E-5</c:v>
                </c:pt>
                <c:pt idx="9">
                  <c:v>7.3775000000000004E-5</c:v>
                </c:pt>
                <c:pt idx="10">
                  <c:v>7.9993000000000005E-5</c:v>
                </c:pt>
                <c:pt idx="11">
                  <c:v>8.5807E-5</c:v>
                </c:pt>
                <c:pt idx="12">
                  <c:v>9.1211999999999993E-5</c:v>
                </c:pt>
                <c:pt idx="13">
                  <c:v>9.6138999999999996E-5</c:v>
                </c:pt>
                <c:pt idx="14" formatCode="General">
                  <c:v>1.0074800000000001E-4</c:v>
                </c:pt>
                <c:pt idx="15" formatCode="General">
                  <c:v>1.04937E-4</c:v>
                </c:pt>
                <c:pt idx="16" formatCode="General">
                  <c:v>1.0873E-4</c:v>
                </c:pt>
                <c:pt idx="17" formatCode="General">
                  <c:v>1.1212199999999999E-4</c:v>
                </c:pt>
                <c:pt idx="18" formatCode="General">
                  <c:v>1.1511E-4</c:v>
                </c:pt>
                <c:pt idx="19" formatCode="General">
                  <c:v>1.1767E-4</c:v>
                </c:pt>
                <c:pt idx="20" formatCode="General">
                  <c:v>1.199E-4</c:v>
                </c:pt>
                <c:pt idx="21" formatCode="General">
                  <c:v>1.2173E-4</c:v>
                </c:pt>
                <c:pt idx="22" formatCode="General">
                  <c:v>1.2322E-4</c:v>
                </c:pt>
                <c:pt idx="23" formatCode="General">
                  <c:v>1.2437E-4</c:v>
                </c:pt>
                <c:pt idx="24" formatCode="General">
                  <c:v>1.2520000000000001E-4</c:v>
                </c:pt>
                <c:pt idx="25" formatCode="General">
                  <c:v>1.2578000000000001E-4</c:v>
                </c:pt>
                <c:pt idx="26" formatCode="General">
                  <c:v>1.2615E-4</c:v>
                </c:pt>
                <c:pt idx="27" formatCode="General">
                  <c:v>1.2638999999999999E-4</c:v>
                </c:pt>
                <c:pt idx="28" formatCode="General">
                  <c:v>1.2655000000000001E-4</c:v>
                </c:pt>
                <c:pt idx="29" formatCode="General">
                  <c:v>1.2666000000000001E-4</c:v>
                </c:pt>
                <c:pt idx="30" formatCode="General">
                  <c:v>1.2674E-4</c:v>
                </c:pt>
                <c:pt idx="31" formatCode="General">
                  <c:v>1.2682000000000001E-4</c:v>
                </c:pt>
                <c:pt idx="32" formatCode="General">
                  <c:v>1.2685999999999999E-4</c:v>
                </c:pt>
                <c:pt idx="33" formatCode="General">
                  <c:v>1.2690999999999999E-4</c:v>
                </c:pt>
                <c:pt idx="34" formatCode="General">
                  <c:v>1.2693000000000001E-4</c:v>
                </c:pt>
                <c:pt idx="35" formatCode="General">
                  <c:v>1.2699E-4</c:v>
                </c:pt>
                <c:pt idx="36" formatCode="General">
                  <c:v>1.2697000000000001E-4</c:v>
                </c:pt>
                <c:pt idx="37" formatCode="General">
                  <c:v>1.2703000000000001E-4</c:v>
                </c:pt>
                <c:pt idx="38" formatCode="General">
                  <c:v>1.2704E-4</c:v>
                </c:pt>
                <c:pt idx="39" formatCode="General">
                  <c:v>1.2706999999999999E-4</c:v>
                </c:pt>
                <c:pt idx="40" formatCode="General">
                  <c:v>1.271E-4</c:v>
                </c:pt>
                <c:pt idx="41" formatCode="General">
                  <c:v>1.2711999999999999E-4</c:v>
                </c:pt>
                <c:pt idx="42" formatCode="General">
                  <c:v>1.2716999999999999E-4</c:v>
                </c:pt>
                <c:pt idx="43" formatCode="General">
                  <c:v>1.2716999999999999E-4</c:v>
                </c:pt>
                <c:pt idx="44" formatCode="General">
                  <c:v>1.272E-4</c:v>
                </c:pt>
                <c:pt idx="45" formatCode="General">
                  <c:v>1.2721999999999999E-4</c:v>
                </c:pt>
                <c:pt idx="46" formatCode="General">
                  <c:v>1.2721999999999999E-4</c:v>
                </c:pt>
                <c:pt idx="47" formatCode="General">
                  <c:v>1.2726E-4</c:v>
                </c:pt>
                <c:pt idx="48" formatCode="General">
                  <c:v>1.2726E-4</c:v>
                </c:pt>
                <c:pt idx="49" formatCode="General">
                  <c:v>1.273E-4</c:v>
                </c:pt>
                <c:pt idx="50" formatCode="General">
                  <c:v>1.2731E-4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A4A-405E-AB1E-8C54A06BAED6}"/>
            </c:ext>
          </c:extLst>
        </c:ser>
        <c:ser>
          <c:idx val="3"/>
          <c:order val="1"/>
          <c:tx>
            <c:v>Vg=2.0V</c:v>
          </c:tx>
          <c:spPr>
            <a:ln>
              <a:solidFill>
                <a:srgbClr val="000000"/>
              </a:solidFill>
            </a:ln>
          </c:spPr>
          <c:marker>
            <c:symbol val="none"/>
          </c:marker>
          <c:xVal>
            <c:numRef>
              <c:f>'[Microsoft Word 内のグラフ]NMOS Id-Vd'!$C$156:$C$206</c:f>
              <c:numCache>
                <c:formatCode>General</c:formatCode>
                <c:ptCount val="5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</c:numCache>
            </c:numRef>
          </c:xVal>
          <c:yVal>
            <c:numRef>
              <c:f>'[Microsoft Word 内のグラフ]NMOS Id-Vd'!$D$156:$D$206</c:f>
              <c:numCache>
                <c:formatCode>0.00E+00</c:formatCode>
                <c:ptCount val="51"/>
                <c:pt idx="0">
                  <c:v>-7.6424999999999998E-8</c:v>
                </c:pt>
                <c:pt idx="1">
                  <c:v>7.0218999999999996E-6</c:v>
                </c:pt>
                <c:pt idx="2">
                  <c:v>1.3689999999999999E-5</c:v>
                </c:pt>
                <c:pt idx="3">
                  <c:v>1.9919999999999999E-5</c:v>
                </c:pt>
                <c:pt idx="4">
                  <c:v>2.5712999999999999E-5</c:v>
                </c:pt>
                <c:pt idx="5">
                  <c:v>3.1072000000000003E-5</c:v>
                </c:pt>
                <c:pt idx="6">
                  <c:v>3.5933000000000003E-5</c:v>
                </c:pt>
                <c:pt idx="7">
                  <c:v>4.0435000000000002E-5</c:v>
                </c:pt>
                <c:pt idx="8">
                  <c:v>4.4508000000000001E-5</c:v>
                </c:pt>
                <c:pt idx="9">
                  <c:v>4.8157E-5</c:v>
                </c:pt>
                <c:pt idx="10">
                  <c:v>5.1390000000000001E-5</c:v>
                </c:pt>
                <c:pt idx="11">
                  <c:v>5.4196000000000001E-5</c:v>
                </c:pt>
                <c:pt idx="12">
                  <c:v>5.6601000000000002E-5</c:v>
                </c:pt>
                <c:pt idx="13">
                  <c:v>5.8566000000000001E-5</c:v>
                </c:pt>
                <c:pt idx="14">
                  <c:v>6.0168999999999999E-5</c:v>
                </c:pt>
                <c:pt idx="15">
                  <c:v>6.1408000000000006E-5</c:v>
                </c:pt>
                <c:pt idx="16">
                  <c:v>6.2303000000000003E-5</c:v>
                </c:pt>
                <c:pt idx="17">
                  <c:v>6.2896000000000002E-5</c:v>
                </c:pt>
                <c:pt idx="18">
                  <c:v>6.3261000000000003E-5</c:v>
                </c:pt>
                <c:pt idx="19">
                  <c:v>6.3473999999999996E-5</c:v>
                </c:pt>
                <c:pt idx="20">
                  <c:v>6.3597999999999997E-5</c:v>
                </c:pt>
                <c:pt idx="21">
                  <c:v>6.3674000000000001E-5</c:v>
                </c:pt>
                <c:pt idx="22">
                  <c:v>6.3726000000000006E-5</c:v>
                </c:pt>
                <c:pt idx="23">
                  <c:v>6.3763999999999995E-5</c:v>
                </c:pt>
                <c:pt idx="24">
                  <c:v>6.3795999999999997E-5</c:v>
                </c:pt>
                <c:pt idx="25">
                  <c:v>6.3818000000000005E-5</c:v>
                </c:pt>
                <c:pt idx="26">
                  <c:v>6.3847E-5</c:v>
                </c:pt>
                <c:pt idx="27">
                  <c:v>6.3869999999999997E-5</c:v>
                </c:pt>
                <c:pt idx="28">
                  <c:v>6.3879000000000003E-5</c:v>
                </c:pt>
                <c:pt idx="29">
                  <c:v>6.3894999999999997E-5</c:v>
                </c:pt>
                <c:pt idx="30">
                  <c:v>6.3913999999999998E-5</c:v>
                </c:pt>
                <c:pt idx="31">
                  <c:v>6.3929000000000004E-5</c:v>
                </c:pt>
                <c:pt idx="32">
                  <c:v>6.3942000000000005E-5</c:v>
                </c:pt>
                <c:pt idx="33">
                  <c:v>6.3956999999999998E-5</c:v>
                </c:pt>
                <c:pt idx="34">
                  <c:v>6.3966000000000004E-5</c:v>
                </c:pt>
                <c:pt idx="35">
                  <c:v>6.3981999999999998E-5</c:v>
                </c:pt>
                <c:pt idx="36">
                  <c:v>6.3992999999999995E-5</c:v>
                </c:pt>
                <c:pt idx="37">
                  <c:v>6.4010000000000005E-5</c:v>
                </c:pt>
                <c:pt idx="38">
                  <c:v>6.4021000000000002E-5</c:v>
                </c:pt>
                <c:pt idx="39">
                  <c:v>6.4030999999999997E-5</c:v>
                </c:pt>
                <c:pt idx="40">
                  <c:v>6.4039000000000001E-5</c:v>
                </c:pt>
                <c:pt idx="41">
                  <c:v>6.4055999999999998E-5</c:v>
                </c:pt>
                <c:pt idx="42">
                  <c:v>6.4071000000000004E-5</c:v>
                </c:pt>
                <c:pt idx="43">
                  <c:v>6.4078000000000006E-5</c:v>
                </c:pt>
                <c:pt idx="44">
                  <c:v>6.4090999999999993E-5</c:v>
                </c:pt>
                <c:pt idx="45">
                  <c:v>6.4095000000000002E-5</c:v>
                </c:pt>
                <c:pt idx="46">
                  <c:v>6.4111999999999999E-5</c:v>
                </c:pt>
                <c:pt idx="47">
                  <c:v>6.4121999999999994E-5</c:v>
                </c:pt>
                <c:pt idx="48">
                  <c:v>6.4132000000000002E-5</c:v>
                </c:pt>
                <c:pt idx="49">
                  <c:v>6.4140999999999995E-5</c:v>
                </c:pt>
                <c:pt idx="50">
                  <c:v>6.4150000000000001E-5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A4A-405E-AB1E-8C54A06BAED6}"/>
            </c:ext>
          </c:extLst>
        </c:ser>
        <c:ser>
          <c:idx val="2"/>
          <c:order val="2"/>
          <c:tx>
            <c:v>Vg=1.5V</c:v>
          </c:tx>
          <c:spPr>
            <a:ln>
              <a:solidFill>
                <a:srgbClr val="000000"/>
              </a:solidFill>
            </a:ln>
          </c:spPr>
          <c:marker>
            <c:symbol val="none"/>
          </c:marker>
          <c:xVal>
            <c:numRef>
              <c:f>'[Microsoft Word 内のグラフ]NMOS Id-Vd'!$C$105:$C$155</c:f>
              <c:numCache>
                <c:formatCode>General</c:formatCode>
                <c:ptCount val="5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</c:numCache>
            </c:numRef>
          </c:xVal>
          <c:yVal>
            <c:numRef>
              <c:f>'[Microsoft Word 内のグラフ]NMOS Id-Vd'!$D$105:$D$155</c:f>
              <c:numCache>
                <c:formatCode>0.00E+00</c:formatCode>
                <c:ptCount val="51"/>
                <c:pt idx="0">
                  <c:v>-4.6620000000000003E-8</c:v>
                </c:pt>
                <c:pt idx="1">
                  <c:v>4.0418E-6</c:v>
                </c:pt>
                <c:pt idx="2">
                  <c:v>7.6765000000000001E-6</c:v>
                </c:pt>
                <c:pt idx="3">
                  <c:v>1.0858499999999999E-5</c:v>
                </c:pt>
                <c:pt idx="4">
                  <c:v>1.3599E-5</c:v>
                </c:pt>
                <c:pt idx="5">
                  <c:v>1.5900999999999999E-5</c:v>
                </c:pt>
                <c:pt idx="6">
                  <c:v>1.7759000000000001E-5</c:v>
                </c:pt>
                <c:pt idx="7">
                  <c:v>1.9236999999999999E-5</c:v>
                </c:pt>
                <c:pt idx="8">
                  <c:v>2.0327999999999999E-5</c:v>
                </c:pt>
                <c:pt idx="9">
                  <c:v>2.1077000000000002E-5</c:v>
                </c:pt>
                <c:pt idx="10">
                  <c:v>2.1522000000000002E-5</c:v>
                </c:pt>
                <c:pt idx="11">
                  <c:v>2.1753999999999999E-5</c:v>
                </c:pt>
                <c:pt idx="12">
                  <c:v>2.1865000000000002E-5</c:v>
                </c:pt>
                <c:pt idx="13">
                  <c:v>2.1912999999999998E-5</c:v>
                </c:pt>
                <c:pt idx="14">
                  <c:v>2.1942000000000001E-5</c:v>
                </c:pt>
                <c:pt idx="15">
                  <c:v>2.1965000000000001E-5</c:v>
                </c:pt>
                <c:pt idx="16">
                  <c:v>2.1977999999999999E-5</c:v>
                </c:pt>
                <c:pt idx="17">
                  <c:v>2.1988999999999999E-5</c:v>
                </c:pt>
                <c:pt idx="18">
                  <c:v>2.1999999999999999E-5</c:v>
                </c:pt>
                <c:pt idx="19">
                  <c:v>2.2005E-5</c:v>
                </c:pt>
                <c:pt idx="20">
                  <c:v>2.2016000000000001E-5</c:v>
                </c:pt>
                <c:pt idx="21">
                  <c:v>2.2025999999999999E-5</c:v>
                </c:pt>
                <c:pt idx="22">
                  <c:v>2.2030000000000001E-5</c:v>
                </c:pt>
                <c:pt idx="23">
                  <c:v>2.2038000000000001E-5</c:v>
                </c:pt>
                <c:pt idx="24">
                  <c:v>2.2048999999999998E-5</c:v>
                </c:pt>
                <c:pt idx="25">
                  <c:v>2.2050000000000001E-5</c:v>
                </c:pt>
                <c:pt idx="26">
                  <c:v>2.2056999999999999E-5</c:v>
                </c:pt>
                <c:pt idx="27">
                  <c:v>2.2065E-5</c:v>
                </c:pt>
                <c:pt idx="28">
                  <c:v>2.2070999999999999E-5</c:v>
                </c:pt>
                <c:pt idx="29">
                  <c:v>2.2076E-5</c:v>
                </c:pt>
                <c:pt idx="30">
                  <c:v>2.2076999999999999E-5</c:v>
                </c:pt>
                <c:pt idx="31">
                  <c:v>2.2086000000000002E-5</c:v>
                </c:pt>
                <c:pt idx="32">
                  <c:v>2.2087E-5</c:v>
                </c:pt>
                <c:pt idx="33">
                  <c:v>2.2096E-5</c:v>
                </c:pt>
                <c:pt idx="34">
                  <c:v>2.2101000000000001E-5</c:v>
                </c:pt>
                <c:pt idx="35">
                  <c:v>2.2109000000000001E-5</c:v>
                </c:pt>
                <c:pt idx="36">
                  <c:v>2.2112000000000001E-5</c:v>
                </c:pt>
                <c:pt idx="37">
                  <c:v>2.2116999999999998E-5</c:v>
                </c:pt>
                <c:pt idx="38">
                  <c:v>2.2124999999999999E-5</c:v>
                </c:pt>
                <c:pt idx="39">
                  <c:v>2.2129000000000001E-5</c:v>
                </c:pt>
                <c:pt idx="40">
                  <c:v>2.2133E-5</c:v>
                </c:pt>
                <c:pt idx="41">
                  <c:v>2.2138E-5</c:v>
                </c:pt>
                <c:pt idx="42">
                  <c:v>2.2140000000000001E-5</c:v>
                </c:pt>
                <c:pt idx="43">
                  <c:v>2.2144999999999999E-5</c:v>
                </c:pt>
                <c:pt idx="44">
                  <c:v>2.2152000000000001E-5</c:v>
                </c:pt>
                <c:pt idx="45">
                  <c:v>2.2157000000000001E-5</c:v>
                </c:pt>
                <c:pt idx="46">
                  <c:v>2.2163000000000001E-5</c:v>
                </c:pt>
                <c:pt idx="47">
                  <c:v>2.2172E-5</c:v>
                </c:pt>
                <c:pt idx="48">
                  <c:v>2.2174000000000001E-5</c:v>
                </c:pt>
                <c:pt idx="49">
                  <c:v>2.2177000000000001E-5</c:v>
                </c:pt>
                <c:pt idx="50">
                  <c:v>2.2189999999999999E-5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6A4A-405E-AB1E-8C54A06BAED6}"/>
            </c:ext>
          </c:extLst>
        </c:ser>
        <c:ser>
          <c:idx val="0"/>
          <c:order val="3"/>
          <c:tx>
            <c:v>Vg=1.0V</c:v>
          </c:tx>
          <c:spPr>
            <a:ln>
              <a:solidFill>
                <a:srgbClr val="000000"/>
              </a:solidFill>
            </a:ln>
          </c:spPr>
          <c:marker>
            <c:symbol val="none"/>
          </c:marker>
          <c:xVal>
            <c:numRef>
              <c:f>'[Microsoft Word 内のグラフ]NMOS Id-Vd'!$C$3:$C$53</c:f>
              <c:numCache>
                <c:formatCode>General</c:formatCode>
                <c:ptCount val="5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</c:numCache>
            </c:numRef>
          </c:xVal>
          <c:yVal>
            <c:numRef>
              <c:f>'[Microsoft Word 内のグラフ]NMOS Id-Vd'!$D$54:$D$104</c:f>
              <c:numCache>
                <c:formatCode>0.00E+00</c:formatCode>
                <c:ptCount val="51"/>
                <c:pt idx="0">
                  <c:v>-1.3726999999999999E-8</c:v>
                </c:pt>
                <c:pt idx="1">
                  <c:v>1.0610000000000001E-6</c:v>
                </c:pt>
                <c:pt idx="2">
                  <c:v>1.7734E-6</c:v>
                </c:pt>
                <c:pt idx="3">
                  <c:v>2.1807000000000001E-6</c:v>
                </c:pt>
                <c:pt idx="4">
                  <c:v>2.367E-6</c:v>
                </c:pt>
                <c:pt idx="5">
                  <c:v>2.4312999999999999E-6</c:v>
                </c:pt>
                <c:pt idx="6">
                  <c:v>2.4499E-6</c:v>
                </c:pt>
                <c:pt idx="7">
                  <c:v>2.4572E-6</c:v>
                </c:pt>
                <c:pt idx="8">
                  <c:v>2.4613999999999998E-6</c:v>
                </c:pt>
                <c:pt idx="9">
                  <c:v>2.4642000000000001E-6</c:v>
                </c:pt>
                <c:pt idx="10">
                  <c:v>2.4661E-6</c:v>
                </c:pt>
                <c:pt idx="11">
                  <c:v>2.4677000000000001E-6</c:v>
                </c:pt>
                <c:pt idx="12">
                  <c:v>2.4704000000000001E-6</c:v>
                </c:pt>
                <c:pt idx="13">
                  <c:v>2.4721E-6</c:v>
                </c:pt>
                <c:pt idx="14">
                  <c:v>2.4731000000000001E-6</c:v>
                </c:pt>
                <c:pt idx="15">
                  <c:v>2.4748999999999998E-6</c:v>
                </c:pt>
                <c:pt idx="16">
                  <c:v>2.4766999999999999E-6</c:v>
                </c:pt>
                <c:pt idx="17">
                  <c:v>2.4773E-6</c:v>
                </c:pt>
                <c:pt idx="18">
                  <c:v>2.4789000000000001E-6</c:v>
                </c:pt>
                <c:pt idx="19">
                  <c:v>2.4806E-6</c:v>
                </c:pt>
                <c:pt idx="20">
                  <c:v>2.4822000000000001E-6</c:v>
                </c:pt>
                <c:pt idx="21">
                  <c:v>2.4828000000000002E-6</c:v>
                </c:pt>
                <c:pt idx="22">
                  <c:v>2.4841000000000001E-6</c:v>
                </c:pt>
                <c:pt idx="23">
                  <c:v>2.4855000000000002E-6</c:v>
                </c:pt>
                <c:pt idx="24">
                  <c:v>2.4864E-6</c:v>
                </c:pt>
                <c:pt idx="25">
                  <c:v>2.4872000000000001E-6</c:v>
                </c:pt>
                <c:pt idx="26">
                  <c:v>2.4880000000000001E-6</c:v>
                </c:pt>
                <c:pt idx="27">
                  <c:v>2.4893999999999998E-6</c:v>
                </c:pt>
                <c:pt idx="28">
                  <c:v>2.4907000000000001E-6</c:v>
                </c:pt>
                <c:pt idx="29">
                  <c:v>2.4913000000000002E-6</c:v>
                </c:pt>
                <c:pt idx="30">
                  <c:v>2.4926999999999999E-6</c:v>
                </c:pt>
                <c:pt idx="31">
                  <c:v>2.4934000000000001E-6</c:v>
                </c:pt>
                <c:pt idx="32">
                  <c:v>2.4945999999999998E-6</c:v>
                </c:pt>
                <c:pt idx="33">
                  <c:v>2.4949999999999998E-6</c:v>
                </c:pt>
                <c:pt idx="34">
                  <c:v>2.4961999999999999E-6</c:v>
                </c:pt>
                <c:pt idx="35">
                  <c:v>2.4965999999999999E-6</c:v>
                </c:pt>
                <c:pt idx="36">
                  <c:v>2.4974999999999998E-6</c:v>
                </c:pt>
                <c:pt idx="37">
                  <c:v>2.4982000000000001E-6</c:v>
                </c:pt>
                <c:pt idx="38">
                  <c:v>2.4992999999999999E-6</c:v>
                </c:pt>
                <c:pt idx="39">
                  <c:v>2.4994000000000002E-6</c:v>
                </c:pt>
                <c:pt idx="40">
                  <c:v>2.5005999999999998E-6</c:v>
                </c:pt>
                <c:pt idx="41">
                  <c:v>2.5011999999999999E-6</c:v>
                </c:pt>
                <c:pt idx="42">
                  <c:v>2.5023000000000002E-6</c:v>
                </c:pt>
                <c:pt idx="43">
                  <c:v>2.5034999999999998E-6</c:v>
                </c:pt>
                <c:pt idx="44">
                  <c:v>2.5036999999999998E-6</c:v>
                </c:pt>
                <c:pt idx="45">
                  <c:v>2.5056000000000002E-6</c:v>
                </c:pt>
                <c:pt idx="46">
                  <c:v>2.5059E-6</c:v>
                </c:pt>
                <c:pt idx="47">
                  <c:v>2.5075999999999999E-6</c:v>
                </c:pt>
                <c:pt idx="48">
                  <c:v>2.5098999999999999E-6</c:v>
                </c:pt>
                <c:pt idx="49">
                  <c:v>2.5115E-6</c:v>
                </c:pt>
                <c:pt idx="50">
                  <c:v>2.5131999999999999E-6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6A4A-405E-AB1E-8C54A06BAED6}"/>
            </c:ext>
          </c:extLst>
        </c:ser>
        <c:ser>
          <c:idx val="5"/>
          <c:order val="4"/>
          <c:spPr>
            <a:ln w="28575">
              <a:solidFill>
                <a:srgbClr val="000000"/>
              </a:solidFill>
            </a:ln>
          </c:spPr>
          <c:marker>
            <c:symbol val="none"/>
          </c:marker>
          <c:dPt>
            <c:idx val="1"/>
            <c:bubble3D val="0"/>
            <c:spPr>
              <a:ln w="28575">
                <a:solidFill>
                  <a:srgbClr val="000000"/>
                </a:solidFill>
                <a:prstDash val="dash"/>
              </a:ln>
            </c:spPr>
            <c:extLst>
              <c:ext xmlns:c16="http://schemas.microsoft.com/office/drawing/2014/chart" uri="{C3380CC4-5D6E-409C-BE32-E72D297353CC}">
                <c16:uniqueId val="{00000005-6A4A-405E-AB1E-8C54A06BAED6}"/>
              </c:ext>
            </c:extLst>
          </c:dPt>
          <c:dPt>
            <c:idx val="2"/>
            <c:bubble3D val="0"/>
            <c:spPr>
              <a:ln w="28575">
                <a:solidFill>
                  <a:srgbClr val="000000"/>
                </a:solidFill>
                <a:prstDash val="dash"/>
              </a:ln>
            </c:spPr>
            <c:extLst>
              <c:ext xmlns:c16="http://schemas.microsoft.com/office/drawing/2014/chart" uri="{C3380CC4-5D6E-409C-BE32-E72D297353CC}">
                <c16:uniqueId val="{00000007-6A4A-405E-AB1E-8C54A06BAED6}"/>
              </c:ext>
            </c:extLst>
          </c:dPt>
          <c:dPt>
            <c:idx val="3"/>
            <c:bubble3D val="0"/>
            <c:spPr>
              <a:ln w="28575">
                <a:solidFill>
                  <a:srgbClr val="000000"/>
                </a:solidFill>
                <a:prstDash val="dash"/>
              </a:ln>
            </c:spPr>
            <c:extLst>
              <c:ext xmlns:c16="http://schemas.microsoft.com/office/drawing/2014/chart" uri="{C3380CC4-5D6E-409C-BE32-E72D297353CC}">
                <c16:uniqueId val="{00000009-6A4A-405E-AB1E-8C54A06BAED6}"/>
              </c:ext>
            </c:extLst>
          </c:dPt>
          <c:dPt>
            <c:idx val="4"/>
            <c:bubble3D val="0"/>
            <c:spPr>
              <a:ln w="28575">
                <a:solidFill>
                  <a:srgbClr val="000000"/>
                </a:solidFill>
                <a:prstDash val="dash"/>
              </a:ln>
            </c:spPr>
            <c:extLst>
              <c:ext xmlns:c16="http://schemas.microsoft.com/office/drawing/2014/chart" uri="{C3380CC4-5D6E-409C-BE32-E72D297353CC}">
                <c16:uniqueId val="{0000000B-6A4A-405E-AB1E-8C54A06BAED6}"/>
              </c:ext>
            </c:extLst>
          </c:dPt>
          <c:trendline>
            <c:trendlineType val="exp"/>
            <c:dispRSqr val="0"/>
            <c:dispEq val="1"/>
            <c:trendlineLbl>
              <c:numFmt formatCode="General" sourceLinked="0"/>
            </c:trendlineLbl>
          </c:trendline>
          <c:trendline>
            <c:trendlineType val="log"/>
            <c:dispRSqr val="0"/>
            <c:dispEq val="1"/>
            <c:trendlineLbl>
              <c:numFmt formatCode="General" sourceLinked="0"/>
            </c:trendlineLbl>
          </c:trendline>
          <c:xVal>
            <c:numRef>
              <c:f>'[Microsoft Word 内のグラフ]NMOS Id-Vd'!$K$1:$K$5</c:f>
              <c:numCache>
                <c:formatCode>General</c:formatCode>
                <c:ptCount val="5"/>
                <c:pt idx="0">
                  <c:v>0</c:v>
                </c:pt>
                <c:pt idx="1">
                  <c:v>0.4</c:v>
                </c:pt>
                <c:pt idx="2">
                  <c:v>0.75</c:v>
                </c:pt>
                <c:pt idx="3">
                  <c:v>1.1000000000000001</c:v>
                </c:pt>
                <c:pt idx="4" formatCode="0.00E+00">
                  <c:v>1.1499999999999999</c:v>
                </c:pt>
              </c:numCache>
            </c:numRef>
          </c:xVal>
          <c:yVal>
            <c:numRef>
              <c:f>'[Microsoft Word 内のグラフ]NMOS Id-Vd'!$L$1:$L$5</c:f>
              <c:numCache>
                <c:formatCode>0.00E+00</c:formatCode>
                <c:ptCount val="5"/>
                <c:pt idx="0" formatCode="General">
                  <c:v>0</c:v>
                </c:pt>
                <c:pt idx="1">
                  <c:v>2.0327999999999999E-5</c:v>
                </c:pt>
                <c:pt idx="2">
                  <c:v>6.1408000000000006E-5</c:v>
                </c:pt>
                <c:pt idx="3" formatCode="General">
                  <c:v>1.2322E-4</c:v>
                </c:pt>
                <c:pt idx="4">
                  <c:v>1.3999999999999999E-4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6A4A-405E-AB1E-8C54A06BAE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022208"/>
        <c:axId val="127024128"/>
      </c:scatterChart>
      <c:valAx>
        <c:axId val="127022208"/>
        <c:scaling>
          <c:orientation val="minMax"/>
          <c:max val="2.5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80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kumimoji="1" lang="ja-JP" altLang="ja-JP" sz="18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ドレイン電圧</a:t>
                </a:r>
                <a:r>
                  <a:rPr kumimoji="1" lang="en-US" altLang="ja-JP" sz="18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</a:t>
                </a:r>
                <a:r>
                  <a:rPr lang="en-US" altLang="ja-JP" sz="1800" i="1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V</a:t>
                </a:r>
                <a:r>
                  <a:rPr lang="en-US" altLang="ja-JP" sz="1800" i="1" baseline="-250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D</a:t>
                </a:r>
                <a:r>
                  <a:rPr lang="en-US" altLang="ja-JP" sz="1800" baseline="-250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</a:t>
                </a:r>
                <a:r>
                  <a:rPr lang="en-US" altLang="ja-JP" sz="1800" baseline="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[V]</a:t>
                </a:r>
                <a:endParaRPr lang="ja-JP" altLang="en-US" sz="1800" dirty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3231582353575665"/>
              <c:y val="0.894995227287671"/>
            </c:manualLayout>
          </c:layout>
          <c:overlay val="0"/>
        </c:title>
        <c:numFmt formatCode="General" sourceLinked="1"/>
        <c:majorTickMark val="in"/>
        <c:minorTickMark val="in"/>
        <c:tickLblPos val="low"/>
        <c:spPr>
          <a:ln w="25400">
            <a:solidFill>
              <a:srgbClr val="000000"/>
            </a:solidFill>
          </a:ln>
        </c:spPr>
        <c:txPr>
          <a:bodyPr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127024128"/>
        <c:crosses val="autoZero"/>
        <c:crossBetween val="midCat"/>
        <c:majorUnit val="0.5"/>
        <c:minorUnit val="0.1"/>
      </c:valAx>
      <c:valAx>
        <c:axId val="127024128"/>
        <c:scaling>
          <c:orientation val="minMax"/>
          <c:max val="1.5000000000000004E-4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80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kumimoji="1" lang="ja-JP" altLang="ja-JP" sz="18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ドレイン電流</a:t>
                </a:r>
                <a:r>
                  <a:rPr kumimoji="1" lang="en-US" altLang="ja-JP" sz="18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</a:t>
                </a:r>
                <a:r>
                  <a:rPr lang="en-US" altLang="ja-JP" sz="1800" i="1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I</a:t>
                </a:r>
                <a:r>
                  <a:rPr lang="en-US" altLang="ja-JP" sz="1800" i="1" baseline="-250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D</a:t>
                </a:r>
                <a:r>
                  <a:rPr lang="en-US" altLang="ja-JP" sz="1800" baseline="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</a:t>
                </a:r>
                <a:r>
                  <a:rPr lang="en-US" altLang="ja-JP" sz="18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[</a:t>
                </a:r>
                <a:r>
                  <a:rPr lang="en-US" altLang="ja-JP" sz="1800" b="1" i="0" u="none" strike="noStrike" baseline="0" dirty="0">
                    <a:effectLst/>
                  </a:rPr>
                  <a:t>10</a:t>
                </a:r>
                <a:r>
                  <a:rPr lang="en-US" altLang="ja-JP" sz="1800" b="1" i="0" u="none" strike="noStrike" baseline="30000" dirty="0">
                    <a:effectLst/>
                  </a:rPr>
                  <a:t>−4</a:t>
                </a:r>
                <a:r>
                  <a:rPr lang="en-US" altLang="ja-JP" sz="1800" b="1" i="0" u="none" strike="noStrike" baseline="0" dirty="0">
                    <a:effectLst/>
                  </a:rPr>
                  <a:t>A</a:t>
                </a:r>
                <a:r>
                  <a:rPr lang="en-US" altLang="ja-JP" sz="18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]</a:t>
                </a:r>
                <a:endParaRPr lang="ja-JP" altLang="en-US" sz="1800" dirty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4.2206150397905623E-2"/>
              <c:y val="9.1647129910735536E-2"/>
            </c:manualLayout>
          </c:layout>
          <c:overlay val="0"/>
        </c:title>
        <c:numFmt formatCode="0.00E+00" sourceLinked="1"/>
        <c:majorTickMark val="in"/>
        <c:minorTickMark val="in"/>
        <c:tickLblPos val="nextTo"/>
        <c:spPr>
          <a:ln w="25400">
            <a:solidFill>
              <a:srgbClr val="000000"/>
            </a:solidFill>
          </a:ln>
        </c:spPr>
        <c:txPr>
          <a:bodyPr/>
          <a:lstStyle/>
          <a:p>
            <a:pPr>
              <a:defRPr sz="800"/>
            </a:pPr>
            <a:endParaRPr lang="ja-JP"/>
          </a:p>
        </c:txPr>
        <c:crossAx val="127022208"/>
        <c:crosses val="autoZero"/>
        <c:crossBetween val="midCat"/>
        <c:majorUnit val="5.0000000000000016E-5"/>
        <c:minorUnit val="1.0000000000000003E-5"/>
      </c:valAx>
      <c:spPr>
        <a:ln w="19050">
          <a:solidFill>
            <a:srgbClr val="000000"/>
          </a:solidFill>
        </a:ln>
      </c:spPr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306739318301825"/>
          <c:y val="3.3009684134310803E-2"/>
          <c:w val="0.68743889474682629"/>
          <c:h val="0.7497571886915780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'v-E'!$G$8</c:f>
              <c:strCache>
                <c:ptCount val="1"/>
                <c:pt idx="0">
                  <c:v>ve [107cm/s]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'v-E'!$D$9:$D$40</c:f>
              <c:numCache>
                <c:formatCode>0.00E+00</c:formatCode>
                <c:ptCount val="32"/>
                <c:pt idx="0">
                  <c:v>0</c:v>
                </c:pt>
                <c:pt idx="1">
                  <c:v>0.02</c:v>
                </c:pt>
                <c:pt idx="2">
                  <c:v>0.04</c:v>
                </c:pt>
                <c:pt idx="3">
                  <c:v>0.06</c:v>
                </c:pt>
                <c:pt idx="4">
                  <c:v>0.08</c:v>
                </c:pt>
                <c:pt idx="5">
                  <c:v>0.09</c:v>
                </c:pt>
                <c:pt idx="6">
                  <c:v>0.1</c:v>
                </c:pt>
                <c:pt idx="7">
                  <c:v>0.11</c:v>
                </c:pt>
                <c:pt idx="8">
                  <c:v>0.12</c:v>
                </c:pt>
                <c:pt idx="9">
                  <c:v>0.13</c:v>
                </c:pt>
                <c:pt idx="10">
                  <c:v>0.15</c:v>
                </c:pt>
                <c:pt idx="11">
                  <c:v>0.17499999999999999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0.7</c:v>
                </c:pt>
                <c:pt idx="17">
                  <c:v>1</c:v>
                </c:pt>
                <c:pt idx="18">
                  <c:v>1.1000000000000001</c:v>
                </c:pt>
                <c:pt idx="19">
                  <c:v>1.2</c:v>
                </c:pt>
                <c:pt idx="20">
                  <c:v>1.3</c:v>
                </c:pt>
                <c:pt idx="21">
                  <c:v>1.5</c:v>
                </c:pt>
                <c:pt idx="22">
                  <c:v>1.75</c:v>
                </c:pt>
                <c:pt idx="23">
                  <c:v>2</c:v>
                </c:pt>
                <c:pt idx="24">
                  <c:v>3</c:v>
                </c:pt>
                <c:pt idx="25">
                  <c:v>4</c:v>
                </c:pt>
                <c:pt idx="26">
                  <c:v>5</c:v>
                </c:pt>
                <c:pt idx="27">
                  <c:v>7</c:v>
                </c:pt>
                <c:pt idx="28">
                  <c:v>10</c:v>
                </c:pt>
                <c:pt idx="29">
                  <c:v>11</c:v>
                </c:pt>
                <c:pt idx="30">
                  <c:v>12</c:v>
                </c:pt>
                <c:pt idx="31">
                  <c:v>13</c:v>
                </c:pt>
              </c:numCache>
            </c:numRef>
          </c:xVal>
          <c:yVal>
            <c:numRef>
              <c:f>'v-E'!$G$9:$G$40</c:f>
              <c:numCache>
                <c:formatCode>0.00E+00</c:formatCode>
                <c:ptCount val="32"/>
                <c:pt idx="0">
                  <c:v>0</c:v>
                </c:pt>
                <c:pt idx="1">
                  <c:v>2.7491410276223368E-2</c:v>
                </c:pt>
                <c:pt idx="2">
                  <c:v>5.4931378638281451E-2</c:v>
                </c:pt>
                <c:pt idx="3">
                  <c:v>8.2268943065797656E-2</c:v>
                </c:pt>
                <c:pt idx="4">
                  <c:v>0.10945409092309882</c:v>
                </c:pt>
                <c:pt idx="5">
                  <c:v>0.12297425037465172</c:v>
                </c:pt>
                <c:pt idx="6">
                  <c:v>0.13643820804812931</c:v>
                </c:pt>
                <c:pt idx="7">
                  <c:v>0.14984017452660101</c:v>
                </c:pt>
                <c:pt idx="8">
                  <c:v>0.1631744982232691</c:v>
                </c:pt>
                <c:pt idx="9">
                  <c:v>0.17643567631402979</c:v>
                </c:pt>
                <c:pt idx="10">
                  <c:v>0.20271738855520388</c:v>
                </c:pt>
                <c:pt idx="11">
                  <c:v>0.23506656668597548</c:v>
                </c:pt>
                <c:pt idx="12">
                  <c:v>0.26678918753996628</c:v>
                </c:pt>
                <c:pt idx="13">
                  <c:v>0.38623578574723089</c:v>
                </c:pt>
                <c:pt idx="14">
                  <c:v>0.49193495504995366</c:v>
                </c:pt>
                <c:pt idx="15">
                  <c:v>0.58299883400349806</c:v>
                </c:pt>
                <c:pt idx="16">
                  <c:v>0.72435506865536992</c:v>
                </c:pt>
                <c:pt idx="17">
                  <c:v>0.85895569038733333</c:v>
                </c:pt>
                <c:pt idx="18">
                  <c:v>0.88960969273350743</c:v>
                </c:pt>
                <c:pt idx="19">
                  <c:v>0.9152553237716281</c:v>
                </c:pt>
                <c:pt idx="20">
                  <c:v>0.93682414837499839</c:v>
                </c:pt>
                <c:pt idx="21">
                  <c:v>0.97058823529411753</c:v>
                </c:pt>
                <c:pt idx="22">
                  <c:v>1.0004219231443801</c:v>
                </c:pt>
                <c:pt idx="23">
                  <c:v>1.0213243599737853</c:v>
                </c:pt>
                <c:pt idx="24">
                  <c:v>1.0628584335613709</c:v>
                </c:pt>
                <c:pt idx="25">
                  <c:v>1.0786387432600122</c:v>
                </c:pt>
                <c:pt idx="26">
                  <c:v>1.0861846951083758</c:v>
                </c:pt>
                <c:pt idx="27">
                  <c:v>1.0928859399220445</c:v>
                </c:pt>
                <c:pt idx="28">
                  <c:v>1.0964968063897373</c:v>
                </c:pt>
                <c:pt idx="29">
                  <c:v>1.0971023986546733</c:v>
                </c:pt>
                <c:pt idx="30">
                  <c:v>1.0975636736422698</c:v>
                </c:pt>
                <c:pt idx="31">
                  <c:v>1.097923056915155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A1B-FD48-97A1-51A6E8682C81}"/>
            </c:ext>
          </c:extLst>
        </c:ser>
        <c:ser>
          <c:idx val="2"/>
          <c:order val="1"/>
          <c:tx>
            <c:strRef>
              <c:f>'v-E'!$B$43</c:f>
              <c:strCache>
                <c:ptCount val="1"/>
                <c:pt idx="0">
                  <c:v>vsat</c:v>
                </c:pt>
              </c:strCache>
            </c:strRef>
          </c:tx>
          <c:spPr>
            <a:ln w="19050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'v-E'!$D$45:$D$46</c:f>
              <c:numCache>
                <c:formatCode>0.00E+00</c:formatCode>
                <c:ptCount val="2"/>
                <c:pt idx="0" formatCode="General">
                  <c:v>0</c:v>
                </c:pt>
                <c:pt idx="1">
                  <c:v>13</c:v>
                </c:pt>
              </c:numCache>
            </c:numRef>
          </c:xVal>
          <c:yVal>
            <c:numRef>
              <c:f>'v-E'!$G$45:$G$46</c:f>
              <c:numCache>
                <c:formatCode>0.00E+00</c:formatCode>
                <c:ptCount val="2"/>
                <c:pt idx="0">
                  <c:v>1.097923056915155</c:v>
                </c:pt>
                <c:pt idx="1">
                  <c:v>1.097923056915155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A1B-FD48-97A1-51A6E8682C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2177024"/>
        <c:axId val="122178560"/>
      </c:scatterChart>
      <c:valAx>
        <c:axId val="122177024"/>
        <c:scaling>
          <c:orientation val="minMax"/>
          <c:max val="5"/>
        </c:scaling>
        <c:delete val="0"/>
        <c:axPos val="b"/>
        <c:majorGridlines>
          <c:spPr>
            <a:ln>
              <a:noFill/>
            </a:ln>
          </c:spPr>
        </c:majorGridlines>
        <c:minorGridlines>
          <c:spPr>
            <a:ln>
              <a:noFill/>
            </a:ln>
          </c:spPr>
        </c:minorGridlines>
        <c:numFmt formatCode="#,##0_ " sourceLinked="0"/>
        <c:majorTickMark val="out"/>
        <c:minorTickMark val="in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122178560"/>
        <c:crosses val="autoZero"/>
        <c:crossBetween val="midCat"/>
        <c:majorUnit val="1"/>
      </c:valAx>
      <c:valAx>
        <c:axId val="122178560"/>
        <c:scaling>
          <c:orientation val="minMax"/>
          <c:max val="1.3"/>
          <c:min val="0"/>
        </c:scaling>
        <c:delete val="0"/>
        <c:axPos val="l"/>
        <c:majorGridlines>
          <c:spPr>
            <a:ln>
              <a:noFill/>
            </a:ln>
          </c:spPr>
        </c:majorGridlines>
        <c:minorGridlines>
          <c:spPr>
            <a:ln>
              <a:noFill/>
            </a:ln>
          </c:spPr>
        </c:minorGridlines>
        <c:numFmt formatCode="#,##0.0_ " sourceLinked="0"/>
        <c:majorTickMark val="in"/>
        <c:minorTickMark val="in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122177024"/>
        <c:crosses val="autoZero"/>
        <c:crossBetween val="midCat"/>
        <c:majorUnit val="0.2"/>
        <c:minorUnit val="0.1"/>
      </c:valAx>
      <c:spPr>
        <a:noFill/>
        <a:ln w="127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2216004343780221"/>
          <c:y val="6.2695497024069957E-2"/>
          <c:w val="0.73835214236483737"/>
          <c:h val="0.73474375862999353"/>
        </c:manualLayout>
      </c:layout>
      <c:scatterChart>
        <c:scatterStyle val="smoothMarker"/>
        <c:varyColors val="0"/>
        <c:ser>
          <c:idx val="4"/>
          <c:order val="0"/>
          <c:tx>
            <c:v>Vg=2.5V</c:v>
          </c:tx>
          <c:spPr>
            <a:ln>
              <a:solidFill>
                <a:srgbClr val="000000"/>
              </a:solidFill>
            </a:ln>
          </c:spPr>
          <c:marker>
            <c:symbol val="none"/>
          </c:marker>
          <c:xVal>
            <c:numRef>
              <c:f>'[Microsoft Word 内のグラフ]NMOS Id-Vd'!$C$207:$C$257</c:f>
              <c:numCache>
                <c:formatCode>General</c:formatCode>
                <c:ptCount val="5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</c:numCache>
            </c:numRef>
          </c:xVal>
          <c:yVal>
            <c:numRef>
              <c:f>'[Microsoft Word 内のグラフ]NMOS Id-Vd'!$D$207:$D$257</c:f>
              <c:numCache>
                <c:formatCode>0.00E+00</c:formatCode>
                <c:ptCount val="51"/>
                <c:pt idx="0">
                  <c:v>-1.0309000000000001E-7</c:v>
                </c:pt>
                <c:pt idx="1">
                  <c:v>9.7059999999999999E-6</c:v>
                </c:pt>
                <c:pt idx="2">
                  <c:v>1.9120999999999999E-5</c:v>
                </c:pt>
                <c:pt idx="3">
                  <c:v>2.8141999999999999E-5</c:v>
                </c:pt>
                <c:pt idx="4">
                  <c:v>3.6770000000000002E-5</c:v>
                </c:pt>
                <c:pt idx="5">
                  <c:v>4.4990000000000001E-5</c:v>
                </c:pt>
                <c:pt idx="6">
                  <c:v>5.2698999999999998E-5</c:v>
                </c:pt>
                <c:pt idx="7">
                  <c:v>6.0130999999999997E-5</c:v>
                </c:pt>
                <c:pt idx="8">
                  <c:v>6.7152999999999999E-5</c:v>
                </c:pt>
                <c:pt idx="9">
                  <c:v>7.3775000000000004E-5</c:v>
                </c:pt>
                <c:pt idx="10">
                  <c:v>7.9993000000000005E-5</c:v>
                </c:pt>
                <c:pt idx="11">
                  <c:v>8.5807E-5</c:v>
                </c:pt>
                <c:pt idx="12">
                  <c:v>9.1211999999999993E-5</c:v>
                </c:pt>
                <c:pt idx="13">
                  <c:v>9.6138999999999996E-5</c:v>
                </c:pt>
                <c:pt idx="14" formatCode="General">
                  <c:v>1.0074800000000001E-4</c:v>
                </c:pt>
                <c:pt idx="15" formatCode="General">
                  <c:v>1.04937E-4</c:v>
                </c:pt>
                <c:pt idx="16" formatCode="General">
                  <c:v>1.0873E-4</c:v>
                </c:pt>
                <c:pt idx="17" formatCode="General">
                  <c:v>1.1212199999999999E-4</c:v>
                </c:pt>
                <c:pt idx="18" formatCode="General">
                  <c:v>1.1511E-4</c:v>
                </c:pt>
                <c:pt idx="19" formatCode="General">
                  <c:v>1.1767E-4</c:v>
                </c:pt>
                <c:pt idx="20" formatCode="General">
                  <c:v>1.199E-4</c:v>
                </c:pt>
                <c:pt idx="21" formatCode="General">
                  <c:v>1.2173E-4</c:v>
                </c:pt>
                <c:pt idx="22" formatCode="General">
                  <c:v>1.2322E-4</c:v>
                </c:pt>
                <c:pt idx="23" formatCode="General">
                  <c:v>1.2437E-4</c:v>
                </c:pt>
                <c:pt idx="24" formatCode="General">
                  <c:v>1.2520000000000001E-4</c:v>
                </c:pt>
                <c:pt idx="25" formatCode="General">
                  <c:v>1.2578000000000001E-4</c:v>
                </c:pt>
                <c:pt idx="26" formatCode="General">
                  <c:v>1.2615E-4</c:v>
                </c:pt>
                <c:pt idx="27" formatCode="General">
                  <c:v>1.2638999999999999E-4</c:v>
                </c:pt>
                <c:pt idx="28" formatCode="General">
                  <c:v>1.2655000000000001E-4</c:v>
                </c:pt>
                <c:pt idx="29" formatCode="General">
                  <c:v>1.2666000000000001E-4</c:v>
                </c:pt>
                <c:pt idx="30" formatCode="General">
                  <c:v>1.2674E-4</c:v>
                </c:pt>
                <c:pt idx="31" formatCode="General">
                  <c:v>1.2682000000000001E-4</c:v>
                </c:pt>
                <c:pt idx="32" formatCode="General">
                  <c:v>1.2685999999999999E-4</c:v>
                </c:pt>
                <c:pt idx="33" formatCode="General">
                  <c:v>1.2690999999999999E-4</c:v>
                </c:pt>
                <c:pt idx="34" formatCode="General">
                  <c:v>1.2693000000000001E-4</c:v>
                </c:pt>
                <c:pt idx="35" formatCode="General">
                  <c:v>1.2699E-4</c:v>
                </c:pt>
                <c:pt idx="36" formatCode="General">
                  <c:v>1.2697000000000001E-4</c:v>
                </c:pt>
                <c:pt idx="37" formatCode="General">
                  <c:v>1.2703000000000001E-4</c:v>
                </c:pt>
                <c:pt idx="38" formatCode="General">
                  <c:v>1.2704E-4</c:v>
                </c:pt>
                <c:pt idx="39" formatCode="General">
                  <c:v>1.2706999999999999E-4</c:v>
                </c:pt>
                <c:pt idx="40" formatCode="General">
                  <c:v>1.271E-4</c:v>
                </c:pt>
                <c:pt idx="41" formatCode="General">
                  <c:v>1.2711999999999999E-4</c:v>
                </c:pt>
                <c:pt idx="42" formatCode="General">
                  <c:v>1.2716999999999999E-4</c:v>
                </c:pt>
                <c:pt idx="43" formatCode="General">
                  <c:v>1.2716999999999999E-4</c:v>
                </c:pt>
                <c:pt idx="44" formatCode="General">
                  <c:v>1.272E-4</c:v>
                </c:pt>
                <c:pt idx="45" formatCode="General">
                  <c:v>1.2721999999999999E-4</c:v>
                </c:pt>
                <c:pt idx="46" formatCode="General">
                  <c:v>1.2721999999999999E-4</c:v>
                </c:pt>
                <c:pt idx="47" formatCode="General">
                  <c:v>1.2726E-4</c:v>
                </c:pt>
                <c:pt idx="48" formatCode="General">
                  <c:v>1.2726E-4</c:v>
                </c:pt>
                <c:pt idx="49" formatCode="General">
                  <c:v>1.273E-4</c:v>
                </c:pt>
                <c:pt idx="50" formatCode="General">
                  <c:v>1.2731E-4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E36-4343-BDAB-BD7493CB9ACF}"/>
            </c:ext>
          </c:extLst>
        </c:ser>
        <c:ser>
          <c:idx val="3"/>
          <c:order val="1"/>
          <c:tx>
            <c:v>Vg=2.0V</c:v>
          </c:tx>
          <c:spPr>
            <a:ln>
              <a:solidFill>
                <a:srgbClr val="000000"/>
              </a:solidFill>
            </a:ln>
          </c:spPr>
          <c:marker>
            <c:symbol val="none"/>
          </c:marker>
          <c:xVal>
            <c:numRef>
              <c:f>'[Microsoft Word 内のグラフ]NMOS Id-Vd'!$C$156:$C$206</c:f>
              <c:numCache>
                <c:formatCode>General</c:formatCode>
                <c:ptCount val="5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</c:numCache>
            </c:numRef>
          </c:xVal>
          <c:yVal>
            <c:numRef>
              <c:f>'[Microsoft Word 内のグラフ]NMOS Id-Vd'!$D$156:$D$206</c:f>
              <c:numCache>
                <c:formatCode>0.00E+00</c:formatCode>
                <c:ptCount val="51"/>
                <c:pt idx="0">
                  <c:v>-7.6424999999999998E-8</c:v>
                </c:pt>
                <c:pt idx="1">
                  <c:v>7.0218999999999996E-6</c:v>
                </c:pt>
                <c:pt idx="2">
                  <c:v>1.3689999999999999E-5</c:v>
                </c:pt>
                <c:pt idx="3">
                  <c:v>1.9919999999999999E-5</c:v>
                </c:pt>
                <c:pt idx="4">
                  <c:v>2.5712999999999999E-5</c:v>
                </c:pt>
                <c:pt idx="5">
                  <c:v>3.1072000000000003E-5</c:v>
                </c:pt>
                <c:pt idx="6">
                  <c:v>3.5933000000000003E-5</c:v>
                </c:pt>
                <c:pt idx="7">
                  <c:v>4.0435000000000002E-5</c:v>
                </c:pt>
                <c:pt idx="8">
                  <c:v>4.4508000000000001E-5</c:v>
                </c:pt>
                <c:pt idx="9">
                  <c:v>4.8157E-5</c:v>
                </c:pt>
                <c:pt idx="10">
                  <c:v>5.1390000000000001E-5</c:v>
                </c:pt>
                <c:pt idx="11">
                  <c:v>5.4196000000000001E-5</c:v>
                </c:pt>
                <c:pt idx="12">
                  <c:v>5.6601000000000002E-5</c:v>
                </c:pt>
                <c:pt idx="13">
                  <c:v>5.8566000000000001E-5</c:v>
                </c:pt>
                <c:pt idx="14">
                  <c:v>6.0168999999999999E-5</c:v>
                </c:pt>
                <c:pt idx="15">
                  <c:v>6.1408000000000006E-5</c:v>
                </c:pt>
                <c:pt idx="16">
                  <c:v>6.2303000000000003E-5</c:v>
                </c:pt>
                <c:pt idx="17">
                  <c:v>6.2896000000000002E-5</c:v>
                </c:pt>
                <c:pt idx="18">
                  <c:v>6.3261000000000003E-5</c:v>
                </c:pt>
                <c:pt idx="19">
                  <c:v>6.3473999999999996E-5</c:v>
                </c:pt>
                <c:pt idx="20">
                  <c:v>6.3597999999999997E-5</c:v>
                </c:pt>
                <c:pt idx="21">
                  <c:v>6.3674000000000001E-5</c:v>
                </c:pt>
                <c:pt idx="22">
                  <c:v>6.3726000000000006E-5</c:v>
                </c:pt>
                <c:pt idx="23">
                  <c:v>6.3763999999999995E-5</c:v>
                </c:pt>
                <c:pt idx="24">
                  <c:v>6.3795999999999997E-5</c:v>
                </c:pt>
                <c:pt idx="25">
                  <c:v>6.3818000000000005E-5</c:v>
                </c:pt>
                <c:pt idx="26">
                  <c:v>6.3847E-5</c:v>
                </c:pt>
                <c:pt idx="27">
                  <c:v>6.3869999999999997E-5</c:v>
                </c:pt>
                <c:pt idx="28">
                  <c:v>6.3879000000000003E-5</c:v>
                </c:pt>
                <c:pt idx="29">
                  <c:v>6.3894999999999997E-5</c:v>
                </c:pt>
                <c:pt idx="30">
                  <c:v>6.3913999999999998E-5</c:v>
                </c:pt>
                <c:pt idx="31">
                  <c:v>6.3929000000000004E-5</c:v>
                </c:pt>
                <c:pt idx="32">
                  <c:v>6.3942000000000005E-5</c:v>
                </c:pt>
                <c:pt idx="33">
                  <c:v>6.3956999999999998E-5</c:v>
                </c:pt>
                <c:pt idx="34">
                  <c:v>6.3966000000000004E-5</c:v>
                </c:pt>
                <c:pt idx="35">
                  <c:v>6.3981999999999998E-5</c:v>
                </c:pt>
                <c:pt idx="36">
                  <c:v>6.3992999999999995E-5</c:v>
                </c:pt>
                <c:pt idx="37">
                  <c:v>6.4010000000000005E-5</c:v>
                </c:pt>
                <c:pt idx="38">
                  <c:v>6.4021000000000002E-5</c:v>
                </c:pt>
                <c:pt idx="39">
                  <c:v>6.4030999999999997E-5</c:v>
                </c:pt>
                <c:pt idx="40">
                  <c:v>6.4039000000000001E-5</c:v>
                </c:pt>
                <c:pt idx="41">
                  <c:v>6.4055999999999998E-5</c:v>
                </c:pt>
                <c:pt idx="42">
                  <c:v>6.4071000000000004E-5</c:v>
                </c:pt>
                <c:pt idx="43">
                  <c:v>6.4078000000000006E-5</c:v>
                </c:pt>
                <c:pt idx="44">
                  <c:v>6.4090999999999993E-5</c:v>
                </c:pt>
                <c:pt idx="45">
                  <c:v>6.4095000000000002E-5</c:v>
                </c:pt>
                <c:pt idx="46">
                  <c:v>6.4111999999999999E-5</c:v>
                </c:pt>
                <c:pt idx="47">
                  <c:v>6.4121999999999994E-5</c:v>
                </c:pt>
                <c:pt idx="48">
                  <c:v>6.4132000000000002E-5</c:v>
                </c:pt>
                <c:pt idx="49">
                  <c:v>6.4140999999999995E-5</c:v>
                </c:pt>
                <c:pt idx="50">
                  <c:v>6.4150000000000001E-5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E36-4343-BDAB-BD7493CB9ACF}"/>
            </c:ext>
          </c:extLst>
        </c:ser>
        <c:ser>
          <c:idx val="2"/>
          <c:order val="2"/>
          <c:tx>
            <c:v>Vg=1.5V</c:v>
          </c:tx>
          <c:spPr>
            <a:ln>
              <a:solidFill>
                <a:srgbClr val="000000"/>
              </a:solidFill>
            </a:ln>
          </c:spPr>
          <c:marker>
            <c:symbol val="none"/>
          </c:marker>
          <c:xVal>
            <c:numRef>
              <c:f>'[Microsoft Word 内のグラフ]NMOS Id-Vd'!$C$105:$C$155</c:f>
              <c:numCache>
                <c:formatCode>General</c:formatCode>
                <c:ptCount val="5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</c:numCache>
            </c:numRef>
          </c:xVal>
          <c:yVal>
            <c:numRef>
              <c:f>'[Microsoft Word 内のグラフ]NMOS Id-Vd'!$D$105:$D$155</c:f>
              <c:numCache>
                <c:formatCode>0.00E+00</c:formatCode>
                <c:ptCount val="51"/>
                <c:pt idx="0">
                  <c:v>-4.6620000000000003E-8</c:v>
                </c:pt>
                <c:pt idx="1">
                  <c:v>4.0418E-6</c:v>
                </c:pt>
                <c:pt idx="2">
                  <c:v>7.6765000000000001E-6</c:v>
                </c:pt>
                <c:pt idx="3">
                  <c:v>1.0858499999999999E-5</c:v>
                </c:pt>
                <c:pt idx="4">
                  <c:v>1.3599E-5</c:v>
                </c:pt>
                <c:pt idx="5">
                  <c:v>1.5900999999999999E-5</c:v>
                </c:pt>
                <c:pt idx="6">
                  <c:v>1.7759000000000001E-5</c:v>
                </c:pt>
                <c:pt idx="7">
                  <c:v>1.9236999999999999E-5</c:v>
                </c:pt>
                <c:pt idx="8">
                  <c:v>2.0327999999999999E-5</c:v>
                </c:pt>
                <c:pt idx="9">
                  <c:v>2.1077000000000002E-5</c:v>
                </c:pt>
                <c:pt idx="10">
                  <c:v>2.1522000000000002E-5</c:v>
                </c:pt>
                <c:pt idx="11">
                  <c:v>2.1753999999999999E-5</c:v>
                </c:pt>
                <c:pt idx="12">
                  <c:v>2.1865000000000002E-5</c:v>
                </c:pt>
                <c:pt idx="13">
                  <c:v>2.1912999999999998E-5</c:v>
                </c:pt>
                <c:pt idx="14">
                  <c:v>2.1942000000000001E-5</c:v>
                </c:pt>
                <c:pt idx="15">
                  <c:v>2.1965000000000001E-5</c:v>
                </c:pt>
                <c:pt idx="16">
                  <c:v>2.1977999999999999E-5</c:v>
                </c:pt>
                <c:pt idx="17">
                  <c:v>2.1988999999999999E-5</c:v>
                </c:pt>
                <c:pt idx="18">
                  <c:v>2.1999999999999999E-5</c:v>
                </c:pt>
                <c:pt idx="19">
                  <c:v>2.2005E-5</c:v>
                </c:pt>
                <c:pt idx="20">
                  <c:v>2.2016000000000001E-5</c:v>
                </c:pt>
                <c:pt idx="21">
                  <c:v>2.2025999999999999E-5</c:v>
                </c:pt>
                <c:pt idx="22">
                  <c:v>2.2030000000000001E-5</c:v>
                </c:pt>
                <c:pt idx="23">
                  <c:v>2.2038000000000001E-5</c:v>
                </c:pt>
                <c:pt idx="24">
                  <c:v>2.2048999999999998E-5</c:v>
                </c:pt>
                <c:pt idx="25">
                  <c:v>2.2050000000000001E-5</c:v>
                </c:pt>
                <c:pt idx="26">
                  <c:v>2.2056999999999999E-5</c:v>
                </c:pt>
                <c:pt idx="27">
                  <c:v>2.2065E-5</c:v>
                </c:pt>
                <c:pt idx="28">
                  <c:v>2.2070999999999999E-5</c:v>
                </c:pt>
                <c:pt idx="29">
                  <c:v>2.2076E-5</c:v>
                </c:pt>
                <c:pt idx="30">
                  <c:v>2.2076999999999999E-5</c:v>
                </c:pt>
                <c:pt idx="31">
                  <c:v>2.2086000000000002E-5</c:v>
                </c:pt>
                <c:pt idx="32">
                  <c:v>2.2087E-5</c:v>
                </c:pt>
                <c:pt idx="33">
                  <c:v>2.2096E-5</c:v>
                </c:pt>
                <c:pt idx="34">
                  <c:v>2.2101000000000001E-5</c:v>
                </c:pt>
                <c:pt idx="35">
                  <c:v>2.2109000000000001E-5</c:v>
                </c:pt>
                <c:pt idx="36">
                  <c:v>2.2112000000000001E-5</c:v>
                </c:pt>
                <c:pt idx="37">
                  <c:v>2.2116999999999998E-5</c:v>
                </c:pt>
                <c:pt idx="38">
                  <c:v>2.2124999999999999E-5</c:v>
                </c:pt>
                <c:pt idx="39">
                  <c:v>2.2129000000000001E-5</c:v>
                </c:pt>
                <c:pt idx="40">
                  <c:v>2.2133E-5</c:v>
                </c:pt>
                <c:pt idx="41">
                  <c:v>2.2138E-5</c:v>
                </c:pt>
                <c:pt idx="42">
                  <c:v>2.2140000000000001E-5</c:v>
                </c:pt>
                <c:pt idx="43">
                  <c:v>2.2144999999999999E-5</c:v>
                </c:pt>
                <c:pt idx="44">
                  <c:v>2.2152000000000001E-5</c:v>
                </c:pt>
                <c:pt idx="45">
                  <c:v>2.2157000000000001E-5</c:v>
                </c:pt>
                <c:pt idx="46">
                  <c:v>2.2163000000000001E-5</c:v>
                </c:pt>
                <c:pt idx="47">
                  <c:v>2.2172E-5</c:v>
                </c:pt>
                <c:pt idx="48">
                  <c:v>2.2174000000000001E-5</c:v>
                </c:pt>
                <c:pt idx="49">
                  <c:v>2.2177000000000001E-5</c:v>
                </c:pt>
                <c:pt idx="50">
                  <c:v>2.2189999999999999E-5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CE36-4343-BDAB-BD7493CB9ACF}"/>
            </c:ext>
          </c:extLst>
        </c:ser>
        <c:ser>
          <c:idx val="0"/>
          <c:order val="3"/>
          <c:tx>
            <c:v>Vg=1.0V</c:v>
          </c:tx>
          <c:spPr>
            <a:ln>
              <a:solidFill>
                <a:srgbClr val="000000"/>
              </a:solidFill>
            </a:ln>
          </c:spPr>
          <c:marker>
            <c:symbol val="none"/>
          </c:marker>
          <c:xVal>
            <c:numRef>
              <c:f>'[Microsoft Word 内のグラフ]NMOS Id-Vd'!$C$3:$C$53</c:f>
              <c:numCache>
                <c:formatCode>General</c:formatCode>
                <c:ptCount val="5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</c:numCache>
            </c:numRef>
          </c:xVal>
          <c:yVal>
            <c:numRef>
              <c:f>'[Microsoft Word 内のグラフ]NMOS Id-Vd'!$D$54:$D$104</c:f>
              <c:numCache>
                <c:formatCode>0.00E+00</c:formatCode>
                <c:ptCount val="51"/>
                <c:pt idx="0">
                  <c:v>-1.3726999999999999E-8</c:v>
                </c:pt>
                <c:pt idx="1">
                  <c:v>1.0610000000000001E-6</c:v>
                </c:pt>
                <c:pt idx="2">
                  <c:v>1.7734E-6</c:v>
                </c:pt>
                <c:pt idx="3">
                  <c:v>2.1807000000000001E-6</c:v>
                </c:pt>
                <c:pt idx="4">
                  <c:v>2.367E-6</c:v>
                </c:pt>
                <c:pt idx="5">
                  <c:v>2.4312999999999999E-6</c:v>
                </c:pt>
                <c:pt idx="6">
                  <c:v>2.4499E-6</c:v>
                </c:pt>
                <c:pt idx="7">
                  <c:v>2.4572E-6</c:v>
                </c:pt>
                <c:pt idx="8">
                  <c:v>2.4613999999999998E-6</c:v>
                </c:pt>
                <c:pt idx="9">
                  <c:v>2.4642000000000001E-6</c:v>
                </c:pt>
                <c:pt idx="10">
                  <c:v>2.4661E-6</c:v>
                </c:pt>
                <c:pt idx="11">
                  <c:v>2.4677000000000001E-6</c:v>
                </c:pt>
                <c:pt idx="12">
                  <c:v>2.4704000000000001E-6</c:v>
                </c:pt>
                <c:pt idx="13">
                  <c:v>2.4721E-6</c:v>
                </c:pt>
                <c:pt idx="14">
                  <c:v>2.4731000000000001E-6</c:v>
                </c:pt>
                <c:pt idx="15">
                  <c:v>2.4748999999999998E-6</c:v>
                </c:pt>
                <c:pt idx="16">
                  <c:v>2.4766999999999999E-6</c:v>
                </c:pt>
                <c:pt idx="17">
                  <c:v>2.4773E-6</c:v>
                </c:pt>
                <c:pt idx="18">
                  <c:v>2.4789000000000001E-6</c:v>
                </c:pt>
                <c:pt idx="19">
                  <c:v>2.4806E-6</c:v>
                </c:pt>
                <c:pt idx="20">
                  <c:v>2.4822000000000001E-6</c:v>
                </c:pt>
                <c:pt idx="21">
                  <c:v>2.4828000000000002E-6</c:v>
                </c:pt>
                <c:pt idx="22">
                  <c:v>2.4841000000000001E-6</c:v>
                </c:pt>
                <c:pt idx="23">
                  <c:v>2.4855000000000002E-6</c:v>
                </c:pt>
                <c:pt idx="24">
                  <c:v>2.4864E-6</c:v>
                </c:pt>
                <c:pt idx="25">
                  <c:v>2.4872000000000001E-6</c:v>
                </c:pt>
                <c:pt idx="26">
                  <c:v>2.4880000000000001E-6</c:v>
                </c:pt>
                <c:pt idx="27">
                  <c:v>2.4893999999999998E-6</c:v>
                </c:pt>
                <c:pt idx="28">
                  <c:v>2.4907000000000001E-6</c:v>
                </c:pt>
                <c:pt idx="29">
                  <c:v>2.4913000000000002E-6</c:v>
                </c:pt>
                <c:pt idx="30">
                  <c:v>2.4926999999999999E-6</c:v>
                </c:pt>
                <c:pt idx="31">
                  <c:v>2.4934000000000001E-6</c:v>
                </c:pt>
                <c:pt idx="32">
                  <c:v>2.4945999999999998E-6</c:v>
                </c:pt>
                <c:pt idx="33">
                  <c:v>2.4949999999999998E-6</c:v>
                </c:pt>
                <c:pt idx="34">
                  <c:v>2.4961999999999999E-6</c:v>
                </c:pt>
                <c:pt idx="35">
                  <c:v>2.4965999999999999E-6</c:v>
                </c:pt>
                <c:pt idx="36">
                  <c:v>2.4974999999999998E-6</c:v>
                </c:pt>
                <c:pt idx="37">
                  <c:v>2.4982000000000001E-6</c:v>
                </c:pt>
                <c:pt idx="38">
                  <c:v>2.4992999999999999E-6</c:v>
                </c:pt>
                <c:pt idx="39">
                  <c:v>2.4994000000000002E-6</c:v>
                </c:pt>
                <c:pt idx="40">
                  <c:v>2.5005999999999998E-6</c:v>
                </c:pt>
                <c:pt idx="41">
                  <c:v>2.5011999999999999E-6</c:v>
                </c:pt>
                <c:pt idx="42">
                  <c:v>2.5023000000000002E-6</c:v>
                </c:pt>
                <c:pt idx="43">
                  <c:v>2.5034999999999998E-6</c:v>
                </c:pt>
                <c:pt idx="44">
                  <c:v>2.5036999999999998E-6</c:v>
                </c:pt>
                <c:pt idx="45">
                  <c:v>2.5056000000000002E-6</c:v>
                </c:pt>
                <c:pt idx="46">
                  <c:v>2.5059E-6</c:v>
                </c:pt>
                <c:pt idx="47">
                  <c:v>2.5075999999999999E-6</c:v>
                </c:pt>
                <c:pt idx="48">
                  <c:v>2.5098999999999999E-6</c:v>
                </c:pt>
                <c:pt idx="49">
                  <c:v>2.5115E-6</c:v>
                </c:pt>
                <c:pt idx="50">
                  <c:v>2.5131999999999999E-6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CE36-4343-BDAB-BD7493CB9ACF}"/>
            </c:ext>
          </c:extLst>
        </c:ser>
        <c:ser>
          <c:idx val="5"/>
          <c:order val="4"/>
          <c:spPr>
            <a:ln w="28575">
              <a:solidFill>
                <a:srgbClr val="339933"/>
              </a:solidFill>
            </a:ln>
          </c:spPr>
          <c:marker>
            <c:symbol val="none"/>
          </c:marker>
          <c:dPt>
            <c:idx val="1"/>
            <c:bubble3D val="0"/>
            <c:spPr>
              <a:ln w="28575">
                <a:solidFill>
                  <a:srgbClr val="339933"/>
                </a:solidFill>
                <a:prstDash val="dash"/>
              </a:ln>
            </c:spPr>
            <c:extLst>
              <c:ext xmlns:c16="http://schemas.microsoft.com/office/drawing/2014/chart" uri="{C3380CC4-5D6E-409C-BE32-E72D297353CC}">
                <c16:uniqueId val="{00000005-CE36-4343-BDAB-BD7493CB9ACF}"/>
              </c:ext>
            </c:extLst>
          </c:dPt>
          <c:dPt>
            <c:idx val="2"/>
            <c:bubble3D val="0"/>
            <c:spPr>
              <a:ln w="28575">
                <a:solidFill>
                  <a:srgbClr val="339933"/>
                </a:solidFill>
                <a:prstDash val="dash"/>
              </a:ln>
            </c:spPr>
            <c:extLst>
              <c:ext xmlns:c16="http://schemas.microsoft.com/office/drawing/2014/chart" uri="{C3380CC4-5D6E-409C-BE32-E72D297353CC}">
                <c16:uniqueId val="{00000007-CE36-4343-BDAB-BD7493CB9ACF}"/>
              </c:ext>
            </c:extLst>
          </c:dPt>
          <c:dPt>
            <c:idx val="3"/>
            <c:bubble3D val="0"/>
            <c:spPr>
              <a:ln w="28575">
                <a:solidFill>
                  <a:srgbClr val="339933"/>
                </a:solidFill>
                <a:prstDash val="dash"/>
              </a:ln>
            </c:spPr>
            <c:extLst>
              <c:ext xmlns:c16="http://schemas.microsoft.com/office/drawing/2014/chart" uri="{C3380CC4-5D6E-409C-BE32-E72D297353CC}">
                <c16:uniqueId val="{00000009-CE36-4343-BDAB-BD7493CB9ACF}"/>
              </c:ext>
            </c:extLst>
          </c:dPt>
          <c:dPt>
            <c:idx val="4"/>
            <c:bubble3D val="0"/>
            <c:spPr>
              <a:ln w="28575">
                <a:solidFill>
                  <a:srgbClr val="339933"/>
                </a:solidFill>
                <a:prstDash val="dash"/>
              </a:ln>
            </c:spPr>
            <c:extLst>
              <c:ext xmlns:c16="http://schemas.microsoft.com/office/drawing/2014/chart" uri="{C3380CC4-5D6E-409C-BE32-E72D297353CC}">
                <c16:uniqueId val="{0000000B-CE36-4343-BDAB-BD7493CB9ACF}"/>
              </c:ext>
            </c:extLst>
          </c:dPt>
          <c:trendline>
            <c:trendlineType val="exp"/>
            <c:dispRSqr val="0"/>
            <c:dispEq val="1"/>
            <c:trendlineLbl>
              <c:numFmt formatCode="General" sourceLinked="0"/>
            </c:trendlineLbl>
          </c:trendline>
          <c:trendline>
            <c:trendlineType val="log"/>
            <c:dispRSqr val="0"/>
            <c:dispEq val="1"/>
            <c:trendlineLbl>
              <c:numFmt formatCode="General" sourceLinked="0"/>
            </c:trendlineLbl>
          </c:trendline>
          <c:xVal>
            <c:numRef>
              <c:f>'[Microsoft Word 内のグラフ]NMOS Id-Vd'!$K$1:$K$5</c:f>
              <c:numCache>
                <c:formatCode>General</c:formatCode>
                <c:ptCount val="5"/>
                <c:pt idx="0">
                  <c:v>0</c:v>
                </c:pt>
                <c:pt idx="1">
                  <c:v>0.4</c:v>
                </c:pt>
                <c:pt idx="2">
                  <c:v>0.75</c:v>
                </c:pt>
                <c:pt idx="3">
                  <c:v>1.1000000000000001</c:v>
                </c:pt>
                <c:pt idx="4" formatCode="0.00E+00">
                  <c:v>1.1499999999999999</c:v>
                </c:pt>
              </c:numCache>
            </c:numRef>
          </c:xVal>
          <c:yVal>
            <c:numRef>
              <c:f>'[Microsoft Word 内のグラフ]NMOS Id-Vd'!$L$1:$L$5</c:f>
              <c:numCache>
                <c:formatCode>0.00E+00</c:formatCode>
                <c:ptCount val="5"/>
                <c:pt idx="0" formatCode="General">
                  <c:v>0</c:v>
                </c:pt>
                <c:pt idx="1">
                  <c:v>2.0327999999999999E-5</c:v>
                </c:pt>
                <c:pt idx="2">
                  <c:v>6.1408000000000006E-5</c:v>
                </c:pt>
                <c:pt idx="3" formatCode="General">
                  <c:v>1.2322E-4</c:v>
                </c:pt>
                <c:pt idx="4">
                  <c:v>1.3999999999999999E-4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CE36-4343-BDAB-BD7493CB9A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790080"/>
        <c:axId val="127607936"/>
      </c:scatterChart>
      <c:valAx>
        <c:axId val="127790080"/>
        <c:scaling>
          <c:orientation val="minMax"/>
          <c:max val="2.5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80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kumimoji="1" lang="ja-JP" altLang="ja-JP" sz="18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ドレイン電圧</a:t>
                </a:r>
                <a:r>
                  <a:rPr kumimoji="1" lang="en-US" altLang="ja-JP" sz="18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</a:t>
                </a:r>
                <a:r>
                  <a:rPr lang="en-US" altLang="ja-JP" sz="1800" i="1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V</a:t>
                </a:r>
                <a:r>
                  <a:rPr lang="en-US" altLang="ja-JP" sz="1800" i="1" baseline="-250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D</a:t>
                </a:r>
                <a:r>
                  <a:rPr lang="en-US" altLang="ja-JP" sz="1800" baseline="-250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</a:t>
                </a:r>
                <a:r>
                  <a:rPr lang="en-US" altLang="ja-JP" sz="1800" baseline="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[V]</a:t>
                </a:r>
                <a:endParaRPr lang="ja-JP" altLang="en-US" sz="1800" dirty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3231582353575665"/>
              <c:y val="0.894995227287671"/>
            </c:manualLayout>
          </c:layout>
          <c:overlay val="0"/>
        </c:title>
        <c:numFmt formatCode="General" sourceLinked="1"/>
        <c:majorTickMark val="in"/>
        <c:minorTickMark val="in"/>
        <c:tickLblPos val="low"/>
        <c:spPr>
          <a:ln w="25400">
            <a:solidFill>
              <a:srgbClr val="000000"/>
            </a:solidFill>
          </a:ln>
        </c:spPr>
        <c:txPr>
          <a:bodyPr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127607936"/>
        <c:crosses val="autoZero"/>
        <c:crossBetween val="midCat"/>
        <c:majorUnit val="0.5"/>
        <c:minorUnit val="0.1"/>
      </c:valAx>
      <c:valAx>
        <c:axId val="127607936"/>
        <c:scaling>
          <c:orientation val="minMax"/>
          <c:max val="1.5000000000000004E-4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80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kumimoji="1" lang="ja-JP" altLang="ja-JP" sz="18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ドレイン電流</a:t>
                </a:r>
                <a:r>
                  <a:rPr kumimoji="1" lang="en-US" altLang="ja-JP" sz="18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</a:t>
                </a:r>
                <a:r>
                  <a:rPr lang="en-US" altLang="ja-JP" sz="1800" i="1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I</a:t>
                </a:r>
                <a:r>
                  <a:rPr lang="en-US" altLang="ja-JP" sz="1800" i="1" baseline="-250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D</a:t>
                </a:r>
                <a:r>
                  <a:rPr lang="en-US" altLang="ja-JP" sz="1800" baseline="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</a:t>
                </a:r>
                <a:r>
                  <a:rPr lang="en-US" altLang="ja-JP" sz="18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[</a:t>
                </a:r>
                <a:r>
                  <a:rPr lang="en-US" altLang="ja-JP" sz="1800" b="1" i="0" u="none" strike="noStrike" baseline="0" dirty="0">
                    <a:effectLst/>
                  </a:rPr>
                  <a:t>10</a:t>
                </a:r>
                <a:r>
                  <a:rPr lang="en-US" altLang="ja-JP" sz="1800" b="1" i="0" u="none" strike="noStrike" baseline="30000" dirty="0">
                    <a:effectLst/>
                  </a:rPr>
                  <a:t>−4</a:t>
                </a:r>
                <a:r>
                  <a:rPr lang="en-US" altLang="ja-JP" sz="1800" b="1" i="0" u="none" strike="noStrike" baseline="0" dirty="0">
                    <a:effectLst/>
                  </a:rPr>
                  <a:t>A</a:t>
                </a:r>
                <a:r>
                  <a:rPr lang="en-US" altLang="ja-JP" sz="18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]</a:t>
                </a:r>
                <a:endParaRPr lang="ja-JP" altLang="en-US" sz="1800" dirty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4.2206150397905623E-2"/>
              <c:y val="9.1647129910735536E-2"/>
            </c:manualLayout>
          </c:layout>
          <c:overlay val="0"/>
        </c:title>
        <c:numFmt formatCode="0.00E+00" sourceLinked="1"/>
        <c:majorTickMark val="in"/>
        <c:minorTickMark val="in"/>
        <c:tickLblPos val="nextTo"/>
        <c:spPr>
          <a:ln w="25400">
            <a:solidFill>
              <a:srgbClr val="000000"/>
            </a:solidFill>
          </a:ln>
        </c:spPr>
        <c:txPr>
          <a:bodyPr/>
          <a:lstStyle/>
          <a:p>
            <a:pPr>
              <a:defRPr sz="800"/>
            </a:pPr>
            <a:endParaRPr lang="ja-JP"/>
          </a:p>
        </c:txPr>
        <c:crossAx val="127790080"/>
        <c:crosses val="autoZero"/>
        <c:crossBetween val="midCat"/>
        <c:majorUnit val="5.0000000000000016E-5"/>
        <c:minorUnit val="1.0000000000000003E-5"/>
      </c:valAx>
      <c:spPr>
        <a:ln w="19050">
          <a:solidFill>
            <a:srgbClr val="000000"/>
          </a:solidFill>
        </a:ln>
      </c:spPr>
    </c:plotArea>
    <c:plotVisOnly val="1"/>
    <c:dispBlanksAs val="gap"/>
    <c:showDLblsOverMax val="0"/>
  </c:chart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0.50514</cdr:x>
      <cdr:y>0.74312</cdr:y>
    </cdr:from>
    <cdr:to>
      <cdr:x>0.50514</cdr:x>
      <cdr:y>0.81668</cdr:y>
    </cdr:to>
    <cdr:cxnSp macro="">
      <cdr:nvCxnSpPr>
        <cdr:cNvPr id="3" name="直線矢印コネクタ 2">
          <a:extLst xmlns:a="http://schemas.openxmlformats.org/drawingml/2006/main">
            <a:ext uri="{FF2B5EF4-FFF2-40B4-BE49-F238E27FC236}">
              <a16:creationId xmlns:a16="http://schemas.microsoft.com/office/drawing/2014/main" id="{5BFAD8CB-FAAA-1B07-2AD2-D8C8DE0D6D38}"/>
            </a:ext>
          </a:extLst>
        </cdr:cNvPr>
        <cdr:cNvCxnSpPr/>
      </cdr:nvCxnSpPr>
      <cdr:spPr>
        <a:xfrm xmlns:a="http://schemas.openxmlformats.org/drawingml/2006/main" flipV="1">
          <a:off x="2987824" y="3707617"/>
          <a:ext cx="0" cy="36701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0.42791</cdr:x>
      <cdr:y>0.81976</cdr:y>
    </cdr:from>
    <cdr:to>
      <cdr:x>0.57209</cdr:x>
      <cdr:y>0.91442</cdr:y>
    </cdr:to>
    <cdr:sp macro="" textlink="">
      <cdr:nvSpPr>
        <cdr:cNvPr id="5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894996" y="3217082"/>
          <a:ext cx="638500" cy="37151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lIns="90000" tIns="46800" rIns="90000" bIns="46800" anchor="ctr">
          <a:spAutoFit/>
        </a:bodyPr>
        <a:lstStyle xmlns:a="http://schemas.openxmlformats.org/drawingml/2006/main">
          <a:defPPr>
            <a:defRPr lang="ja-JP"/>
          </a:defPPr>
          <a:lvl1pPr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5pPr>
          <a:lvl6pPr marL="22860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6pPr>
          <a:lvl7pPr marL="27432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7pPr>
          <a:lvl8pPr marL="32004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8pPr>
          <a:lvl9pPr marL="36576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</a:pPr>
          <a:r>
            <a:rPr lang="en-US" altLang="ja-JP" sz="1800" b="1" i="1" dirty="0">
              <a:solidFill>
                <a:srgbClr val="000000"/>
              </a:solidFill>
              <a:latin typeface="Times New Roman" pitchFamily="18" charset="0"/>
            </a:rPr>
            <a:t>V</a:t>
          </a:r>
          <a:r>
            <a:rPr lang="en-US" altLang="ja-JP" sz="1800" b="1" i="1" baseline="-25000" dirty="0">
              <a:solidFill>
                <a:srgbClr val="000000"/>
              </a:solidFill>
              <a:latin typeface="Times New Roman" pitchFamily="18" charset="0"/>
            </a:rPr>
            <a:t>th</a:t>
          </a:r>
        </a:p>
      </cdr:txBody>
    </cdr:sp>
  </cdr:relSizeAnchor>
  <cdr:relSizeAnchor xmlns:cdr="http://schemas.openxmlformats.org/drawingml/2006/chartDrawing">
    <cdr:from>
      <cdr:x>0.14286</cdr:x>
      <cdr:y>0.03922</cdr:y>
    </cdr:from>
    <cdr:to>
      <cdr:x>0.28571</cdr:x>
      <cdr:y>0.78431</cdr:y>
    </cdr:to>
    <cdr:sp macro="" textlink="">
      <cdr:nvSpPr>
        <cdr:cNvPr id="8" name="正方形/長方形 7"/>
        <cdr:cNvSpPr/>
      </cdr:nvSpPr>
      <cdr:spPr>
        <a:xfrm xmlns:a="http://schemas.openxmlformats.org/drawingml/2006/main">
          <a:off x="648072" y="144016"/>
          <a:ext cx="648072" cy="273630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0.15873</cdr:x>
      <cdr:y>0.11811</cdr:y>
    </cdr:from>
    <cdr:to>
      <cdr:x>0.30291</cdr:x>
      <cdr:y>0.21089</cdr:y>
    </cdr:to>
    <cdr:sp macro="" textlink="">
      <cdr:nvSpPr>
        <cdr:cNvPr id="7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20080" y="433739"/>
          <a:ext cx="654050" cy="34073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lIns="90000" tIns="46800" rIns="90000" bIns="46800" anchor="ctr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</a:pPr>
          <a:r>
            <a:rPr lang="en-US" altLang="ja-JP" sz="1600" b="1" dirty="0">
              <a:solidFill>
                <a:srgbClr val="000000"/>
              </a:solidFill>
              <a:latin typeface="Times New Roman" pitchFamily="18" charset="0"/>
            </a:rPr>
            <a:t>10</a:t>
          </a:r>
          <a:endParaRPr lang="en-US" altLang="ja-JP" sz="1600" b="1" baseline="-25000" dirty="0">
            <a:solidFill>
              <a:srgbClr val="000000"/>
            </a:solidFill>
            <a:latin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0.15873</cdr:x>
      <cdr:y>0.41596</cdr:y>
    </cdr:from>
    <cdr:to>
      <cdr:x>0.30291</cdr:x>
      <cdr:y>0.50874</cdr:y>
    </cdr:to>
    <cdr:sp macro="" textlink="">
      <cdr:nvSpPr>
        <cdr:cNvPr id="6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20080" y="1527557"/>
          <a:ext cx="654050" cy="34073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lIns="90000" tIns="46800" rIns="90000" bIns="46800" anchor="ctr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</a:pPr>
          <a:r>
            <a:rPr lang="en-US" altLang="ja-JP" sz="1600" b="1" dirty="0">
              <a:solidFill>
                <a:srgbClr val="000000"/>
              </a:solidFill>
              <a:latin typeface="Times New Roman" pitchFamily="18" charset="0"/>
            </a:rPr>
            <a:t>5</a:t>
          </a:r>
          <a:endParaRPr lang="en-US" altLang="ja-JP" sz="1600" b="1" baseline="-25000" dirty="0">
            <a:solidFill>
              <a:srgbClr val="000000"/>
            </a:solidFill>
            <a:latin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0.67595</cdr:x>
      <cdr:y>0.59372</cdr:y>
    </cdr:from>
    <cdr:to>
      <cdr:x>0.91404</cdr:x>
      <cdr:y>0.69176</cdr:y>
    </cdr:to>
    <cdr:sp macro="" textlink="">
      <cdr:nvSpPr>
        <cdr:cNvPr id="9" name="テキスト ボックス 1"/>
        <cdr:cNvSpPr txBox="1"/>
      </cdr:nvSpPr>
      <cdr:spPr>
        <a:xfrm xmlns:a="http://schemas.openxmlformats.org/drawingml/2006/main">
          <a:off x="3998172" y="2962220"/>
          <a:ext cx="1408275" cy="4891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6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D</a:t>
          </a:r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 = 0.05 V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0.28962</cdr:x>
      <cdr:y>0.02136</cdr:y>
    </cdr:from>
    <cdr:to>
      <cdr:x>0.44516</cdr:x>
      <cdr:y>0.10244</cdr:y>
    </cdr:to>
    <cdr:sp macro="" textlink="">
      <cdr:nvSpPr>
        <cdr:cNvPr id="7" name="テキスト ボックス 1"/>
        <cdr:cNvSpPr txBox="1"/>
      </cdr:nvSpPr>
      <cdr:spPr>
        <a:xfrm xmlns:a="http://schemas.openxmlformats.org/drawingml/2006/main">
          <a:off x="1584176" y="72008"/>
          <a:ext cx="850787" cy="273338"/>
        </a:xfrm>
        <a:prstGeom xmlns:a="http://schemas.openxmlformats.org/drawingml/2006/main" prst="rect">
          <a:avLst/>
        </a:prstGeom>
      </cdr:spPr>
    </cdr:sp>
  </cdr:relSizeAnchor>
  <cdr:relSizeAnchor xmlns:cdr="http://schemas.openxmlformats.org/drawingml/2006/chartDrawing">
    <cdr:from>
      <cdr:x>0.58639</cdr:x>
      <cdr:y>0.06321</cdr:y>
    </cdr:from>
    <cdr:to>
      <cdr:x>0.74193</cdr:x>
      <cdr:y>0.1443</cdr:y>
    </cdr:to>
    <cdr:sp macro="" textlink="">
      <cdr:nvSpPr>
        <cdr:cNvPr id="8" name="テキスト ボックス 1"/>
        <cdr:cNvSpPr txBox="1"/>
      </cdr:nvSpPr>
      <cdr:spPr>
        <a:xfrm xmlns:a="http://schemas.openxmlformats.org/drawingml/2006/main">
          <a:off x="3207466" y="185971"/>
          <a:ext cx="850789" cy="238539"/>
        </a:xfrm>
        <a:prstGeom xmlns:a="http://schemas.openxmlformats.org/drawingml/2006/main" prst="rect">
          <a:avLst/>
        </a:prstGeom>
      </cdr:spPr>
    </cdr:sp>
  </cdr:relSizeAnchor>
  <cdr:relSizeAnchor xmlns:cdr="http://schemas.openxmlformats.org/drawingml/2006/chartDrawing">
    <cdr:from>
      <cdr:x>0.65822</cdr:x>
      <cdr:y>0.18367</cdr:y>
    </cdr:from>
    <cdr:to>
      <cdr:x>0.85568</cdr:x>
      <cdr:y>0.29047</cdr:y>
    </cdr:to>
    <cdr:sp macro="" textlink="">
      <cdr:nvSpPr>
        <cdr:cNvPr id="15" name="テキスト ボックス 1"/>
        <cdr:cNvSpPr txBox="1"/>
      </cdr:nvSpPr>
      <cdr:spPr>
        <a:xfrm xmlns:a="http://schemas.openxmlformats.org/drawingml/2006/main">
          <a:off x="3600400" y="648072"/>
          <a:ext cx="1080085" cy="3768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6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G</a:t>
          </a:r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 = 2.5 V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0.75037</cdr:x>
      <cdr:y>0.38776</cdr:y>
    </cdr:from>
    <cdr:to>
      <cdr:x>0.88202</cdr:x>
      <cdr:y>0.49456</cdr:y>
    </cdr:to>
    <cdr:sp macro="" textlink="">
      <cdr:nvSpPr>
        <cdr:cNvPr id="16" name="テキスト ボックス 1"/>
        <cdr:cNvSpPr txBox="1"/>
      </cdr:nvSpPr>
      <cdr:spPr>
        <a:xfrm xmlns:a="http://schemas.openxmlformats.org/drawingml/2006/main">
          <a:off x="4104456" y="1368152"/>
          <a:ext cx="720111" cy="3768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2 V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0.75037</cdr:x>
      <cdr:y>0.59184</cdr:y>
    </cdr:from>
    <cdr:to>
      <cdr:x>0.88202</cdr:x>
      <cdr:y>0.69864</cdr:y>
    </cdr:to>
    <cdr:sp macro="" textlink="">
      <cdr:nvSpPr>
        <cdr:cNvPr id="17" name="テキスト ボックス 1"/>
        <cdr:cNvSpPr txBox="1"/>
      </cdr:nvSpPr>
      <cdr:spPr>
        <a:xfrm xmlns:a="http://schemas.openxmlformats.org/drawingml/2006/main">
          <a:off x="4104456" y="2088232"/>
          <a:ext cx="720111" cy="3768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1.5 V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0.75037</cdr:x>
      <cdr:y>0.69388</cdr:y>
    </cdr:from>
    <cdr:to>
      <cdr:x>0.88202</cdr:x>
      <cdr:y>0.80068</cdr:y>
    </cdr:to>
    <cdr:sp macro="" textlink="">
      <cdr:nvSpPr>
        <cdr:cNvPr id="18" name="テキスト ボックス 1"/>
        <cdr:cNvSpPr txBox="1"/>
      </cdr:nvSpPr>
      <cdr:spPr>
        <a:xfrm xmlns:a="http://schemas.openxmlformats.org/drawingml/2006/main">
          <a:off x="4104456" y="2448272"/>
          <a:ext cx="720111" cy="3768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1 V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0.13164</cdr:x>
      <cdr:y>0.04082</cdr:y>
    </cdr:from>
    <cdr:to>
      <cdr:x>0.21062</cdr:x>
      <cdr:y>0.83112</cdr:y>
    </cdr:to>
    <cdr:sp macro="" textlink="">
      <cdr:nvSpPr>
        <cdr:cNvPr id="21" name="正方形/長方形 20"/>
        <cdr:cNvSpPr/>
      </cdr:nvSpPr>
      <cdr:spPr>
        <a:xfrm xmlns:a="http://schemas.openxmlformats.org/drawingml/2006/main">
          <a:off x="720080" y="144016"/>
          <a:ext cx="432012" cy="278851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0.13164</cdr:x>
      <cdr:y>0.49127</cdr:y>
    </cdr:from>
    <cdr:to>
      <cdr:x>0.22379</cdr:x>
      <cdr:y>0.59807</cdr:y>
    </cdr:to>
    <cdr:sp macro="" textlink="">
      <cdr:nvSpPr>
        <cdr:cNvPr id="22" name="テキスト ボックス 1"/>
        <cdr:cNvSpPr txBox="1"/>
      </cdr:nvSpPr>
      <cdr:spPr>
        <a:xfrm xmlns:a="http://schemas.openxmlformats.org/drawingml/2006/main">
          <a:off x="720080" y="1656184"/>
          <a:ext cx="504050" cy="36004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0.5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0.11848</cdr:x>
      <cdr:y>0.23496</cdr:y>
    </cdr:from>
    <cdr:to>
      <cdr:x>0.21063</cdr:x>
      <cdr:y>0.34175</cdr:y>
    </cdr:to>
    <cdr:sp macro="" textlink="">
      <cdr:nvSpPr>
        <cdr:cNvPr id="23" name="テキスト ボックス 1"/>
        <cdr:cNvSpPr txBox="1"/>
      </cdr:nvSpPr>
      <cdr:spPr>
        <a:xfrm xmlns:a="http://schemas.openxmlformats.org/drawingml/2006/main">
          <a:off x="648072" y="792088"/>
          <a:ext cx="504050" cy="36001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1.0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0.11848</cdr:x>
      <cdr:y>0</cdr:y>
    </cdr:from>
    <cdr:to>
      <cdr:x>0.21063</cdr:x>
      <cdr:y>0.10679</cdr:y>
    </cdr:to>
    <cdr:sp macro="" textlink="">
      <cdr:nvSpPr>
        <cdr:cNvPr id="24" name="テキスト ボックス 1"/>
        <cdr:cNvSpPr txBox="1"/>
      </cdr:nvSpPr>
      <cdr:spPr>
        <a:xfrm xmlns:a="http://schemas.openxmlformats.org/drawingml/2006/main">
          <a:off x="648072" y="0"/>
          <a:ext cx="504050" cy="36001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1.5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2.95262E-7</cdr:x>
      <cdr:y>0.00328</cdr:y>
    </cdr:from>
    <cdr:to>
      <cdr:x>0.08339</cdr:x>
      <cdr:y>0.83358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 rot="16200000">
          <a:off x="-993942" y="1002907"/>
          <a:ext cx="2270311" cy="2824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ja-JP" altLang="en-US" sz="2000" b="1">
              <a:latin typeface="Times New Roman" panose="02020603050405020304" pitchFamily="18" charset="0"/>
              <a:cs typeface="Times New Roman" panose="02020603050405020304" pitchFamily="18" charset="0"/>
            </a:rPr>
            <a:t>キャリア速度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  [</a:t>
          </a:r>
          <a:r>
            <a:rPr lang="en-US" altLang="ja-JP" sz="2000" b="1" dirty="0">
              <a:effectLst/>
              <a:latin typeface="+mn-lt"/>
              <a:ea typeface="+mn-ea"/>
              <a:cs typeface="+mn-cs"/>
            </a:rPr>
            <a:t>10</a:t>
          </a:r>
          <a:r>
            <a:rPr lang="en-US" altLang="ja-JP" sz="2000" b="1" baseline="30000" dirty="0">
              <a:effectLst/>
              <a:latin typeface="+mn-lt"/>
              <a:ea typeface="+mn-ea"/>
              <a:cs typeface="+mn-cs"/>
            </a:rPr>
            <a:t>7 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cm</a:t>
          </a:r>
          <a:r>
            <a:rPr lang="en-US" altLang="ja-JP" sz="1600" b="1" dirty="0">
              <a:effectLst/>
              <a:latin typeface="+mn-lt"/>
              <a:ea typeface="+mn-ea"/>
              <a:cs typeface="+mn-cs"/>
            </a:rPr>
            <a:t>/s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]</a:t>
          </a:r>
          <a:endParaRPr lang="ja-JP" altLang="en-US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0.35036</cdr:x>
      <cdr:y>0.88729</cdr:y>
    </cdr:from>
    <cdr:to>
      <cdr:x>0.78128</cdr:x>
      <cdr:y>0.97924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1316155" y="2394303"/>
          <a:ext cx="1618799" cy="2481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2000" b="1">
              <a:latin typeface="Times New Roman" panose="02020603050405020304" pitchFamily="18" charset="0"/>
              <a:cs typeface="Times New Roman" panose="02020603050405020304" pitchFamily="18" charset="0"/>
            </a:rPr>
            <a:t>電界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E 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 [10</a:t>
          </a:r>
          <a:r>
            <a:rPr lang="en-US" altLang="ja-JP" sz="2000" b="1" baseline="30000" dirty="0">
              <a:latin typeface="Times New Roman" panose="02020603050405020304" pitchFamily="18" charset="0"/>
              <a:cs typeface="Times New Roman" panose="02020603050405020304" pitchFamily="18" charset="0"/>
            </a:rPr>
            <a:t>4 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V/cm]</a:t>
          </a:r>
          <a:endParaRPr lang="ja-JP" altLang="en-US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0.47835</cdr:x>
      <cdr:y>0.23805</cdr:y>
    </cdr:from>
    <cdr:to>
      <cdr:x>0.62505</cdr:x>
      <cdr:y>0.35163</cdr:y>
    </cdr:to>
    <cdr:sp macro="" textlink="">
      <cdr:nvSpPr>
        <cdr:cNvPr id="8" name="テキスト ボックス 1"/>
        <cdr:cNvSpPr txBox="1"/>
      </cdr:nvSpPr>
      <cdr:spPr>
        <a:xfrm xmlns:a="http://schemas.openxmlformats.org/drawingml/2006/main">
          <a:off x="2019871" y="763262"/>
          <a:ext cx="619452" cy="3641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ja-JP" altLang="en-US" sz="2400" b="1" i="0" baseline="0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電子</a:t>
          </a:r>
          <a:endParaRPr lang="ja-JP" altLang="ja-JP" sz="2400" i="0" baseline="-2500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0.1447</cdr:x>
      <cdr:y>0.812</cdr:y>
    </cdr:from>
    <cdr:to>
      <cdr:x>0.24528</cdr:x>
      <cdr:y>0.90052</cdr:y>
    </cdr:to>
    <cdr:sp macro="" textlink="">
      <cdr:nvSpPr>
        <cdr:cNvPr id="9" name="テキスト ボックス 1"/>
        <cdr:cNvSpPr txBox="1"/>
      </cdr:nvSpPr>
      <cdr:spPr>
        <a:xfrm xmlns:a="http://schemas.openxmlformats.org/drawingml/2006/main">
          <a:off x="490070" y="2220258"/>
          <a:ext cx="340659" cy="24204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0.11259</cdr:x>
      <cdr:y>0.75284</cdr:y>
    </cdr:from>
    <cdr:to>
      <cdr:x>0.2261</cdr:x>
      <cdr:y>0.89302</cdr:y>
    </cdr:to>
    <cdr:sp macro="" textlink="">
      <cdr:nvSpPr>
        <cdr:cNvPr id="6" name="テキスト ボックス 5"/>
        <cdr:cNvSpPr txBox="1"/>
      </cdr:nvSpPr>
      <cdr:spPr>
        <a:xfrm xmlns:a="http://schemas.openxmlformats.org/drawingml/2006/main">
          <a:off x="416648" y="2166471"/>
          <a:ext cx="420057" cy="40341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none" rtlCol="0" anchor="ctr"/>
        <a:lstStyle xmlns:a="http://schemas.openxmlformats.org/drawingml/2006/main"/>
        <a:p xmlns:a="http://schemas.openxmlformats.org/drawingml/2006/main">
          <a:pPr algn="ctr"/>
          <a:r>
            <a:rPr lang="en-US" altLang="ja-JP" sz="1400">
              <a:latin typeface="Times New Roman" panose="02020603050405020304" pitchFamily="18" charset="0"/>
              <a:cs typeface="Times New Roman" panose="02020603050405020304" pitchFamily="18" charset="0"/>
            </a:rPr>
            <a:t>0</a:t>
          </a:r>
          <a:endParaRPr lang="ja-JP" altLang="en-US" sz="140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0.25831</cdr:x>
      <cdr:y>0</cdr:y>
    </cdr:from>
    <cdr:to>
      <cdr:x>0.40501</cdr:x>
      <cdr:y>0.11358</cdr:y>
    </cdr:to>
    <cdr:sp macro="" textlink="">
      <cdr:nvSpPr>
        <cdr:cNvPr id="10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D54438CE-A345-5AF5-F8B1-CAB5D4F4D7CA}"/>
            </a:ext>
          </a:extLst>
        </cdr:cNvPr>
        <cdr:cNvSpPr txBox="1"/>
      </cdr:nvSpPr>
      <cdr:spPr>
        <a:xfrm xmlns:a="http://schemas.openxmlformats.org/drawingml/2006/main">
          <a:off x="1090717" y="-1576388"/>
          <a:ext cx="619452" cy="364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ja-JP" sz="2400" b="1" i="1" baseline="0" dirty="0" err="1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v</a:t>
          </a:r>
          <a:r>
            <a:rPr lang="en-US" altLang="ja-JP" sz="2400" b="1" i="1" baseline="-25000" dirty="0" err="1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sat</a:t>
          </a:r>
          <a:endParaRPr lang="ja-JP" altLang="ja-JP" sz="2400" i="1" baseline="-2500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0.28962</cdr:x>
      <cdr:y>0.02136</cdr:y>
    </cdr:from>
    <cdr:to>
      <cdr:x>0.44516</cdr:x>
      <cdr:y>0.10244</cdr:y>
    </cdr:to>
    <cdr:sp macro="" textlink="">
      <cdr:nvSpPr>
        <cdr:cNvPr id="7" name="テキスト ボックス 1"/>
        <cdr:cNvSpPr txBox="1"/>
      </cdr:nvSpPr>
      <cdr:spPr>
        <a:xfrm xmlns:a="http://schemas.openxmlformats.org/drawingml/2006/main">
          <a:off x="1584176" y="72008"/>
          <a:ext cx="850787" cy="273338"/>
        </a:xfrm>
        <a:prstGeom xmlns:a="http://schemas.openxmlformats.org/drawingml/2006/main" prst="rect">
          <a:avLst/>
        </a:prstGeom>
      </cdr:spPr>
    </cdr:sp>
  </cdr:relSizeAnchor>
  <cdr:relSizeAnchor xmlns:cdr="http://schemas.openxmlformats.org/drawingml/2006/chartDrawing">
    <cdr:from>
      <cdr:x>0.58639</cdr:x>
      <cdr:y>0.06321</cdr:y>
    </cdr:from>
    <cdr:to>
      <cdr:x>0.74193</cdr:x>
      <cdr:y>0.1443</cdr:y>
    </cdr:to>
    <cdr:sp macro="" textlink="">
      <cdr:nvSpPr>
        <cdr:cNvPr id="8" name="テキスト ボックス 1"/>
        <cdr:cNvSpPr txBox="1"/>
      </cdr:nvSpPr>
      <cdr:spPr>
        <a:xfrm xmlns:a="http://schemas.openxmlformats.org/drawingml/2006/main">
          <a:off x="3207466" y="185971"/>
          <a:ext cx="850789" cy="238539"/>
        </a:xfrm>
        <a:prstGeom xmlns:a="http://schemas.openxmlformats.org/drawingml/2006/main" prst="rect">
          <a:avLst/>
        </a:prstGeom>
      </cdr:spPr>
    </cdr:sp>
  </cdr:relSizeAnchor>
  <cdr:relSizeAnchor xmlns:cdr="http://schemas.openxmlformats.org/drawingml/2006/chartDrawing">
    <cdr:from>
      <cdr:x>0.65822</cdr:x>
      <cdr:y>0.18367</cdr:y>
    </cdr:from>
    <cdr:to>
      <cdr:x>0.85568</cdr:x>
      <cdr:y>0.29047</cdr:y>
    </cdr:to>
    <cdr:sp macro="" textlink="">
      <cdr:nvSpPr>
        <cdr:cNvPr id="15" name="テキスト ボックス 1"/>
        <cdr:cNvSpPr txBox="1"/>
      </cdr:nvSpPr>
      <cdr:spPr>
        <a:xfrm xmlns:a="http://schemas.openxmlformats.org/drawingml/2006/main">
          <a:off x="3600400" y="648072"/>
          <a:ext cx="1080085" cy="3768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6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G</a:t>
          </a:r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 = 2.5 V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0.75037</cdr:x>
      <cdr:y>0.38776</cdr:y>
    </cdr:from>
    <cdr:to>
      <cdr:x>0.88202</cdr:x>
      <cdr:y>0.49456</cdr:y>
    </cdr:to>
    <cdr:sp macro="" textlink="">
      <cdr:nvSpPr>
        <cdr:cNvPr id="16" name="テキスト ボックス 1"/>
        <cdr:cNvSpPr txBox="1"/>
      </cdr:nvSpPr>
      <cdr:spPr>
        <a:xfrm xmlns:a="http://schemas.openxmlformats.org/drawingml/2006/main">
          <a:off x="4104456" y="1368152"/>
          <a:ext cx="720111" cy="3768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2 V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0.75037</cdr:x>
      <cdr:y>0.59184</cdr:y>
    </cdr:from>
    <cdr:to>
      <cdr:x>0.88202</cdr:x>
      <cdr:y>0.69864</cdr:y>
    </cdr:to>
    <cdr:sp macro="" textlink="">
      <cdr:nvSpPr>
        <cdr:cNvPr id="17" name="テキスト ボックス 1"/>
        <cdr:cNvSpPr txBox="1"/>
      </cdr:nvSpPr>
      <cdr:spPr>
        <a:xfrm xmlns:a="http://schemas.openxmlformats.org/drawingml/2006/main">
          <a:off x="4104456" y="2088232"/>
          <a:ext cx="720111" cy="3768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1.5 V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0.75037</cdr:x>
      <cdr:y>0.69388</cdr:y>
    </cdr:from>
    <cdr:to>
      <cdr:x>0.88202</cdr:x>
      <cdr:y>0.80068</cdr:y>
    </cdr:to>
    <cdr:sp macro="" textlink="">
      <cdr:nvSpPr>
        <cdr:cNvPr id="18" name="テキスト ボックス 1"/>
        <cdr:cNvSpPr txBox="1"/>
      </cdr:nvSpPr>
      <cdr:spPr>
        <a:xfrm xmlns:a="http://schemas.openxmlformats.org/drawingml/2006/main">
          <a:off x="4104456" y="2448272"/>
          <a:ext cx="720111" cy="3768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1 V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0.13164</cdr:x>
      <cdr:y>0.04082</cdr:y>
    </cdr:from>
    <cdr:to>
      <cdr:x>0.21062</cdr:x>
      <cdr:y>0.83112</cdr:y>
    </cdr:to>
    <cdr:sp macro="" textlink="">
      <cdr:nvSpPr>
        <cdr:cNvPr id="21" name="正方形/長方形 20"/>
        <cdr:cNvSpPr/>
      </cdr:nvSpPr>
      <cdr:spPr>
        <a:xfrm xmlns:a="http://schemas.openxmlformats.org/drawingml/2006/main">
          <a:off x="720080" y="144016"/>
          <a:ext cx="432012" cy="278851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0.13164</cdr:x>
      <cdr:y>0.49127</cdr:y>
    </cdr:from>
    <cdr:to>
      <cdr:x>0.22379</cdr:x>
      <cdr:y>0.59807</cdr:y>
    </cdr:to>
    <cdr:sp macro="" textlink="">
      <cdr:nvSpPr>
        <cdr:cNvPr id="22" name="テキスト ボックス 1"/>
        <cdr:cNvSpPr txBox="1"/>
      </cdr:nvSpPr>
      <cdr:spPr>
        <a:xfrm xmlns:a="http://schemas.openxmlformats.org/drawingml/2006/main">
          <a:off x="720080" y="1656184"/>
          <a:ext cx="504050" cy="36004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0.5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0.11848</cdr:x>
      <cdr:y>0.23496</cdr:y>
    </cdr:from>
    <cdr:to>
      <cdr:x>0.21063</cdr:x>
      <cdr:y>0.34175</cdr:y>
    </cdr:to>
    <cdr:sp macro="" textlink="">
      <cdr:nvSpPr>
        <cdr:cNvPr id="23" name="テキスト ボックス 1"/>
        <cdr:cNvSpPr txBox="1"/>
      </cdr:nvSpPr>
      <cdr:spPr>
        <a:xfrm xmlns:a="http://schemas.openxmlformats.org/drawingml/2006/main">
          <a:off x="648072" y="792088"/>
          <a:ext cx="504050" cy="36001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1.0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0.11848</cdr:x>
      <cdr:y>0</cdr:y>
    </cdr:from>
    <cdr:to>
      <cdr:x>0.21063</cdr:x>
      <cdr:y>0.10679</cdr:y>
    </cdr:to>
    <cdr:sp macro="" textlink="">
      <cdr:nvSpPr>
        <cdr:cNvPr id="24" name="テキスト ボックス 1"/>
        <cdr:cNvSpPr txBox="1"/>
      </cdr:nvSpPr>
      <cdr:spPr>
        <a:xfrm xmlns:a="http://schemas.openxmlformats.org/drawingml/2006/main">
          <a:off x="648072" y="0"/>
          <a:ext cx="504050" cy="36001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1.5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85466" cy="50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7" tIns="46554" rIns="93107" bIns="4655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1074" y="1"/>
            <a:ext cx="2985465" cy="50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7" tIns="46554" rIns="93107" bIns="4655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0888"/>
            <a:ext cx="5010150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330" y="4758687"/>
            <a:ext cx="5511505" cy="450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7" tIns="46554" rIns="93107" bIns="465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515762"/>
            <a:ext cx="2985466" cy="50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7" tIns="46554" rIns="93107" bIns="4655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1074" y="9515762"/>
            <a:ext cx="2985465" cy="50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7" tIns="46554" rIns="93107" bIns="4655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E0B20566-3D0D-462E-9F62-E3D210D5CA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488759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4243864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4473189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708704-223A-4193-B472-4619760DB783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860425"/>
            <a:ext cx="4598988" cy="3449638"/>
          </a:xfrm>
          <a:ln w="12700" cap="flat">
            <a:solidFill>
              <a:schemeClr val="tx1"/>
            </a:solidFill>
          </a:ln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700588"/>
            <a:ext cx="4943475" cy="4460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53" tIns="46028" rIns="92053" bIns="46028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322919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685949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901074" y="9515762"/>
            <a:ext cx="2985465" cy="50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07" tIns="46554" rIns="93107" bIns="46554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B03648C-FEE0-4CC1-8180-CFBDA8A8AAA0}" type="slidenum">
              <a:rPr lang="en-US" altLang="ja-JP"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73125"/>
            <a:ext cx="4672012" cy="3503613"/>
          </a:xfrm>
          <a:ln w="12700" cap="flat">
            <a:solidFill>
              <a:schemeClr val="tx1"/>
            </a:solidFill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608" y="4773196"/>
            <a:ext cx="5055324" cy="452978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738" tIns="46870" rIns="93738" bIns="46870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938168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3901074" y="9515762"/>
            <a:ext cx="2985465" cy="50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07" tIns="46554" rIns="93107" bIns="46554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245FA7C-9B11-47CE-B255-CF50A7B4F2F0}" type="slidenum">
              <a:rPr lang="en-US" altLang="ja-JP"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9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73125"/>
            <a:ext cx="4672012" cy="3503613"/>
          </a:xfrm>
          <a:ln w="12700" cap="flat">
            <a:solidFill>
              <a:schemeClr val="tx1"/>
            </a:solidFill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608" y="4773196"/>
            <a:ext cx="5055324" cy="452978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738" tIns="46870" rIns="93738" bIns="46870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045737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 txBox="1">
            <a:spLocks noGrp="1" noChangeArrowheads="1"/>
          </p:cNvSpPr>
          <p:nvPr/>
        </p:nvSpPr>
        <p:spPr bwMode="auto">
          <a:xfrm>
            <a:off x="3901074" y="9515762"/>
            <a:ext cx="2985465" cy="50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07" tIns="46554" rIns="93107" bIns="46554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41370B3-79CC-4EA3-BE0B-C9D8876222B9}" type="slidenum">
              <a:rPr lang="en-US" altLang="ja-JP"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10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73125"/>
            <a:ext cx="4672012" cy="3503613"/>
          </a:xfrm>
          <a:ln w="12700" cap="flat">
            <a:solidFill>
              <a:schemeClr val="tx1"/>
            </a:solidFill>
          </a:ln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608" y="4773196"/>
            <a:ext cx="5055324" cy="452978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738" tIns="46870" rIns="93738" bIns="46870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106717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901074" y="9515762"/>
            <a:ext cx="2985465" cy="50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07" tIns="46554" rIns="93107" bIns="46554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1D30D99-ABB4-42F8-9489-953B778C7806}" type="slidenum">
              <a:rPr lang="en-US" altLang="ja-JP"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13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73125"/>
            <a:ext cx="4672012" cy="3503613"/>
          </a:xfrm>
          <a:ln w="12700" cap="flat">
            <a:solidFill>
              <a:schemeClr val="tx1"/>
            </a:solidFill>
          </a:ln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608" y="4773196"/>
            <a:ext cx="5055324" cy="452978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738" tIns="46870" rIns="93738" bIns="46870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9628849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901074" y="9515762"/>
            <a:ext cx="2985465" cy="50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07" tIns="46554" rIns="93107" bIns="46554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788600E-B5DB-4946-BCF8-4DCC82DC2C7A}" type="slidenum">
              <a:rPr lang="en-US" altLang="ja-JP"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14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73125"/>
            <a:ext cx="4672012" cy="3503613"/>
          </a:xfrm>
          <a:ln w="12700" cap="flat">
            <a:solidFill>
              <a:schemeClr val="tx1"/>
            </a:solidFill>
          </a:ln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608" y="4773196"/>
            <a:ext cx="5055324" cy="452978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738" tIns="46870" rIns="93738" bIns="46870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355904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901074" y="9515762"/>
            <a:ext cx="2985465" cy="50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07" tIns="46554" rIns="93107" bIns="46554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788600E-B5DB-4946-BCF8-4DCC82DC2C7A}" type="slidenum">
              <a:rPr lang="en-US" altLang="ja-JP"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15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73125"/>
            <a:ext cx="4672012" cy="3503613"/>
          </a:xfrm>
          <a:ln w="12700" cap="flat">
            <a:solidFill>
              <a:schemeClr val="tx1"/>
            </a:solidFill>
          </a:ln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608" y="4773196"/>
            <a:ext cx="5055324" cy="452978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738" tIns="46870" rIns="93738" bIns="46870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1908703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067080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107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01829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83886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9413" y="115888"/>
            <a:ext cx="8383587" cy="5048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778625" y="6477000"/>
            <a:ext cx="1322388" cy="303213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524000" y="6477000"/>
            <a:ext cx="5254625" cy="303213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 altLang="ja-JP"/>
              <a:t> </a:t>
            </a:r>
            <a:r>
              <a:rPr lang="ja-JP" altLang="en-US">
                <a:latin typeface="Times New Roman" pitchFamily="18" charset="0"/>
                <a:ea typeface="+mn-ea"/>
              </a:rPr>
              <a:t>（</a:t>
            </a:r>
            <a:r>
              <a:rPr lang="en-US" altLang="ja-JP">
                <a:latin typeface="Times New Roman" pitchFamily="18" charset="0"/>
                <a:ea typeface="+mn-ea"/>
              </a:rPr>
              <a:t>M</a:t>
            </a:r>
            <a:r>
              <a:rPr lang="ja-JP" altLang="en-US">
                <a:latin typeface="Times New Roman" pitchFamily="18" charset="0"/>
                <a:ea typeface="+mn-ea"/>
              </a:rPr>
              <a:t>ジ）技術者教育： 半導体デバイスの基礎（その２）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3969DCE-47C7-5371-21BE-5C0C0509CACF}"/>
              </a:ext>
            </a:extLst>
          </p:cNvPr>
          <p:cNvSpPr txBox="1"/>
          <p:nvPr userDrawn="1"/>
        </p:nvSpPr>
        <p:spPr>
          <a:xfrm>
            <a:off x="6208407" y="0"/>
            <a:ext cx="2962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3470101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D97B62-8CEC-321B-3C7B-D5C83B695D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8567BF-D2FE-E903-0F2F-F08D42572C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73C87E8-4A33-0EFE-FD2B-735C68FEC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BE8B-E1EC-8146-9B84-D76F55014C61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3C8933F-C367-B2E8-974D-1BF2CE4EA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0A68EB-288E-C536-E64D-6FAFA0191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83228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78413D-C5AF-D89B-4569-5ADF1786B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64F4C2E-D065-0CDF-F763-81BB3C1BCF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8288B3-1A3E-BD18-ACDB-5231CA475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BE8B-E1EC-8146-9B84-D76F55014C61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847595-2C66-4241-2988-81EB90149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D7E53B-1A59-3D45-4048-0A55E8A0B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72705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6780EB-0388-775F-5EC8-C672DF48F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75309D8-7E0E-DE48-4A8F-DFF3F94F6B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F0B1C4-6468-D373-5AE7-B42838D89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BE8B-E1EC-8146-9B84-D76F55014C61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0D67FB-4CC4-DE3B-8A5E-B61729E27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B7A6DB-8C83-39DC-4E44-D20EA2360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502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C244E3-8ED9-2673-AF93-E9B0DC058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ACF3E4-860E-DC0F-5E3C-75070682C2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D3CB806-AB39-0496-4658-54A0A080C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11B3C89-C375-4F66-E54B-5C12FDD95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BE8B-E1EC-8146-9B84-D76F55014C61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AB40416-9DDC-524D-76BA-E0004CDEE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399F1C-A7FC-127A-FBB5-BA81A3F70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9478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1D88A9-485C-0FF8-0C3F-4AD9D82C0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BA578B8-847B-57E5-FC48-810D55D2C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D3D3F9-74CF-99E6-0DFC-E4434205ED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1C2C41A-6D41-23AD-7E5E-BA18940C39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74B040C-3673-5BA5-E349-CD9C4A631A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C5D67BB-3476-4170-BF42-E883116C3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BE8B-E1EC-8146-9B84-D76F55014C61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CF81190-FF55-DEF1-0736-8F50F658F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AA18F60-2B59-6E60-AA17-B3AA3C724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76266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855D0F-AB1B-A1DA-2C30-A025ED3B5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0B012AB-D380-AA33-9DB3-34E4AACA6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BE8B-E1EC-8146-9B84-D76F55014C61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26E1F8A-0779-3946-9CB8-E7A27B094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BC6E109-2F9D-35B6-700F-7AF6579BA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7263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819DA09-789D-45EA-3B5F-EF86F3C1F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BE8B-E1EC-8146-9B84-D76F55014C61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917B46A-A03F-E833-9166-3D78E7096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86054EC-69BA-3FBF-5085-8CA56F756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6090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3AE3329-7958-77E5-1EDF-B642B7231C14}"/>
              </a:ext>
            </a:extLst>
          </p:cNvPr>
          <p:cNvSpPr txBox="1"/>
          <p:nvPr userDrawn="1"/>
        </p:nvSpPr>
        <p:spPr>
          <a:xfrm>
            <a:off x="6208407" y="0"/>
            <a:ext cx="2962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39370904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109E9D-A60F-8064-21D0-5D23A2977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C2092A-A456-6C19-10F2-151BF7808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C911A07-37D4-2178-C40F-01249EFBEA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403AB66-97A2-CE83-5984-8A22E1E80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BE8B-E1EC-8146-9B84-D76F55014C61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F799FA3-D30F-B4C2-1E69-DD70F307C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7A3207D-6A46-8FA6-2F75-4F4A8BA73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3752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431934-26A9-D92B-8393-E20C1AF28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C5CD85B-2927-A3C7-71CB-4D2ABE5B9E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8E43D6C-6C40-B2E4-D7B8-65CD9DA8C7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4332CED-BD8E-9D85-490D-BBB5BA591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BE8B-E1EC-8146-9B84-D76F55014C61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49ED14B-AFF4-C3EC-100B-8D37677C8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3C6527-50DE-4FF9-CD4B-82F72E762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8686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A6837D-4431-1E2F-899F-2BFBAD3ED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E56DA36-84DD-BD68-9695-666F60B58B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5DAC613-717C-2443-4ADE-D88115486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BE8B-E1EC-8146-9B84-D76F55014C61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11DB35-D0A7-678D-DF58-DF5420B41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00E791-86BB-DB90-ED95-16534826A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6735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291556F-EF36-7C9A-68D5-AAF0854C79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A5DBB58-82B0-1653-B054-F454F23DBA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7EB30-6F38-0174-963B-A054A1268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BE8B-E1EC-8146-9B84-D76F55014C61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0E606E-4B0C-6D64-8B6A-9ED32D794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E94636-E29F-797E-DBA4-8B218A376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9572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184150"/>
            <a:ext cx="3201987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65213" y="6477000"/>
            <a:ext cx="3713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kumimoji="0" lang="en-US" altLang="ja-JP" sz="1100"/>
              <a:t>Copyright 2009, Toshiba Corporation.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03188"/>
            <a:ext cx="3313113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8583613" y="6237288"/>
            <a:ext cx="452437" cy="455612"/>
          </a:xfrm>
          <a:prstGeom prst="ellips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kumimoji="0" lang="ja-JP" altLang="en-US" sz="2500">
                <a:solidFill>
                  <a:schemeClr val="accent1"/>
                </a:solidFill>
              </a:rPr>
              <a:t>秘</a:t>
            </a: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0" y="1268413"/>
            <a:ext cx="9144000" cy="0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 bwMode="hidden">
          <a:xfrm>
            <a:off x="4779963" y="6477000"/>
            <a:ext cx="3752850" cy="3810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1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 bwMode="hidden">
          <a:xfrm>
            <a:off x="0" y="6477000"/>
            <a:ext cx="1066800" cy="3810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kumimoji="0" sz="1100" smtClean="0">
                <a:solidFill>
                  <a:srgbClr val="CCCCCC"/>
                </a:solidFill>
                <a:latin typeface="Helvetica" charset="0"/>
              </a:defRPr>
            </a:lvl1pPr>
          </a:lstStyle>
          <a:p>
            <a:pPr>
              <a:defRPr/>
            </a:pPr>
            <a:fld id="{B8A1FE9C-2AE9-4C7D-8BAD-879939CC57D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044000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849887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585975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581226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878084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68043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976072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29097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693247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523613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4221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977950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19881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21F06A4-F04A-08B6-8C47-593DA3FDDBC6}"/>
              </a:ext>
            </a:extLst>
          </p:cNvPr>
          <p:cNvSpPr txBox="1"/>
          <p:nvPr userDrawn="1"/>
        </p:nvSpPr>
        <p:spPr>
          <a:xfrm>
            <a:off x="6208407" y="0"/>
            <a:ext cx="2962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41029460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699252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578585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8863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699375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828934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E7B2894-437D-5CE2-E92F-569B34E78077}"/>
              </a:ext>
            </a:extLst>
          </p:cNvPr>
          <p:cNvSpPr txBox="1"/>
          <p:nvPr userDrawn="1"/>
        </p:nvSpPr>
        <p:spPr>
          <a:xfrm>
            <a:off x="6208407" y="0"/>
            <a:ext cx="2962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77894716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609889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86634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393027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896338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9413" y="115888"/>
            <a:ext cx="8383587" cy="5048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778625" y="6477000"/>
            <a:ext cx="1322388" cy="303213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524000" y="6477000"/>
            <a:ext cx="5254625" cy="303213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 altLang="ja-JP"/>
              <a:t> </a:t>
            </a:r>
            <a:r>
              <a:rPr lang="ja-JP" altLang="en-US">
                <a:latin typeface="Times New Roman" pitchFamily="18" charset="0"/>
                <a:ea typeface="+mn-ea"/>
              </a:rPr>
              <a:t>（</a:t>
            </a:r>
            <a:r>
              <a:rPr lang="en-US" altLang="ja-JP">
                <a:latin typeface="Times New Roman" pitchFamily="18" charset="0"/>
                <a:ea typeface="+mn-ea"/>
              </a:rPr>
              <a:t>M</a:t>
            </a:r>
            <a:r>
              <a:rPr lang="ja-JP" altLang="en-US">
                <a:latin typeface="Times New Roman" pitchFamily="18" charset="0"/>
                <a:ea typeface="+mn-ea"/>
              </a:rPr>
              <a:t>ジ）技術者教育： 半導体デバイスの基礎（その２）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C09E322-3840-B1F3-C1C1-0C20C420FBCB}"/>
              </a:ext>
            </a:extLst>
          </p:cNvPr>
          <p:cNvSpPr txBox="1"/>
          <p:nvPr userDrawn="1"/>
        </p:nvSpPr>
        <p:spPr>
          <a:xfrm>
            <a:off x="6208407" y="0"/>
            <a:ext cx="2962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657477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84579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2652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82F55FC-FF3A-94BF-17CE-A506C9211952}"/>
              </a:ext>
            </a:extLst>
          </p:cNvPr>
          <p:cNvSpPr txBox="1"/>
          <p:nvPr userDrawn="1"/>
        </p:nvSpPr>
        <p:spPr>
          <a:xfrm>
            <a:off x="6208407" y="0"/>
            <a:ext cx="2962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64619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28794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29005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28" name="Text Box 13"/>
          <p:cNvSpPr txBox="1">
            <a:spLocks noChangeArrowheads="1"/>
          </p:cNvSpPr>
          <p:nvPr userDrawn="1"/>
        </p:nvSpPr>
        <p:spPr bwMode="auto">
          <a:xfrm>
            <a:off x="8675688" y="6427788"/>
            <a:ext cx="2889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fld id="{E13A131D-CB90-4CAA-B1A8-99294F401B38}" type="slidenum">
              <a:rPr lang="en-US" altLang="ja-JP" sz="1400" smtClean="0">
                <a:latin typeface="Times New Roman" pitchFamily="18" charset="0"/>
              </a:rPr>
              <a:pPr eaLnBrk="1" hangingPunct="1">
                <a:defRPr/>
              </a:pPr>
              <a:t>‹#›</a:t>
            </a:fld>
            <a:endParaRPr lang="en-US" altLang="ja-JP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1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6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CC18415-F978-E412-0770-221F0F27A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8D05C95-D62C-6377-9DB6-13F8934D6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390D93F-D70F-28AC-B1DE-8D52EF4709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2BE8B-E1EC-8146-9B84-D76F55014C61}" type="datetimeFigureOut">
              <a:rPr kumimoji="1" lang="ja-JP" altLang="en-US" smtClean="0"/>
              <a:t>2025/6/22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54DAB5-C508-E1C6-9C7E-8986F3CD21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8DFB3F-67C9-5136-D00E-B390205602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7675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051" name="Rectangle 11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7641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  <p:sldLayoutId id="2147484066" r:id="rId2"/>
    <p:sldLayoutId id="2147484067" r:id="rId3"/>
    <p:sldLayoutId id="2147484068" r:id="rId4"/>
    <p:sldLayoutId id="2147484069" r:id="rId5"/>
    <p:sldLayoutId id="2147484070" r:id="rId6"/>
    <p:sldLayoutId id="2147484071" r:id="rId7"/>
    <p:sldLayoutId id="2147484072" r:id="rId8"/>
    <p:sldLayoutId id="2147484073" r:id="rId9"/>
    <p:sldLayoutId id="2147484074" r:id="rId10"/>
    <p:sldLayoutId id="2147484075" r:id="rId11"/>
    <p:sldLayoutId id="2147484076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33FF38-630D-4C31-8728-4196C769516A}" type="slidenum">
              <a:rPr lang="en-US" altLang="ja-JP" smtClean="0"/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380206" y="188640"/>
            <a:ext cx="8383587" cy="504825"/>
          </a:xfrm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6. MOS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トランジスタ</a:t>
            </a:r>
            <a:endParaRPr lang="en-US" altLang="ja-JP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788" y="1432384"/>
            <a:ext cx="8388424" cy="3993232"/>
          </a:xfrm>
          <a:noFill/>
        </p:spPr>
        <p:txBody>
          <a:bodyPr/>
          <a:lstStyle/>
          <a:p>
            <a:pPr marL="0" indent="0" eaLnBrk="1" hangingPunct="1">
              <a:buNone/>
            </a:pP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6.1</a:t>
            </a:r>
            <a:r>
              <a:rPr lang="en-US" altLang="ja-JP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MOS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トランジスタの動作原理</a:t>
            </a:r>
          </a:p>
          <a:p>
            <a:pPr marL="0" indent="0" eaLnBrk="1" hangingPunct="1">
              <a:buNone/>
            </a:pP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6.2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電流電圧特性</a:t>
            </a:r>
            <a:endParaRPr lang="en-US" altLang="ja-JP" sz="3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None/>
              <a:tabLst/>
              <a:defRPr/>
            </a:pP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6.3 NMOS</a:t>
            </a:r>
            <a:r>
              <a:rPr lang="ja-JP" altLang="en-US" sz="3600">
                <a:latin typeface="Times New Roman" pitchFamily="18" charset="0"/>
                <a:cs typeface="Times New Roman" pitchFamily="18" charset="0"/>
              </a:rPr>
              <a:t>と</a:t>
            </a: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PMOS</a:t>
            </a:r>
          </a:p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None/>
              <a:tabLst/>
              <a:defRPr/>
            </a:pP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6.4 CMOS</a:t>
            </a:r>
            <a:r>
              <a:rPr lang="ja-JP" altLang="en-US" sz="3600">
                <a:latin typeface="Times New Roman" pitchFamily="18" charset="0"/>
                <a:cs typeface="Times New Roman" pitchFamily="18" charset="0"/>
              </a:rPr>
              <a:t>インバータ</a:t>
            </a:r>
            <a:endParaRPr lang="en-US" altLang="ja-JP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61381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9413" y="115888"/>
            <a:ext cx="8383587" cy="466725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b="1">
                <a:latin typeface="Times New Roman" pitchFamily="18" charset="0"/>
              </a:rPr>
              <a:t>基本式 </a:t>
            </a:r>
            <a:r>
              <a:rPr lang="en-US" altLang="ja-JP" b="1" dirty="0">
                <a:latin typeface="Times New Roman" pitchFamily="18" charset="0"/>
              </a:rPr>
              <a:t>(3/3)</a:t>
            </a:r>
            <a:r>
              <a:rPr lang="ja-JP" altLang="en-US" b="1">
                <a:latin typeface="Times New Roman" pitchFamily="18" charset="0"/>
              </a:rPr>
              <a:t>： </a:t>
            </a:r>
            <a:r>
              <a:rPr lang="en-US" altLang="ja-JP" b="1" i="1" dirty="0" err="1">
                <a:latin typeface="Times New Roman" pitchFamily="18" charset="0"/>
              </a:rPr>
              <a:t>v</a:t>
            </a:r>
            <a:r>
              <a:rPr lang="en-US" altLang="ja-JP" b="1" i="1" baseline="-25000" dirty="0" err="1">
                <a:latin typeface="Times New Roman" pitchFamily="18" charset="0"/>
              </a:rPr>
              <a:t>S</a:t>
            </a:r>
            <a:endParaRPr lang="en-US" altLang="ja-JP" b="1" i="1" baseline="-25000" dirty="0">
              <a:latin typeface="Times New Roman" pitchFamily="18" charset="0"/>
            </a:endParaRPr>
          </a:p>
        </p:txBody>
      </p:sp>
      <p:sp>
        <p:nvSpPr>
          <p:cNvPr id="334851" name="Text Box 3"/>
          <p:cNvSpPr txBox="1">
            <a:spLocks noChangeArrowheads="1"/>
          </p:cNvSpPr>
          <p:nvPr/>
        </p:nvSpPr>
        <p:spPr bwMode="auto">
          <a:xfrm>
            <a:off x="5292725" y="5553075"/>
            <a:ext cx="3311525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2000" b="1" i="1" dirty="0">
                <a:latin typeface="Symbol" pitchFamily="18" charset="2"/>
              </a:rPr>
              <a:t>m</a:t>
            </a:r>
            <a:r>
              <a:rPr lang="ja-JP" altLang="en-US" sz="2000" b="1">
                <a:latin typeface="Times New Roman" pitchFamily="18" charset="0"/>
              </a:rPr>
              <a:t>：移動度，</a:t>
            </a:r>
            <a:r>
              <a:rPr lang="en-US" altLang="ja-JP" sz="2000" b="1" i="1" dirty="0" err="1">
                <a:latin typeface="Times New Roman" pitchFamily="18" charset="0"/>
              </a:rPr>
              <a:t>v</a:t>
            </a:r>
            <a:r>
              <a:rPr lang="en-US" altLang="ja-JP" sz="2800" b="1" i="1" baseline="-25000" dirty="0" err="1">
                <a:latin typeface="Times New Roman" pitchFamily="18" charset="0"/>
              </a:rPr>
              <a:t>sat</a:t>
            </a:r>
            <a:r>
              <a:rPr lang="en-US" altLang="ja-JP" sz="2800" b="1" i="1" baseline="-25000" dirty="0">
                <a:latin typeface="Times New Roman" pitchFamily="18" charset="0"/>
              </a:rPr>
              <a:t> </a:t>
            </a:r>
            <a:r>
              <a:rPr lang="ja-JP" altLang="en-US" sz="2000" b="1">
                <a:latin typeface="Times New Roman" pitchFamily="18" charset="0"/>
              </a:rPr>
              <a:t>：飽和速度</a:t>
            </a:r>
          </a:p>
        </p:txBody>
      </p:sp>
      <p:sp>
        <p:nvSpPr>
          <p:cNvPr id="334855" name="Rectangle 7"/>
          <p:cNvSpPr>
            <a:spLocks noChangeArrowheads="1"/>
          </p:cNvSpPr>
          <p:nvPr/>
        </p:nvSpPr>
        <p:spPr bwMode="auto">
          <a:xfrm>
            <a:off x="5507037" y="1111064"/>
            <a:ext cx="3097213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3200" b="1">
                <a:latin typeface="Times New Roman" pitchFamily="18" charset="0"/>
              </a:rPr>
              <a:t>キャリア速度</a:t>
            </a:r>
            <a:r>
              <a:rPr lang="en-US" altLang="ja-JP" sz="3200" b="1" i="1" dirty="0">
                <a:solidFill>
                  <a:srgbClr val="0000FF"/>
                </a:solidFill>
                <a:latin typeface="Times New Roman" pitchFamily="18" charset="0"/>
              </a:rPr>
              <a:t>v</a:t>
            </a:r>
            <a:endParaRPr lang="en-US" altLang="ja-JP" sz="3200" b="1" i="1" baseline="-250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18437" name="Text Box 18"/>
          <p:cNvSpPr txBox="1">
            <a:spLocks noChangeArrowheads="1"/>
          </p:cNvSpPr>
          <p:nvPr/>
        </p:nvSpPr>
        <p:spPr bwMode="auto">
          <a:xfrm>
            <a:off x="539750" y="1622833"/>
            <a:ext cx="3311525" cy="1202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3600" b="1">
                <a:latin typeface="Times New Roman" pitchFamily="18" charset="0"/>
              </a:rPr>
              <a:t>基本式</a:t>
            </a:r>
          </a:p>
          <a:p>
            <a:pPr eaLnBrk="1" hangingPunct="1"/>
            <a:r>
              <a:rPr lang="ja-JP" altLang="en-US" sz="3600" b="1" i="1">
                <a:latin typeface="Times New Roman" pitchFamily="18" charset="0"/>
              </a:rPr>
              <a:t>       </a:t>
            </a:r>
            <a:r>
              <a:rPr lang="en-US" altLang="ja-JP" sz="3600" b="1" i="1" dirty="0">
                <a:latin typeface="Times New Roman" pitchFamily="18" charset="0"/>
              </a:rPr>
              <a:t>I</a:t>
            </a:r>
            <a:r>
              <a:rPr lang="en-US" altLang="ja-JP" sz="3600" b="1" i="1" baseline="-25000" dirty="0">
                <a:latin typeface="Times New Roman" pitchFamily="18" charset="0"/>
              </a:rPr>
              <a:t>D  </a:t>
            </a:r>
            <a:r>
              <a:rPr lang="en-US" altLang="ja-JP" sz="3600" b="1" dirty="0">
                <a:latin typeface="Times New Roman" pitchFamily="18" charset="0"/>
              </a:rPr>
              <a:t>= </a:t>
            </a:r>
            <a:r>
              <a:rPr lang="en-US" altLang="ja-JP" sz="3600" b="1" i="1" dirty="0">
                <a:solidFill>
                  <a:schemeClr val="accent1"/>
                </a:solidFill>
                <a:latin typeface="Times New Roman" pitchFamily="18" charset="0"/>
              </a:rPr>
              <a:t>Q</a:t>
            </a:r>
            <a:r>
              <a:rPr lang="en-US" altLang="ja-JP" sz="3600" i="1" baseline="-25000" dirty="0">
                <a:solidFill>
                  <a:schemeClr val="accent1"/>
                </a:solidFill>
                <a:latin typeface="Times New Roman" pitchFamily="18" charset="0"/>
              </a:rPr>
              <a:t>S</a:t>
            </a:r>
            <a:r>
              <a:rPr lang="en-US" altLang="ja-JP" sz="3600" b="1" dirty="0">
                <a:latin typeface="Times New Roman" pitchFamily="18" charset="0"/>
              </a:rPr>
              <a:t> </a:t>
            </a:r>
            <a:r>
              <a:rPr lang="ja-JP" altLang="en-US" sz="3600" b="1">
                <a:latin typeface="Times New Roman" pitchFamily="18" charset="0"/>
              </a:rPr>
              <a:t>⋅</a:t>
            </a:r>
            <a:r>
              <a:rPr lang="en-US" altLang="ja-JP" sz="3600" b="1" i="1" dirty="0" err="1">
                <a:solidFill>
                  <a:srgbClr val="0000FF"/>
                </a:solidFill>
                <a:latin typeface="Times New Roman" pitchFamily="18" charset="0"/>
              </a:rPr>
              <a:t>v</a:t>
            </a:r>
            <a:r>
              <a:rPr lang="en-US" altLang="ja-JP" sz="3600" b="1" i="1" baseline="-25000" dirty="0" err="1">
                <a:solidFill>
                  <a:srgbClr val="0000FF"/>
                </a:solidFill>
                <a:latin typeface="Times New Roman" pitchFamily="18" charset="0"/>
              </a:rPr>
              <a:t>S</a:t>
            </a:r>
            <a:endParaRPr lang="en-US" altLang="ja-JP" sz="3600" b="1" i="1" baseline="-250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18440" name="AutoShape 59"/>
          <p:cNvSpPr>
            <a:spLocks noChangeArrowheads="1"/>
          </p:cNvSpPr>
          <p:nvPr/>
        </p:nvSpPr>
        <p:spPr bwMode="auto">
          <a:xfrm>
            <a:off x="1187450" y="2205038"/>
            <a:ext cx="2808288" cy="792162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A0DC131-995A-C8AD-B30E-238F0DA54BBB}"/>
              </a:ext>
            </a:extLst>
          </p:cNvPr>
          <p:cNvGrpSpPr>
            <a:grpSpLocks/>
          </p:cNvGrpSpPr>
          <p:nvPr/>
        </p:nvGrpSpPr>
        <p:grpSpPr bwMode="auto">
          <a:xfrm>
            <a:off x="5806907" y="3311153"/>
            <a:ext cx="1006475" cy="519113"/>
            <a:chOff x="4150" y="3249"/>
            <a:chExt cx="771" cy="36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0C0D2AD-7864-F264-46B9-40314CE614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2" y="3249"/>
              <a:ext cx="499" cy="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800" b="1" i="1" dirty="0" err="1">
                  <a:solidFill>
                    <a:srgbClr val="0000FF"/>
                  </a:solidFill>
                  <a:latin typeface="Symbol" pitchFamily="18" charset="2"/>
                </a:rPr>
                <a:t>m</a:t>
              </a:r>
              <a:r>
                <a:rPr lang="en-US" altLang="ja-JP" sz="2800" b="1" i="1" dirty="0" err="1">
                  <a:solidFill>
                    <a:srgbClr val="000000"/>
                  </a:solidFill>
                  <a:latin typeface="Symbol" pitchFamily="18" charset="2"/>
                </a:rPr>
                <a:t>E</a:t>
              </a:r>
              <a:endParaRPr lang="en-US" altLang="ja-JP" sz="4400" b="1" i="1" dirty="0">
                <a:solidFill>
                  <a:srgbClr val="000000"/>
                </a:solidFill>
                <a:latin typeface="Symbol" pitchFamily="18" charset="2"/>
              </a:endParaRPr>
            </a:p>
          </p:txBody>
        </p:sp>
        <p:sp>
          <p:nvSpPr>
            <p:cNvPr id="7" name="Line 6">
              <a:extLst>
                <a:ext uri="{FF2B5EF4-FFF2-40B4-BE49-F238E27FC236}">
                  <a16:creationId xmlns:a16="http://schemas.microsoft.com/office/drawing/2014/main" id="{0F546BCF-8F6F-7537-C3A5-602C1D6FFB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0" y="3430"/>
              <a:ext cx="2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8" name="Group 37">
            <a:extLst>
              <a:ext uri="{FF2B5EF4-FFF2-40B4-BE49-F238E27FC236}">
                <a16:creationId xmlns:a16="http://schemas.microsoft.com/office/drawing/2014/main" id="{4AB2A664-53F7-5475-9CAD-A71DECA59572}"/>
              </a:ext>
            </a:extLst>
          </p:cNvPr>
          <p:cNvGrpSpPr>
            <a:grpSpLocks/>
          </p:cNvGrpSpPr>
          <p:nvPr/>
        </p:nvGrpSpPr>
        <p:grpSpPr bwMode="auto">
          <a:xfrm>
            <a:off x="6860706" y="4293096"/>
            <a:ext cx="1239838" cy="1022351"/>
            <a:chOff x="5193" y="3015"/>
            <a:chExt cx="781" cy="644"/>
          </a:xfrm>
        </p:grpSpPr>
        <p:sp>
          <p:nvSpPr>
            <p:cNvPr id="9" name="Line 35">
              <a:extLst>
                <a:ext uri="{FF2B5EF4-FFF2-40B4-BE49-F238E27FC236}">
                  <a16:creationId xmlns:a16="http://schemas.microsoft.com/office/drawing/2014/main" id="{6CD7EEAD-7C5A-DED0-6DE8-3941933991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193" y="3015"/>
              <a:ext cx="383" cy="4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0" name="Text Box 36">
              <a:extLst>
                <a:ext uri="{FF2B5EF4-FFF2-40B4-BE49-F238E27FC236}">
                  <a16:creationId xmlns:a16="http://schemas.microsoft.com/office/drawing/2014/main" id="{890F9FBD-34DD-046C-E365-4906CD2845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27" y="3465"/>
              <a:ext cx="54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000" b="1" dirty="0">
                  <a:solidFill>
                    <a:srgbClr val="000000"/>
                  </a:solidFill>
                  <a:latin typeface="Times New Roman" pitchFamily="18" charset="0"/>
                </a:rPr>
                <a:t>2 V/</a:t>
              </a:r>
              <a:r>
                <a:rPr lang="en-US" altLang="ja-JP" sz="2000" b="1" dirty="0">
                  <a:solidFill>
                    <a:srgbClr val="000000"/>
                  </a:solidFill>
                  <a:latin typeface="Symbol" pitchFamily="2" charset="2"/>
                </a:rPr>
                <a:t>m</a:t>
              </a:r>
              <a:r>
                <a:rPr lang="en-US" altLang="ja-JP" sz="2000" b="1" dirty="0">
                  <a:solidFill>
                    <a:srgbClr val="000000"/>
                  </a:solidFill>
                  <a:latin typeface="Times New Roman" pitchFamily="18" charset="0"/>
                </a:rPr>
                <a:t>m </a:t>
              </a:r>
            </a:p>
          </p:txBody>
        </p:sp>
      </p:grpSp>
      <p:graphicFrame>
        <p:nvGraphicFramePr>
          <p:cNvPr id="11" name="グラフ 10">
            <a:extLst>
              <a:ext uri="{FF2B5EF4-FFF2-40B4-BE49-F238E27FC236}">
                <a16:creationId xmlns:a16="http://schemas.microsoft.com/office/drawing/2014/main" id="{541C530E-B461-7170-7B53-4A4B4FBA91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8301445"/>
              </p:ext>
            </p:extLst>
          </p:nvPr>
        </p:nvGraphicFramePr>
        <p:xfrm>
          <a:off x="4643438" y="1718098"/>
          <a:ext cx="4222576" cy="3206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4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4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4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4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1" grpId="0"/>
      <p:bldP spid="334855" grpId="0"/>
      <p:bldGraphic spid="11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9588" y="193675"/>
            <a:ext cx="8383587" cy="427038"/>
          </a:xfrm>
        </p:spPr>
        <p:txBody>
          <a:bodyPr/>
          <a:lstStyle/>
          <a:p>
            <a:pPr eaLnBrk="1" hangingPunct="1"/>
            <a:r>
              <a:rPr lang="en-US" altLang="ja-JP" sz="3400" b="1" i="1" dirty="0">
                <a:latin typeface="Times New Roman" panose="02020603050405020304" pitchFamily="18" charset="0"/>
              </a:rPr>
              <a:t>I</a:t>
            </a:r>
            <a:r>
              <a:rPr lang="en-US" altLang="ja-JP" sz="3400" b="1" i="1" baseline="-25000" dirty="0">
                <a:latin typeface="Times New Roman" panose="02020603050405020304" pitchFamily="18" charset="0"/>
              </a:rPr>
              <a:t>D</a:t>
            </a:r>
            <a:r>
              <a:rPr lang="en-US" altLang="ja-JP" sz="3400" b="1" dirty="0">
                <a:latin typeface="Times New Roman" panose="02020603050405020304" pitchFamily="18" charset="0"/>
              </a:rPr>
              <a:t>-</a:t>
            </a:r>
            <a:r>
              <a:rPr lang="en-US" altLang="ja-JP" sz="3400" b="1" i="1" dirty="0">
                <a:latin typeface="Times New Roman" panose="02020603050405020304" pitchFamily="18" charset="0"/>
              </a:rPr>
              <a:t>V</a:t>
            </a:r>
            <a:r>
              <a:rPr lang="en-US" altLang="ja-JP" sz="3400" b="1" i="1" baseline="-25000" dirty="0">
                <a:latin typeface="Times New Roman" panose="02020603050405020304" pitchFamily="18" charset="0"/>
              </a:rPr>
              <a:t>D</a:t>
            </a:r>
            <a:r>
              <a:rPr lang="ja-JP" altLang="en-US" sz="3400" b="1"/>
              <a:t>特性</a:t>
            </a:r>
          </a:p>
        </p:txBody>
      </p:sp>
      <p:grpSp>
        <p:nvGrpSpPr>
          <p:cNvPr id="47109" name="Group 24"/>
          <p:cNvGrpSpPr>
            <a:grpSpLocks/>
          </p:cNvGrpSpPr>
          <p:nvPr/>
        </p:nvGrpSpPr>
        <p:grpSpPr bwMode="auto">
          <a:xfrm>
            <a:off x="6443663" y="1365051"/>
            <a:ext cx="2443162" cy="1092200"/>
            <a:chOff x="4059" y="754"/>
            <a:chExt cx="1539" cy="688"/>
          </a:xfrm>
        </p:grpSpPr>
        <p:sp>
          <p:nvSpPr>
            <p:cNvPr id="47120" name="Rectangle 36"/>
            <p:cNvSpPr>
              <a:spLocks noChangeArrowheads="1"/>
            </p:cNvSpPr>
            <p:nvPr/>
          </p:nvSpPr>
          <p:spPr bwMode="auto">
            <a:xfrm>
              <a:off x="4344" y="754"/>
              <a:ext cx="915" cy="17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47121" name="Rectangle 37"/>
            <p:cNvSpPr>
              <a:spLocks noChangeArrowheads="1"/>
            </p:cNvSpPr>
            <p:nvPr/>
          </p:nvSpPr>
          <p:spPr bwMode="auto">
            <a:xfrm>
              <a:off x="4062" y="1032"/>
              <a:ext cx="1533" cy="41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47122" name="Arc 38"/>
            <p:cNvSpPr>
              <a:spLocks/>
            </p:cNvSpPr>
            <p:nvPr/>
          </p:nvSpPr>
          <p:spPr bwMode="auto">
            <a:xfrm>
              <a:off x="4059" y="1043"/>
              <a:ext cx="483" cy="14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</a:path>
                <a:path w="21600" h="21600" stroke="0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  <a:lnTo>
                    <a:pt x="0" y="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23" name="Arc 39"/>
            <p:cNvSpPr>
              <a:spLocks/>
            </p:cNvSpPr>
            <p:nvPr/>
          </p:nvSpPr>
          <p:spPr bwMode="auto">
            <a:xfrm>
              <a:off x="5115" y="1032"/>
              <a:ext cx="483" cy="14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24" name="Freeform 40"/>
            <p:cNvSpPr>
              <a:spLocks/>
            </p:cNvSpPr>
            <p:nvPr/>
          </p:nvSpPr>
          <p:spPr bwMode="auto">
            <a:xfrm>
              <a:off x="4539" y="1032"/>
              <a:ext cx="564" cy="61"/>
            </a:xfrm>
            <a:custGeom>
              <a:avLst/>
              <a:gdLst>
                <a:gd name="T0" fmla="*/ 0 w 576"/>
                <a:gd name="T1" fmla="*/ 0 h 48"/>
                <a:gd name="T2" fmla="*/ 339 w 576"/>
                <a:gd name="T3" fmla="*/ 0 h 48"/>
                <a:gd name="T4" fmla="*/ 0 w 576"/>
                <a:gd name="T5" fmla="*/ 7406 h 48"/>
                <a:gd name="T6" fmla="*/ 0 w 576"/>
                <a:gd name="T7" fmla="*/ 0 h 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"/>
                <a:gd name="T13" fmla="*/ 0 h 48"/>
                <a:gd name="T14" fmla="*/ 576 w 576"/>
                <a:gd name="T15" fmla="*/ 48 h 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" h="48">
                  <a:moveTo>
                    <a:pt x="0" y="0"/>
                  </a:moveTo>
                  <a:lnTo>
                    <a:pt x="576" y="0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99"/>
            </a:solidFill>
            <a:ln w="38100" cap="flat" cmpd="sng">
              <a:solidFill>
                <a:srgbClr val="FF3399"/>
              </a:solidFill>
              <a:prstDash val="solid"/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7766248" y="1806376"/>
            <a:ext cx="838200" cy="1450975"/>
            <a:chOff x="4944" y="1872"/>
            <a:chExt cx="528" cy="914"/>
          </a:xfrm>
        </p:grpSpPr>
        <p:sp>
          <p:nvSpPr>
            <p:cNvPr id="47118" name="Line 42"/>
            <p:cNvSpPr>
              <a:spLocks noChangeShapeType="1"/>
            </p:cNvSpPr>
            <p:nvPr/>
          </p:nvSpPr>
          <p:spPr bwMode="auto">
            <a:xfrm flipH="1" flipV="1">
              <a:off x="5181" y="1872"/>
              <a:ext cx="3" cy="672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47119" name="Text Box 43"/>
            <p:cNvSpPr txBox="1">
              <a:spLocks noChangeArrowheads="1"/>
            </p:cNvSpPr>
            <p:nvPr/>
          </p:nvSpPr>
          <p:spPr bwMode="auto">
            <a:xfrm>
              <a:off x="4944" y="2494"/>
              <a:ext cx="528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2400" b="1" i="1" dirty="0" err="1">
                  <a:solidFill>
                    <a:srgbClr val="000000"/>
                  </a:solidFill>
                  <a:latin typeface="Times New Roman" panose="02020603050405020304" pitchFamily="18" charset="0"/>
                </a:rPr>
                <a:t>V</a:t>
              </a:r>
              <a:r>
                <a:rPr lang="en-US" altLang="ja-JP" sz="2400" b="1" i="1" baseline="-25000" dirty="0" err="1">
                  <a:solidFill>
                    <a:srgbClr val="000000"/>
                  </a:solidFill>
                  <a:latin typeface="Times New Roman" panose="02020603050405020304" pitchFamily="18" charset="0"/>
                </a:rPr>
                <a:t>Dsat</a:t>
              </a:r>
              <a:r>
                <a:rPr lang="en-US" altLang="ja-JP" sz="2400" b="1" i="1" baseline="-250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</a:p>
          </p:txBody>
        </p:sp>
      </p:grpSp>
      <p:grpSp>
        <p:nvGrpSpPr>
          <p:cNvPr id="5" name="Group 44"/>
          <p:cNvGrpSpPr>
            <a:grpSpLocks/>
          </p:cNvGrpSpPr>
          <p:nvPr/>
        </p:nvGrpSpPr>
        <p:grpSpPr bwMode="auto">
          <a:xfrm>
            <a:off x="8137971" y="1381274"/>
            <a:ext cx="898525" cy="463550"/>
            <a:chOff x="5193" y="1616"/>
            <a:chExt cx="566" cy="292"/>
          </a:xfrm>
        </p:grpSpPr>
        <p:sp>
          <p:nvSpPr>
            <p:cNvPr id="47116" name="Line 45"/>
            <p:cNvSpPr>
              <a:spLocks noChangeShapeType="1"/>
            </p:cNvSpPr>
            <p:nvPr/>
          </p:nvSpPr>
          <p:spPr bwMode="auto">
            <a:xfrm flipV="1">
              <a:off x="5193" y="1752"/>
              <a:ext cx="0" cy="136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47117" name="Text Box 46"/>
            <p:cNvSpPr txBox="1">
              <a:spLocks noChangeArrowheads="1"/>
            </p:cNvSpPr>
            <p:nvPr/>
          </p:nvSpPr>
          <p:spPr bwMode="auto">
            <a:xfrm>
              <a:off x="5407" y="1616"/>
              <a:ext cx="352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2400" b="1" i="1" dirty="0">
                  <a:solidFill>
                    <a:srgbClr val="FF0000"/>
                  </a:solidFill>
                  <a:latin typeface="Times New Roman" panose="02020603050405020304" pitchFamily="18" charset="0"/>
                  <a:ea typeface="ＭＳ ゴシック" panose="020B0609070205080204" pitchFamily="49" charset="-128"/>
                </a:rPr>
                <a:t>V</a:t>
              </a:r>
              <a:r>
                <a:rPr lang="en-US" altLang="ja-JP" sz="2400" b="1" i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ea typeface="ＭＳ ゴシック" panose="020B0609070205080204" pitchFamily="49" charset="-128"/>
                </a:rPr>
                <a:t>th</a:t>
              </a:r>
            </a:p>
          </p:txBody>
        </p:sp>
      </p:grpSp>
      <p:sp>
        <p:nvSpPr>
          <p:cNvPr id="370736" name="Text Box 48"/>
          <p:cNvSpPr txBox="1">
            <a:spLocks noChangeArrowheads="1"/>
          </p:cNvSpPr>
          <p:nvPr/>
        </p:nvSpPr>
        <p:spPr bwMode="auto">
          <a:xfrm>
            <a:off x="6588125" y="3541514"/>
            <a:ext cx="2346325" cy="46355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2400" b="1" i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ja-JP" sz="2400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Dsat</a:t>
            </a:r>
            <a:r>
              <a:rPr lang="en-US" altLang="ja-JP" sz="2400" b="1" i="1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ja-JP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≡ </a:t>
            </a:r>
            <a:r>
              <a:rPr lang="en-US" altLang="ja-JP" sz="24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ja-JP" sz="2400" b="1" i="1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G</a:t>
            </a:r>
            <a:r>
              <a:rPr lang="en-US" altLang="ja-JP" sz="2400" b="1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ja-JP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r>
              <a:rPr lang="en-US" altLang="ja-JP" sz="24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ja-JP" sz="2400" b="1" i="1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th</a:t>
            </a:r>
          </a:p>
        </p:txBody>
      </p:sp>
      <p:sp>
        <p:nvSpPr>
          <p:cNvPr id="25" name="テキスト ボックス 29"/>
          <p:cNvSpPr txBox="1"/>
          <p:nvPr/>
        </p:nvSpPr>
        <p:spPr>
          <a:xfrm>
            <a:off x="6729566" y="2596921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6.10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6" name="テキスト ボックス 29"/>
          <p:cNvSpPr txBox="1"/>
          <p:nvPr/>
        </p:nvSpPr>
        <p:spPr>
          <a:xfrm>
            <a:off x="2915816" y="5805823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6.5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0CAA034-FC95-CA4C-B87D-C62E4EBD25C8}"/>
              </a:ext>
            </a:extLst>
          </p:cNvPr>
          <p:cNvGrpSpPr/>
          <p:nvPr/>
        </p:nvGrpSpPr>
        <p:grpSpPr>
          <a:xfrm>
            <a:off x="323528" y="1332776"/>
            <a:ext cx="5714404" cy="4306325"/>
            <a:chOff x="323528" y="1332776"/>
            <a:chExt cx="5714404" cy="4306325"/>
          </a:xfrm>
        </p:grpSpPr>
        <p:graphicFrame>
          <p:nvGraphicFramePr>
            <p:cNvPr id="22" name="グラフ 21"/>
            <p:cNvGraphicFramePr/>
            <p:nvPr>
              <p:extLst>
                <p:ext uri="{D42A27DB-BD31-4B8C-83A1-F6EECF244321}">
                  <p14:modId xmlns:p14="http://schemas.microsoft.com/office/powerpoint/2010/main" val="331732871"/>
                </p:ext>
              </p:extLst>
            </p:nvPr>
          </p:nvGraphicFramePr>
          <p:xfrm>
            <a:off x="323528" y="2110709"/>
            <a:ext cx="5469890" cy="352839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3" name="AutoShape 5"/>
            <p:cNvSpPr>
              <a:spLocks noChangeArrowheads="1"/>
            </p:cNvSpPr>
            <p:nvPr/>
          </p:nvSpPr>
          <p:spPr bwMode="auto">
            <a:xfrm>
              <a:off x="4689342" y="1332776"/>
              <a:ext cx="1348590" cy="707886"/>
            </a:xfrm>
            <a:prstGeom prst="wedgeRectCallout">
              <a:avLst>
                <a:gd name="adj1" fmla="val -53770"/>
                <a:gd name="adj2" fmla="val 136986"/>
              </a:avLst>
            </a:prstGeom>
            <a:solidFill>
              <a:srgbClr val="FF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ja-JP" altLang="en-US" sz="1600" b="1" dirty="0">
                  <a:solidFill>
                    <a:srgbClr val="000000"/>
                  </a:solidFill>
                </a:rPr>
                <a:t>飽和領域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ja-JP" altLang="en-US" sz="1600" b="1" dirty="0">
                  <a:solidFill>
                    <a:srgbClr val="000000"/>
                  </a:solidFill>
                </a:rPr>
                <a:t>（</a:t>
              </a:r>
              <a:r>
                <a:rPr lang="en-US" altLang="ja-JP" sz="1600" b="1" dirty="0">
                  <a:solidFill>
                    <a:srgbClr val="000000"/>
                  </a:solidFill>
                </a:rPr>
                <a:t>5</a:t>
              </a:r>
              <a:r>
                <a:rPr lang="ja-JP" altLang="en-US" sz="1600" b="1" dirty="0">
                  <a:solidFill>
                    <a:srgbClr val="000000"/>
                  </a:solidFill>
                </a:rPr>
                <a:t>極管領域）</a:t>
              </a:r>
            </a:p>
          </p:txBody>
        </p:sp>
        <p:sp>
          <p:nvSpPr>
            <p:cNvPr id="24" name="AutoShape 7"/>
            <p:cNvSpPr>
              <a:spLocks noChangeArrowheads="1"/>
            </p:cNvSpPr>
            <p:nvPr/>
          </p:nvSpPr>
          <p:spPr bwMode="auto">
            <a:xfrm>
              <a:off x="1043608" y="1335157"/>
              <a:ext cx="1417622" cy="707886"/>
            </a:xfrm>
            <a:prstGeom prst="wedgeRectCallout">
              <a:avLst>
                <a:gd name="adj1" fmla="val 17424"/>
                <a:gd name="adj2" fmla="val 323249"/>
              </a:avLst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ja-JP" altLang="en-US" sz="1600" b="1" dirty="0">
                  <a:solidFill>
                    <a:srgbClr val="000000"/>
                  </a:solidFill>
                </a:rPr>
                <a:t>線形領域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ja-JP" altLang="en-US" sz="1600" b="1" dirty="0">
                  <a:solidFill>
                    <a:srgbClr val="000000"/>
                  </a:solidFill>
                </a:rPr>
                <a:t>（</a:t>
              </a:r>
              <a:r>
                <a:rPr lang="en-US" altLang="ja-JP" sz="1600" b="1" dirty="0">
                  <a:solidFill>
                    <a:srgbClr val="000000"/>
                  </a:solidFill>
                </a:rPr>
                <a:t>3</a:t>
              </a:r>
              <a:r>
                <a:rPr lang="ja-JP" altLang="en-US" sz="1600" b="1" dirty="0">
                  <a:solidFill>
                    <a:srgbClr val="000000"/>
                  </a:solidFill>
                </a:rPr>
                <a:t>極管領域）</a:t>
              </a:r>
            </a:p>
          </p:txBody>
        </p:sp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26EB68AB-53FA-ED45-AE13-37718C758094}"/>
                </a:ext>
              </a:extLst>
            </p:cNvPr>
            <p:cNvSpPr/>
            <p:nvPr/>
          </p:nvSpPr>
          <p:spPr bwMode="auto">
            <a:xfrm>
              <a:off x="2339752" y="2441204"/>
              <a:ext cx="936104" cy="1957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" name="Text Box 48"/>
            <p:cNvSpPr txBox="1">
              <a:spLocks noChangeArrowheads="1"/>
            </p:cNvSpPr>
            <p:nvPr/>
          </p:nvSpPr>
          <p:spPr bwMode="auto">
            <a:xfrm>
              <a:off x="2653494" y="1995431"/>
              <a:ext cx="1655762" cy="463846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ja-JP" sz="2400" b="1" i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V</a:t>
              </a:r>
              <a:r>
                <a:rPr lang="en-US" altLang="ja-JP" sz="2400" b="1" i="1" baseline="-250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D</a:t>
              </a:r>
              <a:r>
                <a:rPr lang="en-US" altLang="ja-JP" sz="2400" b="1" baseline="-250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r>
                <a:rPr lang="en-US" altLang="ja-JP" sz="24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= </a:t>
              </a:r>
              <a:r>
                <a:rPr lang="en-US" altLang="ja-JP" sz="2400" b="1" i="1" dirty="0" err="1">
                  <a:solidFill>
                    <a:srgbClr val="000000"/>
                  </a:solidFill>
                  <a:latin typeface="Times New Roman" panose="02020603050405020304" pitchFamily="18" charset="0"/>
                </a:rPr>
                <a:t>V</a:t>
              </a:r>
              <a:r>
                <a:rPr lang="en-US" altLang="ja-JP" sz="2400" b="1" i="1" baseline="-25000" dirty="0" err="1">
                  <a:solidFill>
                    <a:srgbClr val="000000"/>
                  </a:solidFill>
                  <a:latin typeface="Times New Roman" panose="02020603050405020304" pitchFamily="18" charset="0"/>
                </a:rPr>
                <a:t>Dsat</a:t>
              </a:r>
              <a:r>
                <a:rPr lang="en-US" altLang="ja-JP" sz="2400" b="1" i="1" baseline="-250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</a:p>
          </p:txBody>
        </p:sp>
      </p:grpSp>
      <p:sp>
        <p:nvSpPr>
          <p:cNvPr id="7" name="Text Box 48">
            <a:extLst>
              <a:ext uri="{FF2B5EF4-FFF2-40B4-BE49-F238E27FC236}">
                <a16:creationId xmlns:a16="http://schemas.microsoft.com/office/drawing/2014/main" id="{743B7B04-7F19-8BEE-7CB6-B32F7FCB46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972" y="901278"/>
            <a:ext cx="1004436" cy="4635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24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ja-JP" sz="2400" b="1" i="1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78222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0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0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7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668463"/>
            <a:ext cx="4267200" cy="428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9588" y="193675"/>
            <a:ext cx="8166100" cy="427038"/>
          </a:xfrm>
        </p:spPr>
        <p:txBody>
          <a:bodyPr/>
          <a:lstStyle/>
          <a:p>
            <a:pPr eaLnBrk="1" hangingPunct="1"/>
            <a:r>
              <a:rPr lang="en-US" altLang="ja-JP" sz="3200" b="1" i="1" dirty="0" err="1">
                <a:latin typeface="Times New Roman" pitchFamily="18" charset="0"/>
              </a:rPr>
              <a:t>V</a:t>
            </a:r>
            <a:r>
              <a:rPr lang="en-US" altLang="ja-JP" sz="3200" b="1" i="1" baseline="-25000" dirty="0" err="1">
                <a:latin typeface="Times New Roman" pitchFamily="18" charset="0"/>
              </a:rPr>
              <a:t>Dsat</a:t>
            </a:r>
            <a:r>
              <a:rPr lang="en-US" altLang="ja-JP" sz="3200" b="1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ja-JP" sz="3200" b="1" dirty="0">
                <a:solidFill>
                  <a:srgbClr val="000000"/>
                </a:solidFill>
                <a:latin typeface="Times New Roman" pitchFamily="18" charset="0"/>
              </a:rPr>
              <a:t>≡ </a:t>
            </a:r>
            <a:r>
              <a:rPr lang="en-US" altLang="ja-JP" sz="3200" b="1" i="1" dirty="0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US" altLang="ja-JP" sz="3200" b="1" i="1" baseline="-25000" dirty="0">
                <a:solidFill>
                  <a:srgbClr val="000000"/>
                </a:solidFill>
                <a:latin typeface="Times New Roman" pitchFamily="18" charset="0"/>
              </a:rPr>
              <a:t>G</a:t>
            </a:r>
            <a:r>
              <a:rPr lang="en-US" altLang="ja-JP" sz="3200" b="1" baseline="-25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ja-JP" sz="3200" b="1" dirty="0">
                <a:solidFill>
                  <a:srgbClr val="000000"/>
                </a:solidFill>
                <a:latin typeface="Times New Roman" pitchFamily="18" charset="0"/>
              </a:rPr>
              <a:t>- </a:t>
            </a:r>
            <a:r>
              <a:rPr lang="en-US" altLang="ja-JP" sz="3200" b="1" i="1" dirty="0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US" altLang="ja-JP" sz="3200" b="1" i="1" baseline="-25000" dirty="0">
                <a:solidFill>
                  <a:srgbClr val="000000"/>
                </a:solidFill>
                <a:latin typeface="Times New Roman" pitchFamily="18" charset="0"/>
              </a:rPr>
              <a:t>th</a:t>
            </a:r>
            <a:r>
              <a:rPr lang="ja-JP" altLang="en-US" sz="3200" b="1">
                <a:solidFill>
                  <a:srgbClr val="000000"/>
                </a:solidFill>
                <a:latin typeface="Times New Roman" pitchFamily="18" charset="0"/>
              </a:rPr>
              <a:t>： 具体的な説明</a:t>
            </a:r>
            <a:endParaRPr lang="ja-JP" altLang="en-US" sz="3400" b="1"/>
          </a:p>
        </p:txBody>
      </p:sp>
      <p:sp>
        <p:nvSpPr>
          <p:cNvPr id="370736" name="Text Box 48"/>
          <p:cNvSpPr txBox="1">
            <a:spLocks noChangeArrowheads="1"/>
          </p:cNvSpPr>
          <p:nvPr/>
        </p:nvSpPr>
        <p:spPr bwMode="auto">
          <a:xfrm>
            <a:off x="4716463" y="1865313"/>
            <a:ext cx="1531937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2400" b="1" i="1" dirty="0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US" altLang="ja-JP" sz="2400" b="1" i="1" baseline="-25000" dirty="0">
                <a:solidFill>
                  <a:srgbClr val="000000"/>
                </a:solidFill>
                <a:latin typeface="Times New Roman" pitchFamily="18" charset="0"/>
              </a:rPr>
              <a:t>G</a:t>
            </a:r>
            <a:r>
              <a:rPr lang="en-US" altLang="ja-JP" sz="2400" b="1" baseline="-25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ja-JP" sz="2400" b="1" dirty="0">
                <a:solidFill>
                  <a:srgbClr val="000000"/>
                </a:solidFill>
                <a:latin typeface="Symbol" pitchFamily="18" charset="2"/>
              </a:rPr>
              <a:t>-</a:t>
            </a:r>
            <a:r>
              <a:rPr lang="en-US" altLang="ja-JP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ja-JP" sz="2400" b="1" i="1" dirty="0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US" altLang="ja-JP" sz="2400" b="1" i="1" baseline="-25000" dirty="0">
                <a:solidFill>
                  <a:srgbClr val="000000"/>
                </a:solidFill>
                <a:latin typeface="Times New Roman" pitchFamily="18" charset="0"/>
              </a:rPr>
              <a:t>D</a:t>
            </a:r>
            <a:r>
              <a:rPr lang="en-US" altLang="ja-JP" sz="2400" b="1" dirty="0">
                <a:solidFill>
                  <a:srgbClr val="000000"/>
                </a:solidFill>
                <a:latin typeface="Times New Roman" pitchFamily="18" charset="0"/>
              </a:rPr>
              <a:t> =</a:t>
            </a:r>
            <a:endParaRPr lang="en-US" altLang="ja-JP" sz="2400" b="1" baseline="-25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485" name="Text Box 42"/>
          <p:cNvSpPr txBox="1">
            <a:spLocks noChangeArrowheads="1"/>
          </p:cNvSpPr>
          <p:nvPr/>
        </p:nvSpPr>
        <p:spPr bwMode="auto">
          <a:xfrm>
            <a:off x="6154738" y="2781300"/>
            <a:ext cx="865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400" b="1" i="1" dirty="0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US" altLang="ja-JP" sz="2400" b="1" i="1" baseline="-25000" dirty="0">
                <a:solidFill>
                  <a:srgbClr val="000000"/>
                </a:solidFill>
                <a:latin typeface="Times New Roman" pitchFamily="18" charset="0"/>
              </a:rPr>
              <a:t>D</a:t>
            </a:r>
            <a:r>
              <a:rPr lang="en-US" altLang="ja-JP" sz="2400" b="1" dirty="0">
                <a:solidFill>
                  <a:srgbClr val="000000"/>
                </a:solidFill>
                <a:latin typeface="Times New Roman" pitchFamily="18" charset="0"/>
              </a:rPr>
              <a:t> =</a:t>
            </a:r>
            <a:endParaRPr lang="en-US" altLang="ja-JP" sz="2400" b="1" baseline="-25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486" name="Text Box 43"/>
          <p:cNvSpPr txBox="1">
            <a:spLocks noChangeArrowheads="1"/>
          </p:cNvSpPr>
          <p:nvPr/>
        </p:nvSpPr>
        <p:spPr bwMode="auto">
          <a:xfrm>
            <a:off x="3492500" y="1143000"/>
            <a:ext cx="1403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400" b="1" i="1" dirty="0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US" altLang="ja-JP" sz="2400" b="1" i="1" baseline="-25000" dirty="0">
                <a:solidFill>
                  <a:srgbClr val="000000"/>
                </a:solidFill>
                <a:latin typeface="Times New Roman" pitchFamily="18" charset="0"/>
              </a:rPr>
              <a:t>G</a:t>
            </a:r>
            <a:r>
              <a:rPr lang="en-US" altLang="ja-JP" sz="2400" b="1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ja-JP" sz="2400" b="1" dirty="0">
                <a:solidFill>
                  <a:srgbClr val="000000"/>
                </a:solidFill>
                <a:latin typeface="Times New Roman" pitchFamily="18" charset="0"/>
              </a:rPr>
              <a:t>= 5V </a:t>
            </a:r>
            <a:endParaRPr lang="en-US" altLang="ja-JP" sz="2400" b="1" baseline="-25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4643438" y="3540125"/>
            <a:ext cx="0" cy="268288"/>
          </a:xfrm>
          <a:prstGeom prst="straightConnector1">
            <a:avLst/>
          </a:prstGeom>
          <a:ln w="28575">
            <a:solidFill>
              <a:schemeClr val="tx2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 Box 42"/>
          <p:cNvSpPr txBox="1">
            <a:spLocks noChangeArrowheads="1"/>
          </p:cNvSpPr>
          <p:nvPr/>
        </p:nvSpPr>
        <p:spPr bwMode="auto">
          <a:xfrm>
            <a:off x="6948488" y="2492375"/>
            <a:ext cx="7921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400" b="1">
                <a:solidFill>
                  <a:srgbClr val="FF0000"/>
                </a:solidFill>
                <a:latin typeface="Times New Roman" pitchFamily="18" charset="0"/>
              </a:rPr>
              <a:t>4V</a:t>
            </a:r>
            <a:endParaRPr lang="en-US" altLang="ja-JP" sz="2400" b="1" baseline="-25000">
              <a:solidFill>
                <a:srgbClr val="FF0000"/>
              </a:solidFill>
              <a:latin typeface="Times New Roman" pitchFamily="18" charset="0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H="1">
            <a:off x="4716463" y="2330450"/>
            <a:ext cx="576262" cy="13858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0" name="Text Box 42"/>
          <p:cNvSpPr txBox="1">
            <a:spLocks noChangeArrowheads="1"/>
          </p:cNvSpPr>
          <p:nvPr/>
        </p:nvSpPr>
        <p:spPr bwMode="auto">
          <a:xfrm>
            <a:off x="6948488" y="2781300"/>
            <a:ext cx="7921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400" b="1">
                <a:solidFill>
                  <a:srgbClr val="000000"/>
                </a:solidFill>
                <a:latin typeface="Times New Roman" pitchFamily="18" charset="0"/>
              </a:rPr>
              <a:t>3V</a:t>
            </a:r>
            <a:endParaRPr lang="en-US" altLang="ja-JP" sz="2400" b="1" baseline="-250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9" name="Text Box 42"/>
          <p:cNvSpPr txBox="1">
            <a:spLocks noChangeArrowheads="1"/>
          </p:cNvSpPr>
          <p:nvPr/>
        </p:nvSpPr>
        <p:spPr bwMode="auto">
          <a:xfrm>
            <a:off x="6948488" y="2205038"/>
            <a:ext cx="7921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400" b="1">
                <a:solidFill>
                  <a:srgbClr val="0000FF"/>
                </a:solidFill>
                <a:latin typeface="Times New Roman" pitchFamily="18" charset="0"/>
              </a:rPr>
              <a:t>5V</a:t>
            </a:r>
            <a:endParaRPr lang="en-US" altLang="ja-JP" sz="2400" b="1" baseline="-2500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70" name="Text Box 42"/>
          <p:cNvSpPr txBox="1">
            <a:spLocks noChangeArrowheads="1"/>
          </p:cNvSpPr>
          <p:nvPr/>
        </p:nvSpPr>
        <p:spPr bwMode="auto">
          <a:xfrm>
            <a:off x="6137275" y="1557338"/>
            <a:ext cx="7921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400" b="1">
                <a:solidFill>
                  <a:srgbClr val="FF0000"/>
                </a:solidFill>
                <a:latin typeface="Times New Roman" pitchFamily="18" charset="0"/>
              </a:rPr>
              <a:t>1V</a:t>
            </a:r>
            <a:endParaRPr lang="en-US" altLang="ja-JP" sz="2400" b="1" baseline="-250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71" name="Text Box 42"/>
          <p:cNvSpPr txBox="1">
            <a:spLocks noChangeArrowheads="1"/>
          </p:cNvSpPr>
          <p:nvPr/>
        </p:nvSpPr>
        <p:spPr bwMode="auto">
          <a:xfrm>
            <a:off x="6137275" y="1844675"/>
            <a:ext cx="7921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400" b="1">
                <a:solidFill>
                  <a:srgbClr val="000000"/>
                </a:solidFill>
                <a:latin typeface="Times New Roman" pitchFamily="18" charset="0"/>
              </a:rPr>
              <a:t>2V</a:t>
            </a:r>
            <a:endParaRPr lang="en-US" altLang="ja-JP" sz="2400" b="1" baseline="-250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2" name="Text Box 42"/>
          <p:cNvSpPr txBox="1">
            <a:spLocks noChangeArrowheads="1"/>
          </p:cNvSpPr>
          <p:nvPr/>
        </p:nvSpPr>
        <p:spPr bwMode="auto">
          <a:xfrm>
            <a:off x="6137275" y="1268413"/>
            <a:ext cx="792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400" b="1">
                <a:solidFill>
                  <a:srgbClr val="0000FF"/>
                </a:solidFill>
                <a:latin typeface="Times New Roman" pitchFamily="18" charset="0"/>
              </a:rPr>
              <a:t>0V</a:t>
            </a:r>
            <a:endParaRPr lang="en-US" altLang="ja-JP" sz="2400" b="1" baseline="-2500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20495" name="Text Box 48"/>
          <p:cNvSpPr txBox="1">
            <a:spLocks noChangeArrowheads="1"/>
          </p:cNvSpPr>
          <p:nvPr/>
        </p:nvSpPr>
        <p:spPr bwMode="auto">
          <a:xfrm>
            <a:off x="755650" y="1700213"/>
            <a:ext cx="2206625" cy="465137"/>
          </a:xfrm>
          <a:prstGeom prst="rect">
            <a:avLst/>
          </a:prstGeom>
          <a:noFill/>
          <a:ln w="38100">
            <a:solidFill>
              <a:srgbClr val="FF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2400" b="1" i="1" dirty="0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US" altLang="ja-JP" sz="2400" b="1" i="1" baseline="-25000" dirty="0">
                <a:solidFill>
                  <a:srgbClr val="000000"/>
                </a:solidFill>
                <a:latin typeface="Times New Roman" pitchFamily="18" charset="0"/>
              </a:rPr>
              <a:t>th</a:t>
            </a:r>
            <a:r>
              <a:rPr lang="en-US" altLang="ja-JP" sz="2400" b="1" dirty="0">
                <a:solidFill>
                  <a:srgbClr val="000000"/>
                </a:solidFill>
                <a:latin typeface="Times New Roman" pitchFamily="18" charset="0"/>
              </a:rPr>
              <a:t> = 1V</a:t>
            </a:r>
            <a:r>
              <a:rPr lang="ja-JP" altLang="en-US" sz="2400" b="1">
                <a:solidFill>
                  <a:srgbClr val="000000"/>
                </a:solidFill>
                <a:latin typeface="Times New Roman" pitchFamily="18" charset="0"/>
              </a:rPr>
              <a:t>のとき</a:t>
            </a:r>
            <a:endParaRPr lang="en-US" altLang="ja-JP" sz="2400" b="1" baseline="-25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cxnSp>
        <p:nvCxnSpPr>
          <p:cNvPr id="370723" name="直線コネクタ 370722"/>
          <p:cNvCxnSpPr/>
          <p:nvPr/>
        </p:nvCxnSpPr>
        <p:spPr>
          <a:xfrm flipV="1">
            <a:off x="3419475" y="3933825"/>
            <a:ext cx="1223963" cy="142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 flipV="1">
            <a:off x="3430588" y="3808413"/>
            <a:ext cx="1212850" cy="2921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 flipV="1">
            <a:off x="3419475" y="3860800"/>
            <a:ext cx="774700" cy="21590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>
            <a:spLocks noChangeArrowheads="1"/>
          </p:cNvSpPr>
          <p:nvPr/>
        </p:nvSpPr>
        <p:spPr bwMode="auto">
          <a:xfrm>
            <a:off x="6659563" y="1557338"/>
            <a:ext cx="9699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400"/>
              <a:t>←</a:t>
            </a:r>
            <a:r>
              <a:rPr lang="en-US" altLang="ja-JP" sz="2400" b="1" dirty="0">
                <a:latin typeface="Times New Roman" pitchFamily="18" charset="0"/>
              </a:rPr>
              <a:t> </a:t>
            </a:r>
            <a:r>
              <a:rPr lang="en-US" altLang="ja-JP" sz="2400" b="1" i="1" dirty="0">
                <a:solidFill>
                  <a:srgbClr val="FF00FF"/>
                </a:solidFill>
                <a:latin typeface="Times New Roman" pitchFamily="18" charset="0"/>
              </a:rPr>
              <a:t>V</a:t>
            </a:r>
            <a:r>
              <a:rPr lang="en-US" altLang="ja-JP" sz="2400" b="1" i="1" baseline="-25000" dirty="0">
                <a:solidFill>
                  <a:srgbClr val="FF00FF"/>
                </a:solidFill>
                <a:latin typeface="Times New Roman" pitchFamily="18" charset="0"/>
              </a:rPr>
              <a:t>th</a:t>
            </a:r>
            <a:endParaRPr lang="ja-JP" altLang="en-US" sz="2400" i="1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0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0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736" grpId="0"/>
      <p:bldP spid="63" grpId="0"/>
      <p:bldP spid="69" grpId="0"/>
      <p:bldP spid="70" grpId="0"/>
      <p:bldP spid="71" grpId="0"/>
      <p:bldP spid="72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ChangeArrowheads="1"/>
          </p:cNvSpPr>
          <p:nvPr/>
        </p:nvSpPr>
        <p:spPr bwMode="auto">
          <a:xfrm>
            <a:off x="174848" y="3768725"/>
            <a:ext cx="66294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3600" b="1" baseline="-25000" dirty="0">
                <a:solidFill>
                  <a:schemeClr val="bg1"/>
                </a:solidFill>
                <a:latin typeface="Times New Roman" pitchFamily="18" charset="0"/>
              </a:rPr>
              <a:t>D</a:t>
            </a:r>
            <a:r>
              <a:rPr lang="ja-JP" altLang="en-US" sz="3600" b="1" dirty="0">
                <a:latin typeface="Times New Roman" pitchFamily="18" charset="0"/>
              </a:rPr>
              <a:t>線形領域 </a:t>
            </a:r>
          </a:p>
          <a:p>
            <a:pPr eaLnBrk="1" hangingPunct="1"/>
            <a:r>
              <a:rPr lang="ja-JP" altLang="en-US" sz="3600" b="1" dirty="0">
                <a:latin typeface="Times New Roman" pitchFamily="18" charset="0"/>
              </a:rPr>
              <a:t>      </a:t>
            </a:r>
            <a:r>
              <a:rPr lang="en-US" altLang="ja-JP" sz="3600" b="1" i="1" dirty="0">
                <a:latin typeface="Times New Roman" pitchFamily="18" charset="0"/>
              </a:rPr>
              <a:t>I</a:t>
            </a:r>
            <a:r>
              <a:rPr lang="en-US" altLang="ja-JP" sz="3600" b="1" i="1" baseline="-25000" dirty="0">
                <a:latin typeface="Times New Roman" pitchFamily="18" charset="0"/>
              </a:rPr>
              <a:t>D</a:t>
            </a:r>
            <a:r>
              <a:rPr lang="en-US" altLang="ja-JP" sz="3600" b="1" baseline="-25000" dirty="0">
                <a:latin typeface="Times New Roman" pitchFamily="18" charset="0"/>
              </a:rPr>
              <a:t> </a:t>
            </a:r>
            <a:r>
              <a:rPr lang="en-US" altLang="ja-JP" sz="3600" b="1" dirty="0">
                <a:latin typeface="Times New Roman" pitchFamily="18" charset="0"/>
              </a:rPr>
              <a:t>= </a:t>
            </a:r>
            <a:r>
              <a:rPr lang="en-US" altLang="ja-JP" sz="3600" b="1" i="1" dirty="0">
                <a:latin typeface="Times New Roman" pitchFamily="18" charset="0"/>
                <a:ea typeface="ＭＳ ゴシック" pitchFamily="49" charset="-128"/>
              </a:rPr>
              <a:t>Q</a:t>
            </a:r>
            <a:r>
              <a:rPr lang="en-US" altLang="ja-JP" sz="3600" b="1" i="1" baseline="-25000" dirty="0">
                <a:latin typeface="Times New Roman" pitchFamily="18" charset="0"/>
              </a:rPr>
              <a:t>S</a:t>
            </a:r>
            <a:r>
              <a:rPr lang="ja-JP" altLang="en-US" sz="3600" b="1">
                <a:latin typeface="Times New Roman" pitchFamily="18" charset="0"/>
                <a:ea typeface="ＭＳ ゴシック" pitchFamily="49" charset="-128"/>
              </a:rPr>
              <a:t>⋅</a:t>
            </a:r>
            <a:r>
              <a:rPr lang="en-US" altLang="ja-JP" sz="3600" b="1" i="1" dirty="0" err="1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3600" b="1" i="1" baseline="-25000" dirty="0" err="1">
                <a:latin typeface="Times New Roman" pitchFamily="18" charset="0"/>
              </a:rPr>
              <a:t>S</a:t>
            </a:r>
            <a:endParaRPr lang="en-US" altLang="ja-JP" sz="3600" b="1" i="1" baseline="-25000" dirty="0">
              <a:latin typeface="Times New Roman" pitchFamily="18" charset="0"/>
            </a:endParaRPr>
          </a:p>
          <a:p>
            <a:pPr eaLnBrk="1" hangingPunct="1"/>
            <a:r>
              <a:rPr lang="en-US" altLang="ja-JP" sz="3600" b="1" baseline="-25000" dirty="0">
                <a:latin typeface="Times New Roman" pitchFamily="18" charset="0"/>
              </a:rPr>
              <a:t>               </a:t>
            </a:r>
            <a:r>
              <a:rPr lang="en-US" altLang="ja-JP" sz="3600" b="1" dirty="0">
                <a:latin typeface="Times New Roman" pitchFamily="18" charset="0"/>
              </a:rPr>
              <a:t>= </a:t>
            </a:r>
            <a:r>
              <a:rPr lang="en-US" altLang="ja-JP" sz="3600" b="1" i="1" dirty="0" err="1">
                <a:latin typeface="Times New Roman" pitchFamily="18" charset="0"/>
              </a:rPr>
              <a:t>WC</a:t>
            </a:r>
            <a:r>
              <a:rPr lang="en-US" altLang="ja-JP" sz="3600" b="1" i="1" baseline="-25000" dirty="0" err="1">
                <a:latin typeface="Times New Roman" pitchFamily="18" charset="0"/>
              </a:rPr>
              <a:t>o</a:t>
            </a:r>
            <a:r>
              <a:rPr lang="en-US" altLang="ja-JP" sz="3600" b="1" dirty="0">
                <a:latin typeface="Times New Roman" pitchFamily="18" charset="0"/>
              </a:rPr>
              <a:t>(</a:t>
            </a:r>
            <a:r>
              <a:rPr lang="en-US" altLang="ja-JP" sz="3600" b="1" i="1" dirty="0">
                <a:latin typeface="Times New Roman" pitchFamily="18" charset="0"/>
              </a:rPr>
              <a:t>V</a:t>
            </a:r>
            <a:r>
              <a:rPr lang="en-US" altLang="ja-JP" sz="3600" b="1" i="1" baseline="-25000" dirty="0">
                <a:latin typeface="Times New Roman" pitchFamily="18" charset="0"/>
              </a:rPr>
              <a:t>G </a:t>
            </a:r>
            <a:r>
              <a:rPr lang="en-US" altLang="ja-JP" sz="3600" b="1" dirty="0">
                <a:latin typeface="Times New Roman" pitchFamily="18" charset="0"/>
              </a:rPr>
              <a:t>- </a:t>
            </a:r>
            <a:r>
              <a:rPr lang="en-US" altLang="ja-JP" sz="3600" b="1" i="1" dirty="0">
                <a:latin typeface="Times New Roman" pitchFamily="18" charset="0"/>
              </a:rPr>
              <a:t>V</a:t>
            </a:r>
            <a:r>
              <a:rPr lang="en-US" altLang="ja-JP" sz="3600" b="1" i="1" baseline="-25000" dirty="0">
                <a:latin typeface="Times New Roman" pitchFamily="18" charset="0"/>
              </a:rPr>
              <a:t>th</a:t>
            </a:r>
            <a:r>
              <a:rPr lang="en-US" altLang="ja-JP" sz="3600" b="1" dirty="0">
                <a:latin typeface="Times New Roman" pitchFamily="18" charset="0"/>
              </a:rPr>
              <a:t>)</a:t>
            </a:r>
            <a:r>
              <a:rPr lang="ja-JP" altLang="en-US" sz="3600" b="1">
                <a:latin typeface="Times New Roman" pitchFamily="18" charset="0"/>
                <a:ea typeface="ＭＳ ゴシック" pitchFamily="49" charset="-128"/>
              </a:rPr>
              <a:t>⋅</a:t>
            </a:r>
            <a:r>
              <a:rPr lang="en-US" altLang="ja-JP" sz="3600" b="1" i="1" dirty="0" err="1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altLang="ja-JP" sz="3600" b="1" i="1" dirty="0" err="1">
                <a:latin typeface="Times New Roman" pitchFamily="18" charset="0"/>
              </a:rPr>
              <a:t>V</a:t>
            </a:r>
            <a:r>
              <a:rPr lang="en-US" altLang="ja-JP" sz="3600" b="1" i="1" baseline="-25000" dirty="0" err="1">
                <a:latin typeface="Times New Roman" pitchFamily="18" charset="0"/>
              </a:rPr>
              <a:t>D</a:t>
            </a:r>
            <a:r>
              <a:rPr lang="en-US" altLang="ja-JP" sz="3600" b="1" dirty="0">
                <a:latin typeface="Times New Roman" pitchFamily="18" charset="0"/>
              </a:rPr>
              <a:t>/</a:t>
            </a:r>
            <a:r>
              <a:rPr lang="en-US" altLang="ja-JP" sz="3600" b="1" i="1" dirty="0">
                <a:latin typeface="Times New Roman" pitchFamily="18" charset="0"/>
              </a:rPr>
              <a:t>L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79413" y="153988"/>
            <a:ext cx="8383587" cy="466725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sz="3400" b="1">
                <a:latin typeface="Times New Roman" pitchFamily="18" charset="0"/>
              </a:rPr>
              <a:t>線形領域</a:t>
            </a:r>
            <a:endParaRPr lang="en-US" altLang="ja-JP" b="1" dirty="0">
              <a:latin typeface="Times New Roman" pitchFamily="18" charset="0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27248" y="1052513"/>
            <a:ext cx="3449638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3600" b="1">
                <a:latin typeface="Times New Roman" pitchFamily="18" charset="0"/>
              </a:rPr>
              <a:t>キャリア速度</a:t>
            </a:r>
          </a:p>
          <a:p>
            <a:pPr eaLnBrk="1" hangingPunct="1"/>
            <a:r>
              <a:rPr lang="ja-JP" altLang="en-US" sz="3600" b="1">
                <a:latin typeface="Times New Roman" pitchFamily="18" charset="0"/>
              </a:rPr>
              <a:t> 　</a:t>
            </a:r>
            <a:r>
              <a:rPr lang="en-US" altLang="ja-JP" sz="3600" b="1" i="1" dirty="0" err="1">
                <a:solidFill>
                  <a:srgbClr val="0000FF"/>
                </a:solidFill>
                <a:latin typeface="Times New Roman" pitchFamily="18" charset="0"/>
              </a:rPr>
              <a:t>v</a:t>
            </a:r>
            <a:r>
              <a:rPr lang="en-US" altLang="ja-JP" sz="3600" b="1" i="1" baseline="-25000" dirty="0" err="1">
                <a:solidFill>
                  <a:srgbClr val="0000FF"/>
                </a:solidFill>
                <a:latin typeface="Times New Roman" pitchFamily="18" charset="0"/>
              </a:rPr>
              <a:t>S</a:t>
            </a:r>
            <a:r>
              <a:rPr lang="en-US" altLang="ja-JP" sz="3600" i="1" dirty="0">
                <a:latin typeface="Times New Roman" pitchFamily="18" charset="0"/>
              </a:rPr>
              <a:t> </a:t>
            </a:r>
            <a:r>
              <a:rPr lang="en-US" altLang="ja-JP" sz="3600" b="1" dirty="0">
                <a:latin typeface="Times New Roman" pitchFamily="18" charset="0"/>
              </a:rPr>
              <a:t>= </a:t>
            </a:r>
            <a:r>
              <a:rPr lang="en-US" altLang="ja-JP" sz="3600" b="1" i="1" dirty="0" err="1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altLang="ja-JP" sz="3600" b="1" i="1" dirty="0" err="1">
                <a:latin typeface="Symbol" pitchFamily="18" charset="2"/>
              </a:rPr>
              <a:t>E</a:t>
            </a:r>
            <a:endParaRPr lang="en-US" altLang="ja-JP" sz="4800" b="1" i="1" dirty="0">
              <a:latin typeface="Times New Roman" pitchFamily="18" charset="0"/>
            </a:endParaRPr>
          </a:p>
          <a:p>
            <a:pPr eaLnBrk="1" hangingPunct="1"/>
            <a:r>
              <a:rPr lang="en-US" altLang="ja-JP" sz="3600" b="1" dirty="0">
                <a:latin typeface="Times New Roman" pitchFamily="18" charset="0"/>
              </a:rPr>
              <a:t>    </a:t>
            </a:r>
            <a:r>
              <a:rPr lang="ja-JP" altLang="en-US" sz="3600" b="1">
                <a:latin typeface="Times New Roman" pitchFamily="18" charset="0"/>
              </a:rPr>
              <a:t>　 </a:t>
            </a:r>
            <a:r>
              <a:rPr lang="en-US" altLang="ja-JP" sz="3600" b="1" dirty="0">
                <a:latin typeface="Times New Roman" pitchFamily="18" charset="0"/>
              </a:rPr>
              <a:t>= </a:t>
            </a:r>
            <a:r>
              <a:rPr lang="en-US" altLang="ja-JP" sz="3600" b="1" i="1" dirty="0" err="1">
                <a:solidFill>
                  <a:srgbClr val="0000FF"/>
                </a:solidFill>
                <a:latin typeface="Symbol" pitchFamily="18" charset="2"/>
                <a:ea typeface="ＭＳ ゴシック" pitchFamily="49" charset="-128"/>
              </a:rPr>
              <a:t>m</a:t>
            </a:r>
            <a:r>
              <a:rPr lang="en-US" altLang="ja-JP" sz="3600" b="1" i="1" dirty="0" err="1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3600" b="1" i="1" baseline="-25000" dirty="0" err="1">
                <a:latin typeface="Times New Roman" pitchFamily="18" charset="0"/>
              </a:rPr>
              <a:t>D</a:t>
            </a:r>
            <a:r>
              <a:rPr lang="en-US" altLang="ja-JP" sz="3600" b="1" i="1" dirty="0">
                <a:latin typeface="Times New Roman" pitchFamily="18" charset="0"/>
                <a:ea typeface="ＭＳ ゴシック" pitchFamily="49" charset="-128"/>
              </a:rPr>
              <a:t>/L</a:t>
            </a:r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463773" y="1685925"/>
            <a:ext cx="2952750" cy="12192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37926" name="Oval 6"/>
          <p:cNvSpPr>
            <a:spLocks noChangeArrowheads="1"/>
          </p:cNvSpPr>
          <p:nvPr/>
        </p:nvSpPr>
        <p:spPr bwMode="auto">
          <a:xfrm>
            <a:off x="4642817" y="4921250"/>
            <a:ext cx="790575" cy="647700"/>
          </a:xfrm>
          <a:prstGeom prst="ellipse">
            <a:avLst/>
          </a:prstGeom>
          <a:noFill/>
          <a:ln w="38100">
            <a:solidFill>
              <a:srgbClr val="FF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37927" name="Line 7"/>
          <p:cNvSpPr>
            <a:spLocks noChangeShapeType="1"/>
          </p:cNvSpPr>
          <p:nvPr/>
        </p:nvSpPr>
        <p:spPr bwMode="auto">
          <a:xfrm>
            <a:off x="485998" y="4378325"/>
            <a:ext cx="914400" cy="0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ja-JP" alt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DA2E6148-2EB7-5040-BFDE-907D0F60D0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4802" y="915911"/>
            <a:ext cx="3449638" cy="222505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0933011-C313-F748-AA64-D11EB0A4FB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5732" y="3200214"/>
            <a:ext cx="3237619" cy="231701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79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79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79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79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22" grpId="0" autoUpdateAnimBg="0"/>
      <p:bldP spid="21508" grpId="0"/>
      <p:bldP spid="21509" grpId="0" animBg="1"/>
      <p:bldP spid="337926" grpId="0" animBg="1"/>
      <p:bldP spid="3379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E40448E7-7B8B-4C02-7FDE-8E1F1FF087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2239" y="4366199"/>
            <a:ext cx="3220988" cy="2447177"/>
          </a:xfrm>
          <a:prstGeom prst="rect">
            <a:avLst/>
          </a:prstGeom>
        </p:spPr>
      </p:pic>
      <p:sp>
        <p:nvSpPr>
          <p:cNvPr id="22531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sz="3400" b="1"/>
              <a:t>飽和領域</a:t>
            </a:r>
            <a:r>
              <a:rPr lang="en-US" altLang="ja-JP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(1/2)</a:t>
            </a:r>
          </a:p>
        </p:txBody>
      </p:sp>
      <p:sp>
        <p:nvSpPr>
          <p:cNvPr id="156677" name="Rectangle 4"/>
          <p:cNvSpPr>
            <a:spLocks noChangeArrowheads="1"/>
          </p:cNvSpPr>
          <p:nvPr/>
        </p:nvSpPr>
        <p:spPr bwMode="auto">
          <a:xfrm>
            <a:off x="1264348" y="3501008"/>
            <a:ext cx="4567676" cy="1570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I</a:t>
            </a:r>
            <a:r>
              <a:rPr lang="en-US" altLang="ja-JP" sz="3200" b="1" i="1" baseline="-25000" dirty="0">
                <a:latin typeface="Times New Roman" pitchFamily="18" charset="0"/>
                <a:ea typeface="ＭＳ ゴシック" pitchFamily="49" charset="-128"/>
              </a:rPr>
              <a:t>D</a:t>
            </a:r>
            <a:r>
              <a:rPr lang="en-US" altLang="ja-JP" sz="3200" b="1" baseline="-25000" dirty="0">
                <a:latin typeface="Times New Roman" pitchFamily="18" charset="0"/>
                <a:ea typeface="ＭＳ ゴシック" pitchFamily="49" charset="-128"/>
              </a:rPr>
              <a:t> 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= </a:t>
            </a:r>
            <a:r>
              <a:rPr lang="en-US" altLang="ja-JP" sz="3200" b="1" i="1" dirty="0" err="1">
                <a:latin typeface="Times New Roman" pitchFamily="18" charset="0"/>
                <a:ea typeface="ＭＳ ゴシック" pitchFamily="49" charset="-128"/>
              </a:rPr>
              <a:t>Q</a:t>
            </a:r>
            <a:r>
              <a:rPr lang="en-US" altLang="ja-JP" sz="3200" b="1" i="1" baseline="-25000" dirty="0" err="1">
                <a:latin typeface="Times New Roman" pitchFamily="18" charset="0"/>
                <a:ea typeface="ＭＳ ゴシック" pitchFamily="49" charset="-128"/>
              </a:rPr>
              <a:t>S</a:t>
            </a:r>
            <a:r>
              <a:rPr lang="en-US" altLang="ja-JP" sz="3200" b="1" i="1" dirty="0" err="1">
                <a:latin typeface="Times New Roman" pitchFamily="18" charset="0"/>
                <a:ea typeface="ＭＳ ゴシック" pitchFamily="49" charset="-128"/>
              </a:rPr>
              <a:t>⋅</a:t>
            </a:r>
            <a:r>
              <a:rPr lang="en-US" altLang="ja-JP" sz="3200" b="1" i="1" dirty="0" err="1">
                <a:solidFill>
                  <a:srgbClr val="0000FF"/>
                </a:solidFill>
                <a:latin typeface="Symbol" pitchFamily="18" charset="2"/>
                <a:ea typeface="ＭＳ ゴシック" pitchFamily="49" charset="-128"/>
              </a:rPr>
              <a:t>m</a:t>
            </a:r>
            <a:r>
              <a:rPr lang="en-US" altLang="ja-JP" sz="3200" b="1" i="1" dirty="0" err="1">
                <a:latin typeface="Symbol" pitchFamily="18" charset="2"/>
                <a:ea typeface="ＭＳ ゴシック" pitchFamily="49" charset="-128"/>
              </a:rPr>
              <a:t>E</a:t>
            </a:r>
            <a:endParaRPr lang="en-US" altLang="ja-JP" sz="4400" b="1" i="1" dirty="0">
              <a:latin typeface="Symbol" pitchFamily="18" charset="2"/>
              <a:ea typeface="ＭＳ ゴシック" pitchFamily="49" charset="-128"/>
            </a:endParaRPr>
          </a:p>
          <a:p>
            <a:pPr eaLnBrk="1" hangingPunct="1"/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    = </a:t>
            </a:r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Q</a:t>
            </a:r>
            <a:r>
              <a:rPr lang="en-US" altLang="ja-JP" sz="3200" b="1" i="1" baseline="-25000" dirty="0">
                <a:latin typeface="Times New Roman" pitchFamily="18" charset="0"/>
                <a:ea typeface="ＭＳ ゴシック" pitchFamily="49" charset="-128"/>
              </a:rPr>
              <a:t>S</a:t>
            </a:r>
            <a:r>
              <a:rPr lang="ja-JP" altLang="en-US" sz="3200" b="1" i="1">
                <a:latin typeface="Times New Roman" pitchFamily="18" charset="0"/>
                <a:ea typeface="ＭＳ ゴシック" pitchFamily="49" charset="-128"/>
              </a:rPr>
              <a:t>⋅</a:t>
            </a:r>
            <a:r>
              <a:rPr lang="en-US" altLang="ja-JP" sz="3200" b="1" i="1" dirty="0" err="1">
                <a:solidFill>
                  <a:srgbClr val="0000FF"/>
                </a:solidFill>
                <a:latin typeface="Symbol" pitchFamily="18" charset="2"/>
                <a:ea typeface="ＭＳ ゴシック" pitchFamily="49" charset="-128"/>
              </a:rPr>
              <a:t>m</a:t>
            </a:r>
            <a:r>
              <a:rPr lang="en-US" altLang="ja-JP" sz="3200" b="1" i="1" dirty="0" err="1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3200" b="1" i="1" baseline="-25000" dirty="0" err="1">
                <a:latin typeface="Times New Roman" pitchFamily="18" charset="0"/>
                <a:ea typeface="ＭＳ ゴシック" pitchFamily="49" charset="-128"/>
              </a:rPr>
              <a:t>Dsat</a:t>
            </a:r>
            <a:r>
              <a:rPr lang="en-US" altLang="ja-JP" sz="3200" b="1" i="1" baseline="-25000" dirty="0">
                <a:latin typeface="Times New Roman" pitchFamily="18" charset="0"/>
                <a:ea typeface="ＭＳ ゴシック" pitchFamily="49" charset="-128"/>
              </a:rPr>
              <a:t> </a:t>
            </a:r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/L</a:t>
            </a:r>
            <a:r>
              <a:rPr lang="en-US" altLang="ja-JP" sz="3200" b="1" i="1" dirty="0">
                <a:latin typeface="Symbol" pitchFamily="18" charset="2"/>
                <a:ea typeface="ＭＳ ゴシック" pitchFamily="49" charset="-128"/>
              </a:rPr>
              <a:t> </a:t>
            </a:r>
            <a:endParaRPr lang="en-US" altLang="ja-JP" sz="3200" b="1" i="1" baseline="-25000" dirty="0">
              <a:latin typeface="Times New Roman" pitchFamily="18" charset="0"/>
              <a:ea typeface="ＭＳ ゴシック" pitchFamily="49" charset="-128"/>
            </a:endParaRPr>
          </a:p>
          <a:p>
            <a:pPr eaLnBrk="1" hangingPunct="1"/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    = </a:t>
            </a:r>
            <a:r>
              <a:rPr lang="en-US" altLang="ja-JP" sz="3200" b="1" i="1" dirty="0" err="1">
                <a:latin typeface="Times New Roman" pitchFamily="18" charset="0"/>
                <a:ea typeface="ＭＳ ゴシック" pitchFamily="49" charset="-128"/>
              </a:rPr>
              <a:t>WC</a:t>
            </a:r>
            <a:r>
              <a:rPr lang="en-US" altLang="ja-JP" sz="3200" b="1" i="1" baseline="-25000" dirty="0" err="1">
                <a:latin typeface="Times New Roman" pitchFamily="18" charset="0"/>
                <a:ea typeface="ＭＳ ゴシック" pitchFamily="49" charset="-128"/>
              </a:rPr>
              <a:t>o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(</a:t>
            </a:r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3200" b="1" i="1" baseline="-25000" dirty="0">
                <a:latin typeface="Times New Roman" pitchFamily="18" charset="0"/>
                <a:ea typeface="ＭＳ ゴシック" pitchFamily="49" charset="-128"/>
              </a:rPr>
              <a:t>G </a:t>
            </a:r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- V</a:t>
            </a:r>
            <a:r>
              <a:rPr lang="en-US" altLang="ja-JP" sz="3200" b="1" i="1" baseline="-25000" dirty="0">
                <a:latin typeface="Times New Roman" pitchFamily="18" charset="0"/>
                <a:ea typeface="ＭＳ ゴシック" pitchFamily="49" charset="-128"/>
              </a:rPr>
              <a:t>th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)</a:t>
            </a:r>
            <a:r>
              <a:rPr lang="en-US" altLang="ja-JP" sz="3200" b="1" baseline="30000" dirty="0">
                <a:solidFill>
                  <a:srgbClr val="FF00FF"/>
                </a:solidFill>
                <a:latin typeface="Times New Roman" pitchFamily="18" charset="0"/>
                <a:ea typeface="ＭＳ ゴシック" pitchFamily="49" charset="-128"/>
              </a:rPr>
              <a:t>2</a:t>
            </a:r>
            <a:r>
              <a:rPr lang="en-US" altLang="ja-JP" sz="3200" b="1" i="1" dirty="0">
                <a:solidFill>
                  <a:srgbClr val="0000FF"/>
                </a:solidFill>
                <a:latin typeface="Symbol" pitchFamily="18" charset="2"/>
                <a:ea typeface="ＭＳ ゴシック" pitchFamily="49" charset="-128"/>
              </a:rPr>
              <a:t>m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/</a:t>
            </a:r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L</a:t>
            </a:r>
          </a:p>
        </p:txBody>
      </p:sp>
      <p:sp>
        <p:nvSpPr>
          <p:cNvPr id="22533" name="Text Box 16"/>
          <p:cNvSpPr txBox="1">
            <a:spLocks noChangeArrowheads="1"/>
          </p:cNvSpPr>
          <p:nvPr/>
        </p:nvSpPr>
        <p:spPr bwMode="auto">
          <a:xfrm>
            <a:off x="179512" y="974339"/>
            <a:ext cx="4176712" cy="1202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3200" b="1">
                <a:latin typeface="ＭＳ ゴシック" pitchFamily="49" charset="-128"/>
                <a:ea typeface="ＭＳ ゴシック" pitchFamily="49" charset="-128"/>
              </a:rPr>
              <a:t>基本式 </a:t>
            </a:r>
          </a:p>
          <a:p>
            <a:pPr eaLnBrk="1" hangingPunct="1"/>
            <a:r>
              <a:rPr lang="ja-JP" altLang="en-US" sz="3200" b="1">
                <a:latin typeface="ＭＳ ゴシック" pitchFamily="49" charset="-128"/>
                <a:ea typeface="ＭＳ ゴシック" pitchFamily="49" charset="-128"/>
              </a:rPr>
              <a:t>     </a:t>
            </a:r>
            <a:r>
              <a:rPr lang="en-US" altLang="ja-JP" sz="4000" b="1" i="1" dirty="0">
                <a:latin typeface="Times New Roman" pitchFamily="18" charset="0"/>
                <a:ea typeface="ＭＳ ゴシック" pitchFamily="49" charset="-128"/>
              </a:rPr>
              <a:t>I</a:t>
            </a:r>
            <a:r>
              <a:rPr lang="en-US" altLang="ja-JP" sz="4000" b="1" i="1" baseline="-25000" dirty="0">
                <a:latin typeface="Times New Roman" pitchFamily="18" charset="0"/>
                <a:ea typeface="ＭＳ ゴシック" pitchFamily="49" charset="-128"/>
              </a:rPr>
              <a:t>D</a:t>
            </a:r>
            <a:r>
              <a:rPr lang="en-US" altLang="ja-JP" sz="4000" b="1" dirty="0">
                <a:latin typeface="Times New Roman" pitchFamily="18" charset="0"/>
                <a:ea typeface="ＭＳ ゴシック" pitchFamily="49" charset="-128"/>
              </a:rPr>
              <a:t> = </a:t>
            </a:r>
            <a:r>
              <a:rPr lang="en-US" altLang="ja-JP" sz="4000" b="1" i="1" dirty="0">
                <a:solidFill>
                  <a:schemeClr val="accent1"/>
                </a:solidFill>
                <a:latin typeface="Times New Roman" pitchFamily="18" charset="0"/>
                <a:ea typeface="ＭＳ ゴシック" pitchFamily="49" charset="-128"/>
              </a:rPr>
              <a:t>Q</a:t>
            </a:r>
            <a:r>
              <a:rPr lang="en-US" altLang="ja-JP" sz="4000" b="1" i="1" baseline="-25000" dirty="0">
                <a:solidFill>
                  <a:schemeClr val="accent1"/>
                </a:solidFill>
                <a:latin typeface="Times New Roman" pitchFamily="18" charset="0"/>
                <a:ea typeface="ＭＳ ゴシック" pitchFamily="49" charset="-128"/>
              </a:rPr>
              <a:t>S</a:t>
            </a:r>
            <a:r>
              <a:rPr lang="ja-JP" altLang="en-US" sz="4000" b="1">
                <a:latin typeface="Times New Roman" pitchFamily="18" charset="0"/>
                <a:ea typeface="ＭＳ ゴシック" pitchFamily="49" charset="-128"/>
              </a:rPr>
              <a:t>⋅</a:t>
            </a:r>
            <a:r>
              <a:rPr lang="en-US" altLang="ja-JP" sz="4000" b="1" i="1" dirty="0" err="1">
                <a:solidFill>
                  <a:srgbClr val="0000FF"/>
                </a:solidFill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4000" b="1" i="1" baseline="-25000" dirty="0" err="1">
                <a:solidFill>
                  <a:srgbClr val="0000FF"/>
                </a:solidFill>
                <a:latin typeface="Times New Roman" pitchFamily="18" charset="0"/>
                <a:ea typeface="ＭＳ ゴシック" pitchFamily="49" charset="-128"/>
              </a:rPr>
              <a:t>S</a:t>
            </a:r>
            <a:endParaRPr lang="en-US" altLang="ja-JP" sz="4000" b="1" i="1" baseline="-25000" dirty="0">
              <a:solidFill>
                <a:srgbClr val="0000FF"/>
              </a:solidFill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56" name="円/楕円 55">
            <a:extLst>
              <a:ext uri="{FF2B5EF4-FFF2-40B4-BE49-F238E27FC236}">
                <a16:creationId xmlns:a16="http://schemas.microsoft.com/office/drawing/2014/main" id="{B52729DA-425F-1146-99D6-EA4E99FDA3D5}"/>
              </a:ext>
            </a:extLst>
          </p:cNvPr>
          <p:cNvSpPr/>
          <p:nvPr/>
        </p:nvSpPr>
        <p:spPr bwMode="auto">
          <a:xfrm rot="17196195">
            <a:off x="6082990" y="5702358"/>
            <a:ext cx="761509" cy="26455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ja-JP"/>
          </a:p>
        </p:txBody>
      </p:sp>
      <p:sp>
        <p:nvSpPr>
          <p:cNvPr id="57" name="Rectangle 4">
            <a:extLst>
              <a:ext uri="{FF2B5EF4-FFF2-40B4-BE49-F238E27FC236}">
                <a16:creationId xmlns:a16="http://schemas.microsoft.com/office/drawing/2014/main" id="{37029C21-AC19-1741-90A5-036F3B90FF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04" y="2492375"/>
            <a:ext cx="6575425" cy="107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3200" b="1" dirty="0">
                <a:latin typeface="ＭＳ ゴシック" pitchFamily="49" charset="-128"/>
                <a:ea typeface="ＭＳ ゴシック" pitchFamily="49" charset="-128"/>
              </a:rPr>
              <a:t>飽和領域</a:t>
            </a:r>
          </a:p>
          <a:p>
            <a:pPr eaLnBrk="1" hangingPunct="1"/>
            <a:r>
              <a:rPr lang="ja-JP" altLang="en-US" sz="3200" b="1" dirty="0">
                <a:latin typeface="ＭＳ ゴシック" pitchFamily="49" charset="-128"/>
                <a:ea typeface="ＭＳ ゴシック" pitchFamily="49" charset="-128"/>
              </a:rPr>
              <a:t>  ・長チャネル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MOSFET </a:t>
            </a:r>
            <a:r>
              <a:rPr lang="en-US" altLang="ja-JP" sz="2800" b="1" dirty="0">
                <a:latin typeface="Times New Roman" pitchFamily="18" charset="0"/>
                <a:ea typeface="ＭＳ ゴシック" pitchFamily="49" charset="-128"/>
              </a:rPr>
              <a:t>(</a:t>
            </a:r>
            <a:r>
              <a:rPr lang="en-US" altLang="ja-JP" sz="2800" b="1" i="1" dirty="0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2800" b="1" dirty="0">
                <a:latin typeface="Times New Roman" pitchFamily="18" charset="0"/>
                <a:ea typeface="ＭＳ ゴシック" pitchFamily="49" charset="-128"/>
              </a:rPr>
              <a:t> &lt; </a:t>
            </a:r>
            <a:r>
              <a:rPr lang="en-US" altLang="ja-JP" sz="2800" b="1" i="1" dirty="0" err="1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2800" b="1" i="1" baseline="-25000" dirty="0" err="1">
                <a:latin typeface="Times New Roman" pitchFamily="18" charset="0"/>
                <a:ea typeface="ＭＳ ゴシック" pitchFamily="49" charset="-128"/>
              </a:rPr>
              <a:t>sat</a:t>
            </a:r>
            <a:r>
              <a:rPr lang="en-US" altLang="ja-JP" sz="2800" b="1" dirty="0">
                <a:latin typeface="Times New Roman" pitchFamily="18" charset="0"/>
                <a:ea typeface="ＭＳ ゴシック" pitchFamily="49" charset="-128"/>
              </a:rPr>
              <a:t>)</a:t>
            </a:r>
            <a:endParaRPr lang="ja-JP" altLang="en-US" sz="2800" b="1" dirty="0">
              <a:latin typeface="ＭＳ ゴシック" pitchFamily="49" charset="-128"/>
              <a:ea typeface="ＭＳ ゴシック" pitchFamily="49" charset="-128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D1233069-B6E8-7288-446D-9EB663F676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8815" y="692696"/>
            <a:ext cx="4176713" cy="2687792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7FB770E-48AB-20F4-06AC-436A2CBB23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4614" y="3570235"/>
            <a:ext cx="2293561" cy="730745"/>
          </a:xfrm>
          <a:prstGeom prst="rect">
            <a:avLst/>
          </a:prstGeom>
        </p:spPr>
      </p:pic>
      <p:sp>
        <p:nvSpPr>
          <p:cNvPr id="13" name="円/楕円 12">
            <a:extLst>
              <a:ext uri="{FF2B5EF4-FFF2-40B4-BE49-F238E27FC236}">
                <a16:creationId xmlns:a16="http://schemas.microsoft.com/office/drawing/2014/main" id="{CFD792F1-2860-C7EB-176C-565002AFC318}"/>
              </a:ext>
            </a:extLst>
          </p:cNvPr>
          <p:cNvSpPr/>
          <p:nvPr/>
        </p:nvSpPr>
        <p:spPr bwMode="auto">
          <a:xfrm>
            <a:off x="7322289" y="1061491"/>
            <a:ext cx="1440712" cy="27927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ja-JP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18471B6-D244-4E56-802B-6350211C25BD}"/>
              </a:ext>
            </a:extLst>
          </p:cNvPr>
          <p:cNvSpPr txBox="1"/>
          <p:nvPr/>
        </p:nvSpPr>
        <p:spPr>
          <a:xfrm>
            <a:off x="7540944" y="827420"/>
            <a:ext cx="112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b="1"/>
              <a:t>飽和領域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4802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7" grpId="0"/>
      <p:bldP spid="56" grpId="0" animBg="1"/>
      <p:bldP spid="57" grpId="0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sz="3400" b="1"/>
              <a:t>飽和領域</a:t>
            </a:r>
            <a:r>
              <a:rPr lang="en-US" altLang="ja-JP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(2/2)</a:t>
            </a:r>
            <a:endParaRPr lang="en-US" altLang="ja-JP" b="1" dirty="0">
              <a:latin typeface="Times New Roman" pitchFamily="18" charset="0"/>
            </a:endParaRPr>
          </a:p>
        </p:txBody>
      </p:sp>
      <p:sp>
        <p:nvSpPr>
          <p:cNvPr id="156677" name="Rectangle 4"/>
          <p:cNvSpPr>
            <a:spLocks noChangeArrowheads="1"/>
          </p:cNvSpPr>
          <p:nvPr/>
        </p:nvSpPr>
        <p:spPr bwMode="auto">
          <a:xfrm>
            <a:off x="107504" y="2339975"/>
            <a:ext cx="6575425" cy="1570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3200" b="1" dirty="0">
                <a:latin typeface="ＭＳ ゴシック" pitchFamily="49" charset="-128"/>
                <a:ea typeface="ＭＳ ゴシック" pitchFamily="49" charset="-128"/>
              </a:rPr>
              <a:t>飽和領域</a:t>
            </a:r>
          </a:p>
          <a:p>
            <a:pPr eaLnBrk="1" hangingPunct="1"/>
            <a:r>
              <a:rPr lang="ja-JP" altLang="en-US" sz="3200" b="1" dirty="0">
                <a:latin typeface="ＭＳ ゴシック" pitchFamily="49" charset="-128"/>
                <a:ea typeface="ＭＳ ゴシック" pitchFamily="49" charset="-128"/>
              </a:rPr>
              <a:t>  ・長チャネル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MOSFET </a:t>
            </a:r>
            <a:r>
              <a:rPr lang="en-US" altLang="ja-JP" sz="2800" b="1" dirty="0">
                <a:latin typeface="Times New Roman" pitchFamily="18" charset="0"/>
                <a:ea typeface="ＭＳ ゴシック" pitchFamily="49" charset="-128"/>
              </a:rPr>
              <a:t>(</a:t>
            </a:r>
            <a:r>
              <a:rPr lang="en-US" altLang="ja-JP" sz="2800" b="1" i="1" dirty="0">
                <a:latin typeface="Times New Roman" pitchFamily="18" charset="0"/>
                <a:ea typeface="ＭＳ ゴシック" pitchFamily="49" charset="-128"/>
              </a:rPr>
              <a:t>v </a:t>
            </a:r>
            <a:r>
              <a:rPr lang="en-US" altLang="ja-JP" sz="2800" b="1" dirty="0">
                <a:latin typeface="Times New Roman" pitchFamily="18" charset="0"/>
                <a:ea typeface="ＭＳ ゴシック" pitchFamily="49" charset="-128"/>
              </a:rPr>
              <a:t>&lt; </a:t>
            </a:r>
            <a:r>
              <a:rPr lang="en-US" altLang="ja-JP" sz="2800" b="1" i="1" dirty="0" err="1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2800" b="1" i="1" baseline="-25000" dirty="0" err="1">
                <a:latin typeface="Times New Roman" pitchFamily="18" charset="0"/>
                <a:ea typeface="ＭＳ ゴシック" pitchFamily="49" charset="-128"/>
              </a:rPr>
              <a:t>sat</a:t>
            </a:r>
            <a:r>
              <a:rPr lang="en-US" altLang="ja-JP" sz="2800" b="1" dirty="0">
                <a:latin typeface="Times New Roman" pitchFamily="18" charset="0"/>
                <a:ea typeface="ＭＳ ゴシック" pitchFamily="49" charset="-128"/>
              </a:rPr>
              <a:t>)</a:t>
            </a:r>
            <a:endParaRPr lang="ja-JP" altLang="en-US" sz="2800" b="1" dirty="0">
              <a:latin typeface="ＭＳ ゴシック" pitchFamily="49" charset="-128"/>
              <a:ea typeface="ＭＳ ゴシック" pitchFamily="49" charset="-128"/>
            </a:endParaRPr>
          </a:p>
          <a:p>
            <a:pPr eaLnBrk="1" hangingPunct="1"/>
            <a:r>
              <a:rPr lang="en-US" altLang="ja-JP" sz="3200" b="1" dirty="0">
                <a:latin typeface="ＭＳ ゴシック" pitchFamily="49" charset="-128"/>
                <a:ea typeface="ＭＳ ゴシック" pitchFamily="49" charset="-128"/>
              </a:rPr>
              <a:t>      </a:t>
            </a:r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I</a:t>
            </a:r>
            <a:r>
              <a:rPr lang="en-US" altLang="ja-JP" sz="3200" b="1" i="1" baseline="-25000" dirty="0">
                <a:latin typeface="Times New Roman" pitchFamily="18" charset="0"/>
                <a:ea typeface="ＭＳ ゴシック" pitchFamily="49" charset="-128"/>
              </a:rPr>
              <a:t>D</a:t>
            </a:r>
            <a:r>
              <a:rPr lang="en-US" altLang="ja-JP" sz="3200" b="1" baseline="-25000" dirty="0">
                <a:latin typeface="Times New Roman" pitchFamily="18" charset="0"/>
                <a:ea typeface="ＭＳ ゴシック" pitchFamily="49" charset="-128"/>
              </a:rPr>
              <a:t> 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= </a:t>
            </a:r>
            <a:r>
              <a:rPr lang="en-US" altLang="ja-JP" sz="3200" b="1" i="1" dirty="0" err="1">
                <a:latin typeface="Times New Roman" pitchFamily="18" charset="0"/>
                <a:ea typeface="ＭＳ ゴシック" pitchFamily="49" charset="-128"/>
              </a:rPr>
              <a:t>WC</a:t>
            </a:r>
            <a:r>
              <a:rPr lang="en-US" altLang="ja-JP" sz="3200" b="1" i="1" baseline="-25000" dirty="0" err="1">
                <a:latin typeface="Times New Roman" pitchFamily="18" charset="0"/>
                <a:ea typeface="ＭＳ ゴシック" pitchFamily="49" charset="-128"/>
              </a:rPr>
              <a:t>o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(</a:t>
            </a:r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3200" b="1" i="1" baseline="-25000" dirty="0">
                <a:latin typeface="Times New Roman" pitchFamily="18" charset="0"/>
                <a:ea typeface="ＭＳ ゴシック" pitchFamily="49" charset="-128"/>
              </a:rPr>
              <a:t>G 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- </a:t>
            </a:r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3200" b="1" i="1" baseline="-25000" dirty="0">
                <a:latin typeface="Times New Roman" pitchFamily="18" charset="0"/>
                <a:ea typeface="ＭＳ ゴシック" pitchFamily="49" charset="-128"/>
              </a:rPr>
              <a:t>th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)</a:t>
            </a:r>
            <a:r>
              <a:rPr lang="en-US" altLang="ja-JP" sz="3200" b="1" baseline="30000" dirty="0">
                <a:solidFill>
                  <a:srgbClr val="FF00FF"/>
                </a:solidFill>
                <a:latin typeface="Times New Roman" pitchFamily="18" charset="0"/>
                <a:ea typeface="ＭＳ ゴシック" pitchFamily="49" charset="-128"/>
              </a:rPr>
              <a:t>2</a:t>
            </a:r>
            <a:r>
              <a:rPr lang="en-US" altLang="ja-JP" sz="3200" b="1" i="1" dirty="0">
                <a:solidFill>
                  <a:srgbClr val="0000FF"/>
                </a:solidFill>
                <a:latin typeface="Symbol" pitchFamily="18" charset="2"/>
                <a:ea typeface="ＭＳ ゴシック" pitchFamily="49" charset="-128"/>
              </a:rPr>
              <a:t>m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/</a:t>
            </a:r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L</a:t>
            </a:r>
          </a:p>
        </p:txBody>
      </p:sp>
      <p:sp>
        <p:nvSpPr>
          <p:cNvPr id="22533" name="Text Box 16"/>
          <p:cNvSpPr txBox="1">
            <a:spLocks noChangeArrowheads="1"/>
          </p:cNvSpPr>
          <p:nvPr/>
        </p:nvSpPr>
        <p:spPr bwMode="auto">
          <a:xfrm>
            <a:off x="178942" y="974339"/>
            <a:ext cx="4176712" cy="1202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3200" b="1">
                <a:latin typeface="ＭＳ ゴシック" pitchFamily="49" charset="-128"/>
                <a:ea typeface="ＭＳ ゴシック" pitchFamily="49" charset="-128"/>
              </a:rPr>
              <a:t>基本式 </a:t>
            </a:r>
          </a:p>
          <a:p>
            <a:pPr eaLnBrk="1" hangingPunct="1"/>
            <a:r>
              <a:rPr lang="ja-JP" altLang="en-US" sz="3200" b="1">
                <a:latin typeface="ＭＳ ゴシック" pitchFamily="49" charset="-128"/>
                <a:ea typeface="ＭＳ ゴシック" pitchFamily="49" charset="-128"/>
              </a:rPr>
              <a:t>     </a:t>
            </a:r>
            <a:r>
              <a:rPr lang="en-US" altLang="ja-JP" sz="4000" b="1" i="1" dirty="0">
                <a:latin typeface="Times New Roman" pitchFamily="18" charset="0"/>
                <a:ea typeface="ＭＳ ゴシック" pitchFamily="49" charset="-128"/>
              </a:rPr>
              <a:t>I</a:t>
            </a:r>
            <a:r>
              <a:rPr lang="en-US" altLang="ja-JP" sz="4000" b="1" i="1" baseline="-25000" dirty="0">
                <a:latin typeface="Times New Roman" pitchFamily="18" charset="0"/>
                <a:ea typeface="ＭＳ ゴシック" pitchFamily="49" charset="-128"/>
              </a:rPr>
              <a:t>D</a:t>
            </a:r>
            <a:r>
              <a:rPr lang="en-US" altLang="ja-JP" sz="4000" b="1" dirty="0">
                <a:latin typeface="Times New Roman" pitchFamily="18" charset="0"/>
                <a:ea typeface="ＭＳ ゴシック" pitchFamily="49" charset="-128"/>
              </a:rPr>
              <a:t> = </a:t>
            </a:r>
            <a:r>
              <a:rPr lang="en-US" altLang="ja-JP" sz="4000" b="1" i="1" dirty="0">
                <a:solidFill>
                  <a:schemeClr val="accent1"/>
                </a:solidFill>
                <a:latin typeface="Times New Roman" pitchFamily="18" charset="0"/>
                <a:ea typeface="ＭＳ ゴシック" pitchFamily="49" charset="-128"/>
              </a:rPr>
              <a:t>Q</a:t>
            </a:r>
            <a:r>
              <a:rPr lang="en-US" altLang="ja-JP" sz="4000" b="1" i="1" baseline="-25000" dirty="0">
                <a:solidFill>
                  <a:schemeClr val="accent1"/>
                </a:solidFill>
                <a:latin typeface="Times New Roman" pitchFamily="18" charset="0"/>
                <a:ea typeface="ＭＳ ゴシック" pitchFamily="49" charset="-128"/>
              </a:rPr>
              <a:t>S</a:t>
            </a:r>
            <a:r>
              <a:rPr lang="ja-JP" altLang="en-US" sz="4000" b="1" i="1">
                <a:latin typeface="Times New Roman" pitchFamily="18" charset="0"/>
                <a:ea typeface="ＭＳ ゴシック" pitchFamily="49" charset="-128"/>
              </a:rPr>
              <a:t>⋅</a:t>
            </a:r>
            <a:r>
              <a:rPr lang="en-US" altLang="ja-JP" sz="4000" b="1" i="1" dirty="0" err="1">
                <a:solidFill>
                  <a:srgbClr val="0000FF"/>
                </a:solidFill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4000" b="1" i="1" baseline="-25000" dirty="0" err="1">
                <a:solidFill>
                  <a:srgbClr val="0000FF"/>
                </a:solidFill>
                <a:latin typeface="Times New Roman" pitchFamily="18" charset="0"/>
                <a:ea typeface="ＭＳ ゴシック" pitchFamily="49" charset="-128"/>
              </a:rPr>
              <a:t>S</a:t>
            </a:r>
            <a:endParaRPr lang="en-US" altLang="ja-JP" sz="4000" b="1" i="1" baseline="-25000" dirty="0">
              <a:solidFill>
                <a:srgbClr val="0000FF"/>
              </a:solidFill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339985" name="Text Box 17"/>
          <p:cNvSpPr txBox="1">
            <a:spLocks noChangeArrowheads="1"/>
          </p:cNvSpPr>
          <p:nvPr/>
        </p:nvSpPr>
        <p:spPr bwMode="auto">
          <a:xfrm>
            <a:off x="1323031" y="4828933"/>
            <a:ext cx="4371602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I</a:t>
            </a:r>
            <a:r>
              <a:rPr lang="en-US" altLang="ja-JP" sz="3200" b="1" i="1" baseline="-25000" dirty="0">
                <a:latin typeface="Times New Roman" pitchFamily="18" charset="0"/>
                <a:ea typeface="ＭＳ ゴシック" pitchFamily="49" charset="-128"/>
              </a:rPr>
              <a:t>D</a:t>
            </a:r>
            <a:r>
              <a:rPr lang="en-US" altLang="ja-JP" sz="3200" b="1" baseline="-25000" dirty="0">
                <a:latin typeface="Times New Roman" pitchFamily="18" charset="0"/>
                <a:ea typeface="ＭＳ ゴシック" pitchFamily="49" charset="-128"/>
              </a:rPr>
              <a:t> </a:t>
            </a:r>
            <a:r>
              <a:rPr lang="en-US" altLang="ja-JP" sz="3200" b="1" dirty="0">
                <a:latin typeface="Times New Roman" pitchFamily="18" charset="0"/>
              </a:rPr>
              <a:t>=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 </a:t>
            </a:r>
            <a:r>
              <a:rPr lang="en-US" altLang="ja-JP" sz="3200" b="1" i="1" dirty="0" err="1">
                <a:latin typeface="Times New Roman" pitchFamily="18" charset="0"/>
                <a:ea typeface="ＭＳ ゴシック" pitchFamily="49" charset="-128"/>
              </a:rPr>
              <a:t>WC</a:t>
            </a:r>
            <a:r>
              <a:rPr lang="en-US" altLang="ja-JP" sz="3200" b="1" i="1" baseline="-25000" dirty="0" err="1">
                <a:latin typeface="Times New Roman" pitchFamily="18" charset="0"/>
                <a:ea typeface="ＭＳ ゴシック" pitchFamily="49" charset="-128"/>
              </a:rPr>
              <a:t>o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(</a:t>
            </a:r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3200" b="1" i="1" baseline="-25000" dirty="0">
                <a:latin typeface="Times New Roman" pitchFamily="18" charset="0"/>
                <a:ea typeface="ＭＳ ゴシック" pitchFamily="49" charset="-128"/>
              </a:rPr>
              <a:t>G 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- </a:t>
            </a:r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3200" b="1" i="1" baseline="-25000" dirty="0">
                <a:latin typeface="Times New Roman" pitchFamily="18" charset="0"/>
                <a:ea typeface="ＭＳ ゴシック" pitchFamily="49" charset="-128"/>
              </a:rPr>
              <a:t>th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) ⋅ </a:t>
            </a:r>
            <a:r>
              <a:rPr lang="en-US" altLang="ja-JP" sz="3200" b="1" i="1" dirty="0" err="1">
                <a:solidFill>
                  <a:srgbClr val="0000FF"/>
                </a:solidFill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3200" b="1" i="1" baseline="-25000" dirty="0" err="1">
                <a:solidFill>
                  <a:srgbClr val="0000FF"/>
                </a:solidFill>
                <a:latin typeface="Times New Roman" pitchFamily="18" charset="0"/>
                <a:ea typeface="ＭＳ ゴシック" pitchFamily="49" charset="-128"/>
              </a:rPr>
              <a:t>sat</a:t>
            </a:r>
            <a:endParaRPr lang="en-US" altLang="ja-JP" sz="3200" b="1" i="1" baseline="-25000" dirty="0">
              <a:solidFill>
                <a:srgbClr val="0000FF"/>
              </a:solidFill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51" name="Text Box 17">
            <a:extLst>
              <a:ext uri="{FF2B5EF4-FFF2-40B4-BE49-F238E27FC236}">
                <a16:creationId xmlns:a16="http://schemas.microsoft.com/office/drawing/2014/main" id="{F8301216-2A52-5F4C-8EB4-A52CF7B0B3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701" y="4241976"/>
            <a:ext cx="6323012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3200" b="1">
                <a:latin typeface="ＭＳ ゴシック" pitchFamily="49" charset="-128"/>
                <a:ea typeface="ＭＳ ゴシック" pitchFamily="49" charset="-128"/>
              </a:rPr>
              <a:t>・</a:t>
            </a:r>
            <a:r>
              <a:rPr lang="ja-JP" altLang="en-US" sz="3200" b="1">
                <a:solidFill>
                  <a:schemeClr val="accent1"/>
                </a:solidFill>
                <a:latin typeface="ＭＳ ゴシック" pitchFamily="49" charset="-128"/>
                <a:ea typeface="ＭＳ ゴシック" pitchFamily="49" charset="-128"/>
              </a:rPr>
              <a:t>短</a:t>
            </a:r>
            <a:r>
              <a:rPr lang="ja-JP" altLang="en-US" sz="3200" b="1">
                <a:latin typeface="ＭＳ ゴシック" pitchFamily="49" charset="-128"/>
                <a:ea typeface="ＭＳ ゴシック" pitchFamily="49" charset="-128"/>
              </a:rPr>
              <a:t>チャネル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MOSFET </a:t>
            </a:r>
            <a:r>
              <a:rPr lang="en-US" altLang="ja-JP" sz="2800" b="1" dirty="0">
                <a:latin typeface="Times New Roman" pitchFamily="18" charset="0"/>
                <a:ea typeface="ＭＳ ゴシック" pitchFamily="49" charset="-128"/>
              </a:rPr>
              <a:t>(</a:t>
            </a:r>
            <a:r>
              <a:rPr lang="en-US" altLang="ja-JP" sz="2800" b="1" i="1" dirty="0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2800" b="1" dirty="0">
                <a:latin typeface="Times New Roman" pitchFamily="18" charset="0"/>
                <a:ea typeface="ＭＳ ゴシック" pitchFamily="49" charset="-128"/>
              </a:rPr>
              <a:t> = </a:t>
            </a:r>
            <a:r>
              <a:rPr lang="en-US" altLang="ja-JP" sz="2800" b="1" i="1" dirty="0" err="1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2800" b="1" i="1" baseline="-25000" dirty="0" err="1">
                <a:latin typeface="Times New Roman" pitchFamily="18" charset="0"/>
                <a:ea typeface="ＭＳ ゴシック" pitchFamily="49" charset="-128"/>
              </a:rPr>
              <a:t>sat</a:t>
            </a:r>
            <a:r>
              <a:rPr lang="en-US" altLang="ja-JP" sz="2800" b="1" dirty="0">
                <a:latin typeface="Times New Roman" pitchFamily="18" charset="0"/>
                <a:ea typeface="ＭＳ ゴシック" pitchFamily="49" charset="-128"/>
              </a:rPr>
              <a:t>)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16DC6B9-3B3F-885D-9208-6A6175DBAF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6077" y="3429000"/>
            <a:ext cx="3108451" cy="2361676"/>
          </a:xfrm>
          <a:prstGeom prst="rect">
            <a:avLst/>
          </a:prstGeom>
        </p:spPr>
      </p:pic>
      <p:sp>
        <p:nvSpPr>
          <p:cNvPr id="5" name="円/楕円 4">
            <a:extLst>
              <a:ext uri="{FF2B5EF4-FFF2-40B4-BE49-F238E27FC236}">
                <a16:creationId xmlns:a16="http://schemas.microsoft.com/office/drawing/2014/main" id="{E93C97AE-1C20-89B1-A80D-FCE4FCD973AD}"/>
              </a:ext>
            </a:extLst>
          </p:cNvPr>
          <p:cNvSpPr/>
          <p:nvPr/>
        </p:nvSpPr>
        <p:spPr bwMode="auto">
          <a:xfrm>
            <a:off x="8172400" y="3717032"/>
            <a:ext cx="944562" cy="16914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ja-JP"/>
          </a:p>
        </p:txBody>
      </p:sp>
    </p:spTree>
    <p:extLst>
      <p:ext uri="{BB962C8B-B14F-4D97-AF65-F5344CB8AC3E}">
        <p14:creationId xmlns:p14="http://schemas.microsoft.com/office/powerpoint/2010/main" val="7807488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9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9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7" grpId="0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509588" y="115888"/>
            <a:ext cx="8383587" cy="504825"/>
          </a:xfrm>
        </p:spPr>
        <p:txBody>
          <a:bodyPr/>
          <a:lstStyle/>
          <a:p>
            <a:pPr eaLnBrk="1" hangingPunct="1"/>
            <a:r>
              <a:rPr lang="ja-JP" altLang="en-US" sz="3400" b="1">
                <a:latin typeface="Times New Roman" pitchFamily="18" charset="0"/>
              </a:rPr>
              <a:t>演習</a:t>
            </a:r>
            <a:endParaRPr lang="ja-JP" altLang="en-US" sz="3400" b="1" dirty="0"/>
          </a:p>
        </p:txBody>
      </p:sp>
      <p:sp>
        <p:nvSpPr>
          <p:cNvPr id="27651" name="Text Box 16"/>
          <p:cNvSpPr txBox="1">
            <a:spLocks noChangeArrowheads="1"/>
          </p:cNvSpPr>
          <p:nvPr/>
        </p:nvSpPr>
        <p:spPr bwMode="auto">
          <a:xfrm>
            <a:off x="323850" y="806515"/>
            <a:ext cx="8569325" cy="95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itchFamily="50" charset="-128"/>
                <a:ea typeface="ＭＳ Ｐゴシック" pitchFamily="50" charset="-128"/>
                <a:cs typeface="+mn-cs"/>
              </a:rPr>
              <a:t>表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itchFamily="50" charset="-128"/>
                <a:ea typeface="ＭＳ Ｐゴシック" pitchFamily="50" charset="-128"/>
                <a:cs typeface="+mn-cs"/>
              </a:rPr>
              <a:t>の空欄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itchFamily="50" charset="-128"/>
                <a:ea typeface="ＭＳ Ｐゴシック" pitchFamily="50" charset="-128"/>
                <a:cs typeface="+mn-cs"/>
              </a:rPr>
              <a:t>を埋めよ．</a:t>
            </a:r>
            <a:r>
              <a:rPr lang="ja-JP" altLang="en-US" sz="2800" b="1">
                <a:solidFill>
                  <a:srgbClr val="000000"/>
                </a:solidFill>
                <a:latin typeface="ＭＳ Ｐゴシック" pitchFamily="50" charset="-128"/>
              </a:rPr>
              <a:t>なお，</a:t>
            </a:r>
            <a:r>
              <a:rPr lang="ja-JP" altLang="ja-JP" sz="2800" b="1">
                <a:solidFill>
                  <a:srgbClr val="000000"/>
                </a:solidFill>
                <a:latin typeface="ＭＳ Ｐゴシック" pitchFamily="50" charset="-128"/>
              </a:rPr>
              <a:t>教科書</a:t>
            </a:r>
            <a:r>
              <a:rPr lang="en-US" altLang="ja-JP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6.2.2</a:t>
            </a:r>
            <a:r>
              <a:rPr lang="ja-JP" altLang="ja-JP" sz="2800" b="1">
                <a:solidFill>
                  <a:srgbClr val="000000"/>
                </a:solidFill>
                <a:latin typeface="ＭＳ Ｐゴシック" pitchFamily="50" charset="-128"/>
              </a:rPr>
              <a:t>までの</a:t>
            </a:r>
            <a:r>
              <a:rPr lang="en-US" altLang="ja-JP" sz="28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ja-JP" sz="2800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ja-JP" altLang="ja-JP" sz="2800" b="1">
                <a:solidFill>
                  <a:srgbClr val="000000"/>
                </a:solidFill>
                <a:latin typeface="ＭＳ Ｐゴシック" pitchFamily="50" charset="-128"/>
              </a:rPr>
              <a:t>を考慮しない簡易式として解答せよ．</a:t>
            </a:r>
            <a:endParaRPr kumimoji="1" lang="en-US" altLang="ja-JP" sz="2800" b="1" i="0" u="none" strike="noStrike" kern="1200" cap="none" spc="0" normalizeH="0" baseline="-25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ＭＳ Ｐゴシック" pitchFamily="50" charset="-128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27">
            <a:extLst>
              <a:ext uri="{FF2B5EF4-FFF2-40B4-BE49-F238E27FC236}">
                <a16:creationId xmlns:a16="http://schemas.microsoft.com/office/drawing/2014/main" id="{54F34879-EAFD-C44E-B24B-701347E255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9550" y="473608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183CF203-BF15-9844-B834-7643BF4048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131086"/>
              </p:ext>
            </p:extLst>
          </p:nvPr>
        </p:nvGraphicFramePr>
        <p:xfrm>
          <a:off x="323849" y="1948605"/>
          <a:ext cx="8569325" cy="3871617"/>
        </p:xfrm>
        <a:graphic>
          <a:graphicData uri="http://schemas.openxmlformats.org/drawingml/2006/table">
            <a:tbl>
              <a:tblPr firstRow="1" firstCol="1" bandRow="1"/>
              <a:tblGrid>
                <a:gridCol w="2735983">
                  <a:extLst>
                    <a:ext uri="{9D8B030D-6E8A-4147-A177-3AD203B41FA5}">
                      <a16:colId xmlns:a16="http://schemas.microsoft.com/office/drawing/2014/main" val="1204307983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3509356517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969371919"/>
                    </a:ext>
                  </a:extLst>
                </a:gridCol>
                <a:gridCol w="2088926">
                  <a:extLst>
                    <a:ext uri="{9D8B030D-6E8A-4147-A177-3AD203B41FA5}">
                      <a16:colId xmlns:a16="http://schemas.microsoft.com/office/drawing/2014/main" val="2788527888"/>
                    </a:ext>
                  </a:extLst>
                </a:gridCol>
              </a:tblGrid>
              <a:tr h="460017">
                <a:tc rowSpan="2">
                  <a:txBody>
                    <a:bodyPr/>
                    <a:lstStyle/>
                    <a:p>
                      <a:pPr indent="133350" algn="just">
                        <a:lnSpc>
                          <a:spcPct val="115000"/>
                        </a:lnSpc>
                      </a:pP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36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36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  <a:p>
                      <a:pPr indent="133350" algn="ctr">
                        <a:lnSpc>
                          <a:spcPct val="115000"/>
                        </a:lnSpc>
                      </a:pP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36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  <a:p>
                      <a:pPr indent="133350" algn="ctr">
                        <a:lnSpc>
                          <a:spcPct val="115000"/>
                        </a:lnSpc>
                      </a:pPr>
                      <a:r>
                        <a:rPr lang="ja-JP" sz="2800" kern="10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線形領域</a:t>
                      </a:r>
                      <a:endParaRPr lang="ja-JP" sz="36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r>
                        <a:rPr lang="ja-JP" sz="2800" kern="10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  <a:cs typeface="ＭＳ 明朝" panose="02020609040205080304" pitchFamily="49" charset="-128"/>
                        </a:rPr>
                        <a:t>飽和領域</a:t>
                      </a:r>
                      <a:endParaRPr lang="ja-JP" sz="3600" kern="100"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  <a:cs typeface="ＭＳ 明朝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907224"/>
                  </a:ext>
                </a:extLst>
              </a:tr>
              <a:tr h="68984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i="1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 &lt; </a:t>
                      </a:r>
                      <a:r>
                        <a:rPr lang="en-US" sz="2800" i="1" kern="100" dirty="0" err="1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800" i="1" kern="100" baseline="-25000" dirty="0" err="1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sat</a:t>
                      </a:r>
                      <a:endParaRPr lang="ja-JP" sz="36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  <a:p>
                      <a:pPr indent="133350" algn="ctr">
                        <a:lnSpc>
                          <a:spcPct val="115000"/>
                        </a:lnSpc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ja-JP" sz="2400" kern="10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長チャネル</a:t>
                      </a: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)</a:t>
                      </a:r>
                      <a:endParaRPr lang="ja-JP" sz="36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i="1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 = </a:t>
                      </a:r>
                      <a:r>
                        <a:rPr lang="en-US" sz="2800" i="1" kern="100" dirty="0" err="1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800" i="1" kern="100" baseline="-25000" dirty="0" err="1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sat</a:t>
                      </a:r>
                      <a:endParaRPr lang="ja-JP" sz="36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  <a:p>
                      <a:pPr indent="133350" algn="ctr">
                        <a:lnSpc>
                          <a:spcPct val="115000"/>
                        </a:lnSpc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ja-JP" sz="2400" kern="10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短チャネル</a:t>
                      </a: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)</a:t>
                      </a:r>
                      <a:endParaRPr lang="ja-JP" sz="36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365945"/>
                  </a:ext>
                </a:extLst>
              </a:tr>
              <a:tr h="884562"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r>
                        <a:rPr lang="ja-JP" sz="2400" kern="10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単位長さ当たりの</a:t>
                      </a:r>
                      <a:br>
                        <a:rPr lang="en-US" sz="2400" kern="10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</a:br>
                      <a:r>
                        <a:rPr lang="ja-JP" sz="2800" kern="10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電荷</a:t>
                      </a:r>
                      <a:r>
                        <a:rPr lang="en-US" sz="2800" i="1" kern="10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2800" i="1" kern="100" baseline="-2500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S</a:t>
                      </a:r>
                      <a:endParaRPr lang="ja-JP" sz="36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endParaRPr lang="ja-JP" sz="36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endParaRPr lang="ja-JP" sz="36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endParaRPr lang="ja-JP" sz="36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1814871"/>
                  </a:ext>
                </a:extLst>
              </a:tr>
              <a:tr h="760572"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r>
                        <a:rPr lang="ja-JP" sz="2800" kern="10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キャリア速度</a:t>
                      </a:r>
                      <a:r>
                        <a:rPr lang="en-US" sz="2800" i="1" kern="100" dirty="0" err="1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800" i="1" kern="100" baseline="-25000" dirty="0" err="1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S</a:t>
                      </a:r>
                      <a:endParaRPr lang="ja-JP" sz="36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endParaRPr lang="ja-JP" sz="36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endParaRPr lang="ja-JP" sz="36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endParaRPr lang="ja-JP" sz="36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2984501"/>
                  </a:ext>
                </a:extLst>
              </a:tr>
              <a:tr h="765515"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r>
                        <a:rPr lang="ja-JP" sz="2800" kern="10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ドレイン電流</a:t>
                      </a:r>
                      <a:r>
                        <a:rPr lang="en-US" sz="2800" i="1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i="1" kern="100" baseline="-250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D</a:t>
                      </a:r>
                      <a:endParaRPr lang="ja-JP" sz="36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endParaRPr lang="ja-JP" sz="36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endParaRPr lang="ja-JP" sz="36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endParaRPr lang="ja-JP" sz="36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33938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29808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33FF38-630D-4C31-8728-4196C769516A}" type="slidenum">
              <a:rPr lang="en-US" altLang="ja-JP" smtClean="0"/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377788" y="188640"/>
            <a:ext cx="8383587" cy="504825"/>
          </a:xfrm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6. MOS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トランジスタ</a:t>
            </a:r>
            <a:endParaRPr lang="en-US" altLang="ja-JP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788" y="1432384"/>
            <a:ext cx="8388424" cy="3993232"/>
          </a:xfrm>
          <a:noFill/>
        </p:spPr>
        <p:txBody>
          <a:bodyPr/>
          <a:lstStyle/>
          <a:p>
            <a:pPr marL="0" indent="0" eaLnBrk="1" hangingPunct="1">
              <a:buNone/>
            </a:pP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6.1</a:t>
            </a:r>
            <a:r>
              <a:rPr lang="en-US" altLang="ja-JP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MOS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トランジスタの動作原理</a:t>
            </a:r>
          </a:p>
          <a:p>
            <a:pPr marL="0" indent="0" eaLnBrk="1" hangingPunct="1">
              <a:buNone/>
            </a:pP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6.2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電流電圧特性</a:t>
            </a:r>
            <a:endParaRPr lang="en-US" altLang="ja-JP" sz="3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None/>
              <a:tabLst/>
              <a:defRPr/>
            </a:pPr>
            <a:r>
              <a:rPr lang="en-US" altLang="ja-JP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6.3</a:t>
            </a: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 NMOS</a:t>
            </a:r>
            <a:r>
              <a:rPr lang="ja-JP" altLang="en-US" sz="3600">
                <a:latin typeface="Times New Roman" pitchFamily="18" charset="0"/>
                <a:cs typeface="Times New Roman" pitchFamily="18" charset="0"/>
              </a:rPr>
              <a:t>と</a:t>
            </a: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PMOS</a:t>
            </a:r>
          </a:p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None/>
              <a:tabLst/>
              <a:defRPr/>
            </a:pP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6.4 CMOS</a:t>
            </a:r>
            <a:r>
              <a:rPr lang="ja-JP" altLang="en-US" sz="3600">
                <a:latin typeface="Times New Roman" pitchFamily="18" charset="0"/>
                <a:cs typeface="Times New Roman" pitchFamily="18" charset="0"/>
              </a:rPr>
              <a:t>インバータ</a:t>
            </a:r>
            <a:endParaRPr lang="en-US" altLang="ja-JP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15669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0"/>
            <a:ext cx="8820150" cy="620713"/>
          </a:xfrm>
        </p:spPr>
        <p:txBody>
          <a:bodyPr/>
          <a:lstStyle/>
          <a:p>
            <a:pPr eaLnBrk="1" hangingPunct="1"/>
            <a:r>
              <a:rPr lang="en-US" altLang="ja-JP" b="1" dirty="0">
                <a:latin typeface="Times New Roman" pitchFamily="18" charset="0"/>
              </a:rPr>
              <a:t>PMOS</a:t>
            </a:r>
            <a:r>
              <a:rPr lang="ja-JP" altLang="en-US" b="1" dirty="0">
                <a:latin typeface="Times New Roman" pitchFamily="18" charset="0"/>
              </a:rPr>
              <a:t>：　</a:t>
            </a:r>
            <a:r>
              <a:rPr lang="en-US" altLang="ja-JP" b="1" dirty="0">
                <a:latin typeface="Times New Roman" pitchFamily="18" charset="0"/>
              </a:rPr>
              <a:t>p</a:t>
            </a:r>
            <a:r>
              <a:rPr lang="ja-JP" altLang="en-US" b="1">
                <a:latin typeface="Times New Roman" pitchFamily="18" charset="0"/>
              </a:rPr>
              <a:t>チャネル</a:t>
            </a:r>
            <a:r>
              <a:rPr lang="en-US" altLang="ja-JP" b="1" dirty="0">
                <a:latin typeface="Times New Roman" pitchFamily="18" charset="0"/>
              </a:rPr>
              <a:t>MOSFET</a:t>
            </a:r>
          </a:p>
        </p:txBody>
      </p:sp>
      <p:grpSp>
        <p:nvGrpSpPr>
          <p:cNvPr id="116793" name="Group 57"/>
          <p:cNvGrpSpPr>
            <a:grpSpLocks/>
          </p:cNvGrpSpPr>
          <p:nvPr/>
        </p:nvGrpSpPr>
        <p:grpSpPr bwMode="auto">
          <a:xfrm>
            <a:off x="3203575" y="1412875"/>
            <a:ext cx="5715000" cy="4695825"/>
            <a:chOff x="2018" y="890"/>
            <a:chExt cx="3600" cy="2958"/>
          </a:xfrm>
        </p:grpSpPr>
        <p:sp>
          <p:nvSpPr>
            <p:cNvPr id="9246" name="Text Box 3"/>
            <p:cNvSpPr txBox="1">
              <a:spLocks noChangeArrowheads="1"/>
            </p:cNvSpPr>
            <p:nvPr/>
          </p:nvSpPr>
          <p:spPr bwMode="auto">
            <a:xfrm>
              <a:off x="4981" y="3482"/>
              <a:ext cx="39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V</a:t>
              </a:r>
              <a:r>
                <a:rPr kumimoji="1" lang="en-US" altLang="ja-JP" sz="28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G</a:t>
              </a:r>
            </a:p>
          </p:txBody>
        </p:sp>
        <p:sp>
          <p:nvSpPr>
            <p:cNvPr id="9247" name="Text Box 4"/>
            <p:cNvSpPr txBox="1">
              <a:spLocks noChangeArrowheads="1"/>
            </p:cNvSpPr>
            <p:nvPr/>
          </p:nvSpPr>
          <p:spPr bwMode="auto">
            <a:xfrm>
              <a:off x="3301" y="3482"/>
              <a:ext cx="412" cy="3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V</a:t>
              </a:r>
              <a:r>
                <a:rPr kumimoji="1" lang="en-US" altLang="ja-JP" sz="28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th</a:t>
              </a:r>
            </a:p>
          </p:txBody>
        </p:sp>
        <p:sp>
          <p:nvSpPr>
            <p:cNvPr id="9248" name="Text Box 5"/>
            <p:cNvSpPr txBox="1">
              <a:spLocks noChangeArrowheads="1"/>
            </p:cNvSpPr>
            <p:nvPr/>
          </p:nvSpPr>
          <p:spPr bwMode="auto">
            <a:xfrm rot="-5400000">
              <a:off x="3886" y="927"/>
              <a:ext cx="31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I</a:t>
              </a:r>
              <a:r>
                <a:rPr kumimoji="1" lang="en-US" altLang="ja-JP" sz="28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D</a:t>
              </a:r>
            </a:p>
          </p:txBody>
        </p:sp>
        <p:sp>
          <p:nvSpPr>
            <p:cNvPr id="9249" name="Line 8"/>
            <p:cNvSpPr>
              <a:spLocks noChangeShapeType="1"/>
            </p:cNvSpPr>
            <p:nvPr/>
          </p:nvSpPr>
          <p:spPr bwMode="auto">
            <a:xfrm flipV="1">
              <a:off x="4355" y="890"/>
              <a:ext cx="0" cy="25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50" name="Line 9"/>
            <p:cNvSpPr>
              <a:spLocks noChangeShapeType="1"/>
            </p:cNvSpPr>
            <p:nvPr/>
          </p:nvSpPr>
          <p:spPr bwMode="auto">
            <a:xfrm>
              <a:off x="2018" y="3482"/>
              <a:ext cx="3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51" name="Text Box 10"/>
            <p:cNvSpPr txBox="1">
              <a:spLocks noChangeArrowheads="1"/>
            </p:cNvSpPr>
            <p:nvPr/>
          </p:nvSpPr>
          <p:spPr bwMode="auto">
            <a:xfrm>
              <a:off x="4129" y="3521"/>
              <a:ext cx="412" cy="3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0</a:t>
              </a:r>
              <a:endParaRPr kumimoji="1" lang="en-US" altLang="ja-JP" sz="2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52" name="Freeform 11"/>
            <p:cNvSpPr>
              <a:spLocks/>
            </p:cNvSpPr>
            <p:nvPr/>
          </p:nvSpPr>
          <p:spPr bwMode="auto">
            <a:xfrm flipH="1">
              <a:off x="2101" y="1178"/>
              <a:ext cx="2832" cy="2312"/>
            </a:xfrm>
            <a:custGeom>
              <a:avLst/>
              <a:gdLst>
                <a:gd name="T0" fmla="*/ 0 w 2688"/>
                <a:gd name="T1" fmla="*/ 724617172 h 2552"/>
                <a:gd name="T2" fmla="*/ 2147483647 w 2688"/>
                <a:gd name="T3" fmla="*/ 724617172 h 2552"/>
                <a:gd name="T4" fmla="*/ 2147483647 w 2688"/>
                <a:gd name="T5" fmla="*/ 724617172 h 2552"/>
                <a:gd name="T6" fmla="*/ 2147483647 w 2688"/>
                <a:gd name="T7" fmla="*/ 724617172 h 2552"/>
                <a:gd name="T8" fmla="*/ 2147483647 w 2688"/>
                <a:gd name="T9" fmla="*/ 724617172 h 2552"/>
                <a:gd name="T10" fmla="*/ 2147483647 w 2688"/>
                <a:gd name="T11" fmla="*/ 724617172 h 2552"/>
                <a:gd name="T12" fmla="*/ 2147483647 w 2688"/>
                <a:gd name="T13" fmla="*/ 724617172 h 2552"/>
                <a:gd name="T14" fmla="*/ 2147483647 w 2688"/>
                <a:gd name="T15" fmla="*/ 724617172 h 2552"/>
                <a:gd name="T16" fmla="*/ 2147483647 w 2688"/>
                <a:gd name="T17" fmla="*/ 0 h 25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88"/>
                <a:gd name="T28" fmla="*/ 0 h 2552"/>
                <a:gd name="T29" fmla="*/ 2688 w 2688"/>
                <a:gd name="T30" fmla="*/ 2552 h 25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88" h="2552">
                  <a:moveTo>
                    <a:pt x="0" y="2544"/>
                  </a:moveTo>
                  <a:cubicBezTo>
                    <a:pt x="288" y="2544"/>
                    <a:pt x="576" y="2544"/>
                    <a:pt x="720" y="2544"/>
                  </a:cubicBezTo>
                  <a:cubicBezTo>
                    <a:pt x="864" y="2544"/>
                    <a:pt x="808" y="2552"/>
                    <a:pt x="864" y="2544"/>
                  </a:cubicBezTo>
                  <a:cubicBezTo>
                    <a:pt x="920" y="2536"/>
                    <a:pt x="992" y="2528"/>
                    <a:pt x="1056" y="2496"/>
                  </a:cubicBezTo>
                  <a:cubicBezTo>
                    <a:pt x="1120" y="2464"/>
                    <a:pt x="1184" y="2432"/>
                    <a:pt x="1248" y="2352"/>
                  </a:cubicBezTo>
                  <a:cubicBezTo>
                    <a:pt x="1312" y="2272"/>
                    <a:pt x="1352" y="2224"/>
                    <a:pt x="1440" y="2016"/>
                  </a:cubicBezTo>
                  <a:cubicBezTo>
                    <a:pt x="1528" y="1808"/>
                    <a:pt x="1648" y="1376"/>
                    <a:pt x="1776" y="1104"/>
                  </a:cubicBezTo>
                  <a:cubicBezTo>
                    <a:pt x="1904" y="832"/>
                    <a:pt x="2056" y="568"/>
                    <a:pt x="2208" y="384"/>
                  </a:cubicBezTo>
                  <a:cubicBezTo>
                    <a:pt x="2360" y="200"/>
                    <a:pt x="2524" y="100"/>
                    <a:pt x="2688" y="0"/>
                  </a:cubicBezTo>
                </a:path>
              </a:pathLst>
            </a:custGeom>
            <a:noFill/>
            <a:ln w="38100" cap="flat" cmpd="sng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53" name="Line 18"/>
            <p:cNvSpPr>
              <a:spLocks noChangeShapeType="1"/>
            </p:cNvSpPr>
            <p:nvPr/>
          </p:nvSpPr>
          <p:spPr bwMode="auto">
            <a:xfrm flipV="1">
              <a:off x="3493" y="3338"/>
              <a:ext cx="0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9220" name="Text Box 42"/>
          <p:cNvSpPr txBox="1">
            <a:spLocks noChangeArrowheads="1"/>
          </p:cNvSpPr>
          <p:nvPr/>
        </p:nvSpPr>
        <p:spPr bwMode="auto">
          <a:xfrm>
            <a:off x="2123728" y="2195572"/>
            <a:ext cx="8875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 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(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itchFamily="2" charset="2"/>
                <a:ea typeface="ＭＳ Ｐゴシック" pitchFamily="50" charset="-128"/>
                <a:cs typeface="+mn-cs"/>
              </a:rPr>
              <a:t>-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)</a:t>
            </a:r>
            <a:endParaRPr kumimoji="1" lang="en-US" altLang="ja-JP" sz="18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21" name="Rectangle 21"/>
          <p:cNvSpPr>
            <a:spLocks noChangeArrowheads="1"/>
          </p:cNvSpPr>
          <p:nvPr/>
        </p:nvSpPr>
        <p:spPr bwMode="auto">
          <a:xfrm>
            <a:off x="250825" y="3152775"/>
            <a:ext cx="2625725" cy="995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22" name="Rectangle 22" descr="10%"/>
          <p:cNvSpPr>
            <a:spLocks noChangeArrowheads="1"/>
          </p:cNvSpPr>
          <p:nvPr/>
        </p:nvSpPr>
        <p:spPr bwMode="auto">
          <a:xfrm>
            <a:off x="1196975" y="2317750"/>
            <a:ext cx="719138" cy="6604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23" name="Rectangle 23" descr="右上がり対角線 (反転)"/>
          <p:cNvSpPr>
            <a:spLocks noChangeArrowheads="1"/>
          </p:cNvSpPr>
          <p:nvPr/>
        </p:nvSpPr>
        <p:spPr bwMode="auto">
          <a:xfrm>
            <a:off x="1196975" y="2976563"/>
            <a:ext cx="719138" cy="1793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24" name="Oval 24"/>
          <p:cNvSpPr>
            <a:spLocks noChangeArrowheads="1"/>
          </p:cNvSpPr>
          <p:nvPr/>
        </p:nvSpPr>
        <p:spPr bwMode="auto">
          <a:xfrm>
            <a:off x="1481138" y="1817688"/>
            <a:ext cx="128587" cy="1492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25" name="Line 25"/>
          <p:cNvSpPr>
            <a:spLocks noChangeShapeType="1"/>
          </p:cNvSpPr>
          <p:nvPr/>
        </p:nvSpPr>
        <p:spPr bwMode="auto">
          <a:xfrm>
            <a:off x="1541463" y="1978025"/>
            <a:ext cx="0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9226" name="Group 26"/>
          <p:cNvGrpSpPr>
            <a:grpSpLocks/>
          </p:cNvGrpSpPr>
          <p:nvPr/>
        </p:nvGrpSpPr>
        <p:grpSpPr bwMode="auto">
          <a:xfrm flipH="1">
            <a:off x="1920875" y="3144838"/>
            <a:ext cx="935038" cy="339725"/>
            <a:chOff x="4494" y="3624"/>
            <a:chExt cx="408" cy="126"/>
          </a:xfrm>
        </p:grpSpPr>
        <p:sp>
          <p:nvSpPr>
            <p:cNvPr id="9244" name="Line 27"/>
            <p:cNvSpPr>
              <a:spLocks noChangeShapeType="1"/>
            </p:cNvSpPr>
            <p:nvPr/>
          </p:nvSpPr>
          <p:spPr bwMode="auto">
            <a:xfrm>
              <a:off x="4494" y="3750"/>
              <a:ext cx="2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45" name="Arc 28"/>
            <p:cNvSpPr>
              <a:spLocks/>
            </p:cNvSpPr>
            <p:nvPr/>
          </p:nvSpPr>
          <p:spPr bwMode="auto">
            <a:xfrm flipV="1">
              <a:off x="4794" y="3624"/>
              <a:ext cx="108" cy="12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9227" name="Line 29"/>
          <p:cNvSpPr>
            <a:spLocks noChangeShapeType="1"/>
          </p:cNvSpPr>
          <p:nvPr/>
        </p:nvSpPr>
        <p:spPr bwMode="auto">
          <a:xfrm>
            <a:off x="269875" y="3500438"/>
            <a:ext cx="673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28" name="Arc 30"/>
          <p:cNvSpPr>
            <a:spLocks/>
          </p:cNvSpPr>
          <p:nvPr/>
        </p:nvSpPr>
        <p:spPr bwMode="auto">
          <a:xfrm flipV="1">
            <a:off x="957263" y="3148013"/>
            <a:ext cx="246062" cy="338137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29" name="Oval 31"/>
          <p:cNvSpPr>
            <a:spLocks noChangeArrowheads="1"/>
          </p:cNvSpPr>
          <p:nvPr/>
        </p:nvSpPr>
        <p:spPr bwMode="auto">
          <a:xfrm>
            <a:off x="2360613" y="2557463"/>
            <a:ext cx="128587" cy="15081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30" name="Line 32"/>
          <p:cNvSpPr>
            <a:spLocks noChangeShapeType="1"/>
          </p:cNvSpPr>
          <p:nvPr/>
        </p:nvSpPr>
        <p:spPr bwMode="auto">
          <a:xfrm>
            <a:off x="2411413" y="2636838"/>
            <a:ext cx="9525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9231" name="Group 33"/>
          <p:cNvGrpSpPr>
            <a:grpSpLocks/>
          </p:cNvGrpSpPr>
          <p:nvPr/>
        </p:nvGrpSpPr>
        <p:grpSpPr bwMode="auto">
          <a:xfrm>
            <a:off x="307975" y="2667000"/>
            <a:ext cx="428625" cy="485775"/>
            <a:chOff x="4771" y="3024"/>
            <a:chExt cx="187" cy="181"/>
          </a:xfrm>
        </p:grpSpPr>
        <p:sp>
          <p:nvSpPr>
            <p:cNvPr id="9240" name="Line 34"/>
            <p:cNvSpPr>
              <a:spLocks noChangeShapeType="1"/>
            </p:cNvSpPr>
            <p:nvPr/>
          </p:nvSpPr>
          <p:spPr bwMode="auto">
            <a:xfrm>
              <a:off x="4958" y="3026"/>
              <a:ext cx="0" cy="1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41" name="Line 35"/>
            <p:cNvSpPr>
              <a:spLocks noChangeShapeType="1"/>
            </p:cNvSpPr>
            <p:nvPr/>
          </p:nvSpPr>
          <p:spPr bwMode="auto">
            <a:xfrm flipH="1">
              <a:off x="4814" y="302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42" name="Line 36"/>
            <p:cNvSpPr>
              <a:spLocks noChangeShapeType="1"/>
            </p:cNvSpPr>
            <p:nvPr/>
          </p:nvSpPr>
          <p:spPr bwMode="auto">
            <a:xfrm>
              <a:off x="4814" y="3024"/>
              <a:ext cx="0" cy="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43" name="Rectangle 37" descr="右上がり対角線 (太)"/>
            <p:cNvSpPr>
              <a:spLocks noChangeArrowheads="1"/>
            </p:cNvSpPr>
            <p:nvPr/>
          </p:nvSpPr>
          <p:spPr bwMode="auto">
            <a:xfrm>
              <a:off x="4771" y="3082"/>
              <a:ext cx="86" cy="56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9232" name="Text Box 40"/>
          <p:cNvSpPr txBox="1">
            <a:spLocks noChangeArrowheads="1"/>
          </p:cNvSpPr>
          <p:nvPr/>
        </p:nvSpPr>
        <p:spPr bwMode="auto">
          <a:xfrm>
            <a:off x="1262063" y="3608388"/>
            <a:ext cx="135413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rPr>
              <a:t>n-sub</a:t>
            </a:r>
          </a:p>
        </p:txBody>
      </p:sp>
      <p:sp>
        <p:nvSpPr>
          <p:cNvPr id="9233" name="Text Box 41"/>
          <p:cNvSpPr txBox="1">
            <a:spLocks noChangeArrowheads="1"/>
          </p:cNvSpPr>
          <p:nvPr/>
        </p:nvSpPr>
        <p:spPr bwMode="auto">
          <a:xfrm>
            <a:off x="425450" y="3154363"/>
            <a:ext cx="6318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rPr>
              <a:t>p</a:t>
            </a:r>
            <a:r>
              <a:rPr kumimoji="1" lang="en-US" altLang="ja-JP" sz="1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rPr>
              <a:t>+</a:t>
            </a:r>
          </a:p>
        </p:txBody>
      </p:sp>
      <p:sp>
        <p:nvSpPr>
          <p:cNvPr id="9234" name="Text Box 43"/>
          <p:cNvSpPr txBox="1">
            <a:spLocks noChangeArrowheads="1"/>
          </p:cNvSpPr>
          <p:nvPr/>
        </p:nvSpPr>
        <p:spPr bwMode="auto">
          <a:xfrm>
            <a:off x="1196975" y="1458976"/>
            <a:ext cx="862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G 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(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itchFamily="2" charset="2"/>
                <a:ea typeface="ＭＳ Ｐゴシック" pitchFamily="50" charset="-128"/>
                <a:cs typeface="+mn-cs"/>
              </a:rPr>
              <a:t>-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)</a:t>
            </a:r>
            <a:endParaRPr kumimoji="1" lang="en-US" altLang="ja-JP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35" name="Text Box 44"/>
          <p:cNvSpPr txBox="1">
            <a:spLocks noChangeArrowheads="1"/>
          </p:cNvSpPr>
          <p:nvPr/>
        </p:nvSpPr>
        <p:spPr bwMode="auto">
          <a:xfrm>
            <a:off x="2200275" y="3154363"/>
            <a:ext cx="6334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rPr>
              <a:t>p</a:t>
            </a:r>
            <a:r>
              <a:rPr kumimoji="1" lang="en-US" altLang="ja-JP" sz="16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rPr>
              <a:t>+</a:t>
            </a:r>
          </a:p>
        </p:txBody>
      </p:sp>
      <p:sp>
        <p:nvSpPr>
          <p:cNvPr id="9236" name="Line 36"/>
          <p:cNvSpPr>
            <a:spLocks noChangeShapeType="1"/>
          </p:cNvSpPr>
          <p:nvPr/>
        </p:nvSpPr>
        <p:spPr bwMode="auto">
          <a:xfrm>
            <a:off x="1520825" y="4149725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37" name="Rectangle 37" descr="右上がり対角線 (太)"/>
          <p:cNvSpPr>
            <a:spLocks noChangeArrowheads="1"/>
          </p:cNvSpPr>
          <p:nvPr/>
        </p:nvSpPr>
        <p:spPr bwMode="auto">
          <a:xfrm>
            <a:off x="1422400" y="4305300"/>
            <a:ext cx="196850" cy="150813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38" name="Line 54"/>
          <p:cNvSpPr>
            <a:spLocks noChangeShapeType="1"/>
          </p:cNvSpPr>
          <p:nvPr/>
        </p:nvSpPr>
        <p:spPr bwMode="auto">
          <a:xfrm flipV="1">
            <a:off x="2555875" y="2708275"/>
            <a:ext cx="0" cy="36036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39" name="Text Box 5"/>
          <p:cNvSpPr txBox="1">
            <a:spLocks noChangeArrowheads="1"/>
          </p:cNvSpPr>
          <p:nvPr/>
        </p:nvSpPr>
        <p:spPr bwMode="auto">
          <a:xfrm>
            <a:off x="2536825" y="2701925"/>
            <a:ext cx="3794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I</a:t>
            </a:r>
            <a:r>
              <a:rPr kumimoji="1" lang="en-US" altLang="ja-JP" sz="1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8802604" y="6453188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FC984D0-9C48-4B1B-8792-4A021B1433A5}" type="slidenum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39" name="テキスト ボックス 29"/>
          <p:cNvSpPr txBox="1"/>
          <p:nvPr/>
        </p:nvSpPr>
        <p:spPr>
          <a:xfrm>
            <a:off x="6318851" y="6253133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6.14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40" name="テキスト ボックス 29"/>
          <p:cNvSpPr txBox="1"/>
          <p:nvPr/>
        </p:nvSpPr>
        <p:spPr>
          <a:xfrm>
            <a:off x="1069586" y="4649757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6.13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005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6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6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6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33FF38-630D-4C31-8728-4196C769516A}" type="slidenum">
              <a:rPr lang="en-US" altLang="ja-JP" smtClean="0"/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6. MOS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トランジスタ</a:t>
            </a:r>
            <a:endParaRPr lang="en-US" altLang="ja-JP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788" y="1432384"/>
            <a:ext cx="8388424" cy="3993232"/>
          </a:xfrm>
          <a:noFill/>
        </p:spPr>
        <p:txBody>
          <a:bodyPr/>
          <a:lstStyle/>
          <a:p>
            <a:pPr marL="0" indent="0" eaLnBrk="1" hangingPunct="1">
              <a:buNone/>
            </a:pP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6.1</a:t>
            </a:r>
            <a:r>
              <a:rPr lang="en-US" altLang="ja-JP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MOS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トランジスタの動作原理</a:t>
            </a:r>
          </a:p>
          <a:p>
            <a:pPr marL="0" indent="0" eaLnBrk="1" hangingPunct="1">
              <a:buNone/>
            </a:pP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6.2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電流電圧特性</a:t>
            </a:r>
            <a:endParaRPr lang="en-US" altLang="ja-JP" sz="3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None/>
              <a:tabLst/>
              <a:defRPr/>
            </a:pP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6.3 NMOS</a:t>
            </a:r>
            <a:r>
              <a:rPr lang="ja-JP" altLang="en-US" sz="3600">
                <a:latin typeface="Times New Roman" pitchFamily="18" charset="0"/>
                <a:cs typeface="Times New Roman" pitchFamily="18" charset="0"/>
              </a:rPr>
              <a:t>と</a:t>
            </a: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PMOS</a:t>
            </a:r>
          </a:p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None/>
              <a:tabLst/>
              <a:defRPr/>
            </a:pPr>
            <a:r>
              <a:rPr lang="en-US" altLang="ja-JP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6.4</a:t>
            </a: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 CMOS</a:t>
            </a:r>
            <a:r>
              <a:rPr lang="ja-JP" altLang="en-US" sz="3600">
                <a:latin typeface="Times New Roman" pitchFamily="18" charset="0"/>
                <a:cs typeface="Times New Roman" pitchFamily="18" charset="0"/>
              </a:rPr>
              <a:t>インバータ</a:t>
            </a:r>
            <a:endParaRPr lang="en-US" altLang="ja-JP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89417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1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 b="1">
                <a:latin typeface="Times New Roman" pitchFamily="18" charset="0"/>
              </a:rPr>
              <a:t>MOSFET</a:t>
            </a:r>
            <a:r>
              <a:rPr lang="ja-JP" altLang="en-US" b="1">
                <a:latin typeface="Times New Roman" pitchFamily="18" charset="0"/>
              </a:rPr>
              <a:t>のバンド図</a:t>
            </a:r>
            <a:r>
              <a:rPr lang="en-US" altLang="ja-JP" b="1">
                <a:latin typeface="Times New Roman" pitchFamily="18" charset="0"/>
              </a:rPr>
              <a:t>(1/2)</a:t>
            </a: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441" y="836712"/>
            <a:ext cx="4041799" cy="3551257"/>
          </a:xfrm>
          <a:prstGeom prst="rect">
            <a:avLst/>
          </a:prstGeom>
        </p:spPr>
      </p:pic>
      <p:cxnSp>
        <p:nvCxnSpPr>
          <p:cNvPr id="17" name="直線コネクタ 16"/>
          <p:cNvCxnSpPr/>
          <p:nvPr/>
        </p:nvCxnSpPr>
        <p:spPr>
          <a:xfrm flipH="1">
            <a:off x="5039794" y="4221088"/>
            <a:ext cx="3010" cy="2048875"/>
          </a:xfrm>
          <a:prstGeom prst="line">
            <a:avLst/>
          </a:prstGeom>
          <a:ln w="28575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V="1">
            <a:off x="2867052" y="4037715"/>
            <a:ext cx="1455672" cy="10935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4324022" y="4037715"/>
            <a:ext cx="2158942" cy="11521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flipV="1">
            <a:off x="5027292" y="5176369"/>
            <a:ext cx="1468173" cy="11070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2868350" y="5131309"/>
            <a:ext cx="2158942" cy="11521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円弧 21"/>
          <p:cNvSpPr/>
          <p:nvPr/>
        </p:nvSpPr>
        <p:spPr>
          <a:xfrm rot="21072251">
            <a:off x="3340385" y="4690898"/>
            <a:ext cx="425793" cy="876733"/>
          </a:xfrm>
          <a:prstGeom prst="arc">
            <a:avLst>
              <a:gd name="adj1" fmla="val 16200000"/>
              <a:gd name="adj2" fmla="val 5319147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弧 22"/>
          <p:cNvSpPr/>
          <p:nvPr/>
        </p:nvSpPr>
        <p:spPr>
          <a:xfrm rot="16429944">
            <a:off x="4604580" y="5396458"/>
            <a:ext cx="475869" cy="1096404"/>
          </a:xfrm>
          <a:prstGeom prst="arc">
            <a:avLst>
              <a:gd name="adj1" fmla="val 16200000"/>
              <a:gd name="adj2" fmla="val 5319147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フローチャート: データ 23"/>
          <p:cNvSpPr/>
          <p:nvPr/>
        </p:nvSpPr>
        <p:spPr>
          <a:xfrm rot="12453256">
            <a:off x="3181950" y="5651146"/>
            <a:ext cx="1153494" cy="484340"/>
          </a:xfrm>
          <a:prstGeom prst="flowChartInputOutpu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ローチャート: データ 24"/>
          <p:cNvSpPr/>
          <p:nvPr/>
        </p:nvSpPr>
        <p:spPr>
          <a:xfrm rot="12453256">
            <a:off x="3018830" y="5772466"/>
            <a:ext cx="1153494" cy="484340"/>
          </a:xfrm>
          <a:prstGeom prst="flowChartInputOutpu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直線コネクタ 25"/>
          <p:cNvCxnSpPr/>
          <p:nvPr/>
        </p:nvCxnSpPr>
        <p:spPr>
          <a:xfrm>
            <a:off x="2878141" y="3002743"/>
            <a:ext cx="0" cy="2086251"/>
          </a:xfrm>
          <a:prstGeom prst="line">
            <a:avLst/>
          </a:prstGeom>
          <a:ln w="28575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4316504" y="3970279"/>
            <a:ext cx="0" cy="103440"/>
          </a:xfrm>
          <a:prstGeom prst="line">
            <a:avLst/>
          </a:prstGeom>
          <a:ln w="28575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6516130" y="3407346"/>
            <a:ext cx="0" cy="1755637"/>
          </a:xfrm>
          <a:prstGeom prst="line">
            <a:avLst/>
          </a:prstGeom>
          <a:ln w="28575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1851234" y="4775102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ソース</a:t>
            </a:r>
            <a:endParaRPr kumimoji="1"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652120" y="5877272"/>
            <a:ext cx="10935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/>
              <a:t>ドレイン 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971600" y="5877272"/>
            <a:ext cx="2047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ゲート 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20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ja-JP" sz="2000" b="1" i="1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ja-JP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ja-JP" sz="20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ja-JP" sz="2000" b="1" i="1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FB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 Box 45"/>
          <p:cNvSpPr txBox="1">
            <a:spLocks noChangeArrowheads="1"/>
          </p:cNvSpPr>
          <p:nvPr/>
        </p:nvSpPr>
        <p:spPr bwMode="auto">
          <a:xfrm>
            <a:off x="3131642" y="4826293"/>
            <a:ext cx="576262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2800" b="1" dirty="0">
                <a:solidFill>
                  <a:srgbClr val="000000"/>
                </a:solidFill>
                <a:latin typeface="Times New Roman" pitchFamily="18" charset="0"/>
              </a:rPr>
              <a:t>n</a:t>
            </a:r>
            <a:r>
              <a:rPr lang="en-US" altLang="ja-JP" sz="2800" b="1" baseline="30000" dirty="0">
                <a:solidFill>
                  <a:srgbClr val="000000"/>
                </a:solidFill>
                <a:latin typeface="Times New Roman" pitchFamily="18" charset="0"/>
              </a:rPr>
              <a:t>+</a:t>
            </a:r>
            <a:r>
              <a:rPr lang="en-US" altLang="ja-JP" sz="2800" b="1" baseline="-25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33" name="Text Box 45"/>
          <p:cNvSpPr txBox="1">
            <a:spLocks noChangeArrowheads="1"/>
          </p:cNvSpPr>
          <p:nvPr/>
        </p:nvSpPr>
        <p:spPr bwMode="auto">
          <a:xfrm>
            <a:off x="4572000" y="5667039"/>
            <a:ext cx="576262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2800" b="1" dirty="0">
                <a:solidFill>
                  <a:srgbClr val="000000"/>
                </a:solidFill>
                <a:latin typeface="Times New Roman" pitchFamily="18" charset="0"/>
              </a:rPr>
              <a:t>n</a:t>
            </a:r>
            <a:r>
              <a:rPr lang="en-US" altLang="ja-JP" sz="2800" b="1" baseline="30000" dirty="0">
                <a:solidFill>
                  <a:srgbClr val="000000"/>
                </a:solidFill>
                <a:latin typeface="Times New Roman" pitchFamily="18" charset="0"/>
              </a:rPr>
              <a:t>+</a:t>
            </a:r>
            <a:r>
              <a:rPr lang="en-US" altLang="ja-JP" sz="2800" b="1" baseline="-25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34" name="Text Box 45"/>
          <p:cNvSpPr txBox="1">
            <a:spLocks noChangeArrowheads="1"/>
          </p:cNvSpPr>
          <p:nvPr/>
        </p:nvSpPr>
        <p:spPr bwMode="auto">
          <a:xfrm>
            <a:off x="3347666" y="5739047"/>
            <a:ext cx="576262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2800" b="1" dirty="0">
                <a:solidFill>
                  <a:srgbClr val="000000"/>
                </a:solidFill>
                <a:latin typeface="Times New Roman" pitchFamily="18" charset="0"/>
              </a:rPr>
              <a:t>n</a:t>
            </a:r>
            <a:r>
              <a:rPr lang="en-US" altLang="ja-JP" sz="2800" b="1" baseline="30000" dirty="0">
                <a:solidFill>
                  <a:srgbClr val="000000"/>
                </a:solidFill>
                <a:latin typeface="Times New Roman" pitchFamily="18" charset="0"/>
              </a:rPr>
              <a:t>+</a:t>
            </a:r>
            <a:r>
              <a:rPr lang="en-US" altLang="ja-JP" sz="2800" b="1" baseline="-25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35" name="Text Box 19"/>
          <p:cNvSpPr txBox="1">
            <a:spLocks noChangeArrowheads="1"/>
          </p:cNvSpPr>
          <p:nvPr/>
        </p:nvSpPr>
        <p:spPr bwMode="auto">
          <a:xfrm>
            <a:off x="3939194" y="4476146"/>
            <a:ext cx="1265611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2400" b="1" dirty="0">
                <a:latin typeface="Times New Roman" pitchFamily="18" charset="0"/>
              </a:rPr>
              <a:t>p</a:t>
            </a:r>
            <a:r>
              <a:rPr lang="ja-JP" altLang="en-US" sz="2400" b="1" dirty="0">
                <a:latin typeface="Times New Roman" pitchFamily="18" charset="0"/>
              </a:rPr>
              <a:t>基板　　　</a:t>
            </a:r>
            <a:endParaRPr lang="en-US" altLang="ja-JP" sz="2400" b="1" baseline="-25000" dirty="0">
              <a:latin typeface="Times New Roman" pitchFamily="18" charset="0"/>
            </a:endParaRPr>
          </a:p>
        </p:txBody>
      </p:sp>
      <p:sp>
        <p:nvSpPr>
          <p:cNvPr id="36" name="Line 434"/>
          <p:cNvSpPr>
            <a:spLocks noChangeShapeType="1"/>
          </p:cNvSpPr>
          <p:nvPr/>
        </p:nvSpPr>
        <p:spPr bwMode="auto">
          <a:xfrm>
            <a:off x="5436096" y="4357499"/>
            <a:ext cx="0" cy="284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37" name="グループ化 36"/>
          <p:cNvGrpSpPr/>
          <p:nvPr/>
        </p:nvGrpSpPr>
        <p:grpSpPr>
          <a:xfrm>
            <a:off x="2487340" y="5240350"/>
            <a:ext cx="510218" cy="286972"/>
            <a:chOff x="1515344" y="1993231"/>
            <a:chExt cx="296863" cy="180975"/>
          </a:xfrm>
        </p:grpSpPr>
        <p:sp>
          <p:nvSpPr>
            <p:cNvPr id="38" name="Line 436"/>
            <p:cNvSpPr>
              <a:spLocks noChangeShapeType="1"/>
            </p:cNvSpPr>
            <p:nvPr/>
          </p:nvSpPr>
          <p:spPr bwMode="auto">
            <a:xfrm>
              <a:off x="1583607" y="1993231"/>
              <a:ext cx="0" cy="841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" name="Line 435"/>
            <p:cNvSpPr>
              <a:spLocks noChangeShapeType="1"/>
            </p:cNvSpPr>
            <p:nvPr/>
          </p:nvSpPr>
          <p:spPr bwMode="auto">
            <a:xfrm flipH="1">
              <a:off x="1583607" y="1993231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" name="Rectangle 437" descr="右上がり対角線 (太)"/>
            <p:cNvSpPr>
              <a:spLocks noChangeArrowheads="1"/>
            </p:cNvSpPr>
            <p:nvPr/>
          </p:nvSpPr>
          <p:spPr bwMode="auto">
            <a:xfrm>
              <a:off x="1515344" y="2085306"/>
              <a:ext cx="136525" cy="8890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1" name="グループ化 40"/>
          <p:cNvGrpSpPr/>
          <p:nvPr/>
        </p:nvGrpSpPr>
        <p:grpSpPr>
          <a:xfrm flipH="1">
            <a:off x="5246354" y="6126477"/>
            <a:ext cx="510218" cy="286972"/>
            <a:chOff x="1515344" y="1993231"/>
            <a:chExt cx="296863" cy="180975"/>
          </a:xfrm>
        </p:grpSpPr>
        <p:sp>
          <p:nvSpPr>
            <p:cNvPr id="42" name="Line 436"/>
            <p:cNvSpPr>
              <a:spLocks noChangeShapeType="1"/>
            </p:cNvSpPr>
            <p:nvPr/>
          </p:nvSpPr>
          <p:spPr bwMode="auto">
            <a:xfrm>
              <a:off x="1583607" y="1993231"/>
              <a:ext cx="0" cy="841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" name="Line 435"/>
            <p:cNvSpPr>
              <a:spLocks noChangeShapeType="1"/>
            </p:cNvSpPr>
            <p:nvPr/>
          </p:nvSpPr>
          <p:spPr bwMode="auto">
            <a:xfrm flipH="1">
              <a:off x="1583607" y="1993231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" name="Rectangle 437" descr="右上がり対角線 (太)"/>
            <p:cNvSpPr>
              <a:spLocks noChangeArrowheads="1"/>
            </p:cNvSpPr>
            <p:nvPr/>
          </p:nvSpPr>
          <p:spPr bwMode="auto">
            <a:xfrm>
              <a:off x="1515344" y="2085306"/>
              <a:ext cx="136525" cy="8890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 flipH="1">
            <a:off x="5436096" y="4366164"/>
            <a:ext cx="510218" cy="286972"/>
            <a:chOff x="1515344" y="1993231"/>
            <a:chExt cx="296863" cy="180975"/>
          </a:xfrm>
        </p:grpSpPr>
        <p:sp>
          <p:nvSpPr>
            <p:cNvPr id="46" name="Line 436"/>
            <p:cNvSpPr>
              <a:spLocks noChangeShapeType="1"/>
            </p:cNvSpPr>
            <p:nvPr/>
          </p:nvSpPr>
          <p:spPr bwMode="auto">
            <a:xfrm>
              <a:off x="1583607" y="1993231"/>
              <a:ext cx="0" cy="841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Line 435"/>
            <p:cNvSpPr>
              <a:spLocks noChangeShapeType="1"/>
            </p:cNvSpPr>
            <p:nvPr/>
          </p:nvSpPr>
          <p:spPr bwMode="auto">
            <a:xfrm flipH="1">
              <a:off x="1583607" y="1993231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Rectangle 437" descr="右上がり対角線 (太)"/>
            <p:cNvSpPr>
              <a:spLocks noChangeArrowheads="1"/>
            </p:cNvSpPr>
            <p:nvPr/>
          </p:nvSpPr>
          <p:spPr bwMode="auto">
            <a:xfrm>
              <a:off x="1515344" y="2085306"/>
              <a:ext cx="136525" cy="8890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49" name="テキスト ボックス 29"/>
          <p:cNvSpPr txBox="1"/>
          <p:nvPr/>
        </p:nvSpPr>
        <p:spPr>
          <a:xfrm>
            <a:off x="7166933" y="5447719"/>
            <a:ext cx="10935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6.2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0B60308F-3253-4580-42BE-C064009727D8}"/>
              </a:ext>
            </a:extLst>
          </p:cNvPr>
          <p:cNvCxnSpPr>
            <a:cxnSpLocks/>
          </p:cNvCxnSpPr>
          <p:nvPr/>
        </p:nvCxnSpPr>
        <p:spPr bwMode="auto">
          <a:xfrm flipV="1">
            <a:off x="2121145" y="1484784"/>
            <a:ext cx="0" cy="290318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8742B59-40BA-8BB4-EED8-EC7F7DDACD2D}"/>
              </a:ext>
            </a:extLst>
          </p:cNvPr>
          <p:cNvSpPr txBox="1"/>
          <p:nvPr/>
        </p:nvSpPr>
        <p:spPr>
          <a:xfrm rot="16200000">
            <a:off x="494331" y="2850105"/>
            <a:ext cx="2568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/>
              <a:t>電子</a:t>
            </a:r>
            <a:r>
              <a:rPr lang="ja-JP" altLang="en-US" sz="2400"/>
              <a:t>のエネルギー</a:t>
            </a:r>
            <a:endParaRPr kumimoji="1" lang="ja-JP" altLang="en-US" sz="240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07F1E58-0536-0D81-11E9-97F99F1F30E9}"/>
              </a:ext>
            </a:extLst>
          </p:cNvPr>
          <p:cNvSpPr txBox="1"/>
          <p:nvPr/>
        </p:nvSpPr>
        <p:spPr>
          <a:xfrm>
            <a:off x="2771800" y="807095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ja-JP" sz="24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ja-JP" altLang="en-US" sz="24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B9A20CD-6E4B-4A6F-A513-07B4040E688D}"/>
              </a:ext>
            </a:extLst>
          </p:cNvPr>
          <p:cNvGrpSpPr/>
          <p:nvPr/>
        </p:nvGrpSpPr>
        <p:grpSpPr>
          <a:xfrm>
            <a:off x="5220324" y="1369900"/>
            <a:ext cx="2275357" cy="1672446"/>
            <a:chOff x="5220324" y="1369900"/>
            <a:chExt cx="2275357" cy="1672446"/>
          </a:xfrm>
        </p:grpSpPr>
        <p:cxnSp>
          <p:nvCxnSpPr>
            <p:cNvPr id="6" name="直線矢印コネクタ 5">
              <a:extLst>
                <a:ext uri="{FF2B5EF4-FFF2-40B4-BE49-F238E27FC236}">
                  <a16:creationId xmlns:a16="http://schemas.microsoft.com/office/drawing/2014/main" id="{C8FA8266-E931-1AC9-1B06-DAB03B358FB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220324" y="1736660"/>
              <a:ext cx="1377354" cy="1305686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EF633B8B-0C19-3DC0-44DB-2382E726528C}"/>
                </a:ext>
              </a:extLst>
            </p:cNvPr>
            <p:cNvSpPr txBox="1"/>
            <p:nvPr/>
          </p:nvSpPr>
          <p:spPr>
            <a:xfrm>
              <a:off x="6597678" y="1369900"/>
              <a:ext cx="8980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400" b="1"/>
                <a:t>電子 </a:t>
              </a:r>
              <a:endPara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7F855A6E-D450-C925-B2A5-85C3293EBBFE}"/>
              </a:ext>
            </a:extLst>
          </p:cNvPr>
          <p:cNvCxnSpPr>
            <a:cxnSpLocks/>
          </p:cNvCxnSpPr>
          <p:nvPr/>
        </p:nvCxnSpPr>
        <p:spPr bwMode="auto">
          <a:xfrm>
            <a:off x="3282204" y="1059037"/>
            <a:ext cx="425700" cy="25318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981075"/>
            <a:ext cx="4608513" cy="506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0"/>
            <a:ext cx="8820150" cy="620713"/>
          </a:xfrm>
        </p:spPr>
        <p:txBody>
          <a:bodyPr/>
          <a:lstStyle/>
          <a:p>
            <a:pPr eaLnBrk="1" hangingPunct="1"/>
            <a:r>
              <a:rPr lang="ja-JP" altLang="en-US" b="1" dirty="0">
                <a:latin typeface="Times New Roman" pitchFamily="18" charset="0"/>
              </a:rPr>
              <a:t>抵抗負荷型インバータ</a:t>
            </a:r>
            <a:r>
              <a:rPr lang="en-US" altLang="ja-JP" b="1" dirty="0">
                <a:latin typeface="Times New Roman" pitchFamily="18" charset="0"/>
              </a:rPr>
              <a:t>(1/2)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812925" y="1052736"/>
            <a:ext cx="769938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NOT</a:t>
            </a:r>
          </a:p>
        </p:txBody>
      </p:sp>
      <p:graphicFrame>
        <p:nvGraphicFramePr>
          <p:cNvPr id="385029" name="Group 5"/>
          <p:cNvGraphicFramePr>
            <a:graphicFrameLocks noGrp="1"/>
          </p:cNvGraphicFramePr>
          <p:nvPr/>
        </p:nvGraphicFramePr>
        <p:xfrm>
          <a:off x="660400" y="4292600"/>
          <a:ext cx="3263900" cy="1368425"/>
        </p:xfrm>
        <a:graphic>
          <a:graphicData uri="http://schemas.openxmlformats.org/drawingml/2006/table">
            <a:tbl>
              <a:tblPr/>
              <a:tblGrid>
                <a:gridCol w="1631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1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入力 </a:t>
                      </a:r>
                      <a:r>
                        <a:rPr kumimoji="1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X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出力 </a:t>
                      </a:r>
                      <a:r>
                        <a:rPr kumimoji="1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0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1597025" y="3716338"/>
            <a:ext cx="14287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真理値表</a:t>
            </a:r>
          </a:p>
        </p:txBody>
      </p:sp>
      <p:grpSp>
        <p:nvGrpSpPr>
          <p:cNvPr id="6164" name="Group 20"/>
          <p:cNvGrpSpPr>
            <a:grpSpLocks/>
          </p:cNvGrpSpPr>
          <p:nvPr/>
        </p:nvGrpSpPr>
        <p:grpSpPr bwMode="auto">
          <a:xfrm>
            <a:off x="1231900" y="1772816"/>
            <a:ext cx="1944688" cy="1150938"/>
            <a:chOff x="1247" y="1344"/>
            <a:chExt cx="1225" cy="725"/>
          </a:xfrm>
        </p:grpSpPr>
        <p:sp>
          <p:nvSpPr>
            <p:cNvPr id="6176" name="Line 21"/>
            <p:cNvSpPr>
              <a:spLocks noChangeShapeType="1"/>
            </p:cNvSpPr>
            <p:nvPr/>
          </p:nvSpPr>
          <p:spPr bwMode="auto">
            <a:xfrm>
              <a:off x="1474" y="1344"/>
              <a:ext cx="0" cy="7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177" name="Oval 22"/>
            <p:cNvSpPr>
              <a:spLocks noChangeArrowheads="1"/>
            </p:cNvSpPr>
            <p:nvPr/>
          </p:nvSpPr>
          <p:spPr bwMode="auto">
            <a:xfrm>
              <a:off x="2065" y="1616"/>
              <a:ext cx="181" cy="181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178" name="Line 23"/>
            <p:cNvSpPr>
              <a:spLocks noChangeShapeType="1"/>
            </p:cNvSpPr>
            <p:nvPr/>
          </p:nvSpPr>
          <p:spPr bwMode="auto">
            <a:xfrm>
              <a:off x="1247" y="1706"/>
              <a:ext cx="2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179" name="Line 24"/>
            <p:cNvSpPr>
              <a:spLocks noChangeShapeType="1"/>
            </p:cNvSpPr>
            <p:nvPr/>
          </p:nvSpPr>
          <p:spPr bwMode="auto">
            <a:xfrm flipH="1">
              <a:off x="1474" y="1706"/>
              <a:ext cx="590" cy="3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180" name="Line 25"/>
            <p:cNvSpPr>
              <a:spLocks noChangeShapeType="1"/>
            </p:cNvSpPr>
            <p:nvPr/>
          </p:nvSpPr>
          <p:spPr bwMode="auto">
            <a:xfrm flipH="1" flipV="1">
              <a:off x="1474" y="1344"/>
              <a:ext cx="590" cy="3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181" name="Line 26"/>
            <p:cNvSpPr>
              <a:spLocks noChangeShapeType="1"/>
            </p:cNvSpPr>
            <p:nvPr/>
          </p:nvSpPr>
          <p:spPr bwMode="auto">
            <a:xfrm>
              <a:off x="2245" y="1706"/>
              <a:ext cx="2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6165" name="Text Box 27"/>
          <p:cNvSpPr txBox="1">
            <a:spLocks noChangeArrowheads="1"/>
          </p:cNvSpPr>
          <p:nvPr/>
        </p:nvSpPr>
        <p:spPr bwMode="auto">
          <a:xfrm>
            <a:off x="866775" y="2131591"/>
            <a:ext cx="2206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X</a:t>
            </a:r>
          </a:p>
        </p:txBody>
      </p:sp>
      <p:sp>
        <p:nvSpPr>
          <p:cNvPr id="6166" name="Text Box 28"/>
          <p:cNvSpPr txBox="1">
            <a:spLocks noChangeArrowheads="1"/>
          </p:cNvSpPr>
          <p:nvPr/>
        </p:nvSpPr>
        <p:spPr bwMode="auto">
          <a:xfrm>
            <a:off x="3276600" y="2133179"/>
            <a:ext cx="2206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Y</a:t>
            </a:r>
          </a:p>
        </p:txBody>
      </p:sp>
      <p:grpSp>
        <p:nvGrpSpPr>
          <p:cNvPr id="3" name="Group 85"/>
          <p:cNvGrpSpPr>
            <a:grpSpLocks/>
          </p:cNvGrpSpPr>
          <p:nvPr/>
        </p:nvGrpSpPr>
        <p:grpSpPr bwMode="auto">
          <a:xfrm>
            <a:off x="5436096" y="3501107"/>
            <a:ext cx="1584325" cy="2016125"/>
            <a:chOff x="1836" y="2160"/>
            <a:chExt cx="953" cy="1225"/>
          </a:xfrm>
        </p:grpSpPr>
        <p:grpSp>
          <p:nvGrpSpPr>
            <p:cNvPr id="6169" name="Group 86"/>
            <p:cNvGrpSpPr>
              <a:grpSpLocks/>
            </p:cNvGrpSpPr>
            <p:nvPr/>
          </p:nvGrpSpPr>
          <p:grpSpPr bwMode="auto">
            <a:xfrm>
              <a:off x="1836" y="2205"/>
              <a:ext cx="953" cy="1180"/>
              <a:chOff x="3515" y="2205"/>
              <a:chExt cx="953" cy="1180"/>
            </a:xfrm>
          </p:grpSpPr>
          <p:sp>
            <p:nvSpPr>
              <p:cNvPr id="6172" name="Rectangle 87"/>
              <p:cNvSpPr>
                <a:spLocks noChangeArrowheads="1"/>
              </p:cNvSpPr>
              <p:nvPr/>
            </p:nvSpPr>
            <p:spPr bwMode="auto">
              <a:xfrm>
                <a:off x="3515" y="2205"/>
                <a:ext cx="953" cy="11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73" name="Freeform 88"/>
              <p:cNvSpPr>
                <a:spLocks/>
              </p:cNvSpPr>
              <p:nvPr/>
            </p:nvSpPr>
            <p:spPr bwMode="auto">
              <a:xfrm>
                <a:off x="3833" y="2976"/>
                <a:ext cx="107" cy="104"/>
              </a:xfrm>
              <a:custGeom>
                <a:avLst/>
                <a:gdLst>
                  <a:gd name="T0" fmla="*/ 4 w 203"/>
                  <a:gd name="T1" fmla="*/ 0 h 197"/>
                  <a:gd name="T2" fmla="*/ 3 w 203"/>
                  <a:gd name="T3" fmla="*/ 1 h 197"/>
                  <a:gd name="T4" fmla="*/ 2 w 203"/>
                  <a:gd name="T5" fmla="*/ 1 h 197"/>
                  <a:gd name="T6" fmla="*/ 2 w 203"/>
                  <a:gd name="T7" fmla="*/ 1 h 197"/>
                  <a:gd name="T8" fmla="*/ 1 w 203"/>
                  <a:gd name="T9" fmla="*/ 2 h 197"/>
                  <a:gd name="T10" fmla="*/ 1 w 203"/>
                  <a:gd name="T11" fmla="*/ 2 h 197"/>
                  <a:gd name="T12" fmla="*/ 1 w 203"/>
                  <a:gd name="T13" fmla="*/ 3 h 197"/>
                  <a:gd name="T14" fmla="*/ 0 w 203"/>
                  <a:gd name="T15" fmla="*/ 4 h 197"/>
                  <a:gd name="T16" fmla="*/ 0 w 203"/>
                  <a:gd name="T17" fmla="*/ 4 h 197"/>
                  <a:gd name="T18" fmla="*/ 1 w 203"/>
                  <a:gd name="T19" fmla="*/ 5 h 197"/>
                  <a:gd name="T20" fmla="*/ 1 w 203"/>
                  <a:gd name="T21" fmla="*/ 6 h 197"/>
                  <a:gd name="T22" fmla="*/ 1 w 203"/>
                  <a:gd name="T23" fmla="*/ 7 h 197"/>
                  <a:gd name="T24" fmla="*/ 2 w 203"/>
                  <a:gd name="T25" fmla="*/ 7 h 197"/>
                  <a:gd name="T26" fmla="*/ 2 w 203"/>
                  <a:gd name="T27" fmla="*/ 7 h 197"/>
                  <a:gd name="T28" fmla="*/ 3 w 203"/>
                  <a:gd name="T29" fmla="*/ 8 h 197"/>
                  <a:gd name="T30" fmla="*/ 4 w 203"/>
                  <a:gd name="T31" fmla="*/ 8 h 197"/>
                  <a:gd name="T32" fmla="*/ 4 w 203"/>
                  <a:gd name="T33" fmla="*/ 8 h 197"/>
                  <a:gd name="T34" fmla="*/ 6 w 203"/>
                  <a:gd name="T35" fmla="*/ 8 h 197"/>
                  <a:gd name="T36" fmla="*/ 6 w 203"/>
                  <a:gd name="T37" fmla="*/ 7 h 197"/>
                  <a:gd name="T38" fmla="*/ 7 w 203"/>
                  <a:gd name="T39" fmla="*/ 7 h 197"/>
                  <a:gd name="T40" fmla="*/ 7 w 203"/>
                  <a:gd name="T41" fmla="*/ 7 h 197"/>
                  <a:gd name="T42" fmla="*/ 8 w 203"/>
                  <a:gd name="T43" fmla="*/ 6 h 197"/>
                  <a:gd name="T44" fmla="*/ 8 w 203"/>
                  <a:gd name="T45" fmla="*/ 5 h 197"/>
                  <a:gd name="T46" fmla="*/ 8 w 203"/>
                  <a:gd name="T47" fmla="*/ 4 h 197"/>
                  <a:gd name="T48" fmla="*/ 8 w 203"/>
                  <a:gd name="T49" fmla="*/ 4 h 197"/>
                  <a:gd name="T50" fmla="*/ 8 w 203"/>
                  <a:gd name="T51" fmla="*/ 3 h 197"/>
                  <a:gd name="T52" fmla="*/ 8 w 203"/>
                  <a:gd name="T53" fmla="*/ 2 h 197"/>
                  <a:gd name="T54" fmla="*/ 7 w 203"/>
                  <a:gd name="T55" fmla="*/ 2 h 197"/>
                  <a:gd name="T56" fmla="*/ 7 w 203"/>
                  <a:gd name="T57" fmla="*/ 1 h 197"/>
                  <a:gd name="T58" fmla="*/ 6 w 203"/>
                  <a:gd name="T59" fmla="*/ 1 h 197"/>
                  <a:gd name="T60" fmla="*/ 6 w 203"/>
                  <a:gd name="T61" fmla="*/ 1 h 197"/>
                  <a:gd name="T62" fmla="*/ 4 w 203"/>
                  <a:gd name="T63" fmla="*/ 0 h 19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3"/>
                  <a:gd name="T97" fmla="*/ 0 h 197"/>
                  <a:gd name="T98" fmla="*/ 203 w 203"/>
                  <a:gd name="T99" fmla="*/ 197 h 197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3" h="197">
                    <a:moveTo>
                      <a:pt x="101" y="0"/>
                    </a:moveTo>
                    <a:lnTo>
                      <a:pt x="90" y="0"/>
                    </a:lnTo>
                    <a:lnTo>
                      <a:pt x="81" y="1"/>
                    </a:lnTo>
                    <a:lnTo>
                      <a:pt x="70" y="3"/>
                    </a:lnTo>
                    <a:lnTo>
                      <a:pt x="61" y="7"/>
                    </a:lnTo>
                    <a:lnTo>
                      <a:pt x="52" y="10"/>
                    </a:lnTo>
                    <a:lnTo>
                      <a:pt x="45" y="16"/>
                    </a:lnTo>
                    <a:lnTo>
                      <a:pt x="36" y="21"/>
                    </a:lnTo>
                    <a:lnTo>
                      <a:pt x="29" y="29"/>
                    </a:lnTo>
                    <a:lnTo>
                      <a:pt x="23" y="36"/>
                    </a:lnTo>
                    <a:lnTo>
                      <a:pt x="16" y="43"/>
                    </a:lnTo>
                    <a:lnTo>
                      <a:pt x="12" y="50"/>
                    </a:lnTo>
                    <a:lnTo>
                      <a:pt x="7" y="59"/>
                    </a:lnTo>
                    <a:lnTo>
                      <a:pt x="3" y="68"/>
                    </a:lnTo>
                    <a:lnTo>
                      <a:pt x="2" y="78"/>
                    </a:lnTo>
                    <a:lnTo>
                      <a:pt x="0" y="88"/>
                    </a:lnTo>
                    <a:lnTo>
                      <a:pt x="0" y="98"/>
                    </a:lnTo>
                    <a:lnTo>
                      <a:pt x="0" y="108"/>
                    </a:lnTo>
                    <a:lnTo>
                      <a:pt x="2" y="117"/>
                    </a:lnTo>
                    <a:lnTo>
                      <a:pt x="3" y="128"/>
                    </a:lnTo>
                    <a:lnTo>
                      <a:pt x="7" y="137"/>
                    </a:lnTo>
                    <a:lnTo>
                      <a:pt x="12" y="145"/>
                    </a:lnTo>
                    <a:lnTo>
                      <a:pt x="16" y="154"/>
                    </a:lnTo>
                    <a:lnTo>
                      <a:pt x="23" y="161"/>
                    </a:lnTo>
                    <a:lnTo>
                      <a:pt x="29" y="168"/>
                    </a:lnTo>
                    <a:lnTo>
                      <a:pt x="36" y="176"/>
                    </a:lnTo>
                    <a:lnTo>
                      <a:pt x="45" y="181"/>
                    </a:lnTo>
                    <a:lnTo>
                      <a:pt x="52" y="185"/>
                    </a:lnTo>
                    <a:lnTo>
                      <a:pt x="61" y="190"/>
                    </a:lnTo>
                    <a:lnTo>
                      <a:pt x="70" y="194"/>
                    </a:lnTo>
                    <a:lnTo>
                      <a:pt x="81" y="195"/>
                    </a:lnTo>
                    <a:lnTo>
                      <a:pt x="90" y="197"/>
                    </a:lnTo>
                    <a:lnTo>
                      <a:pt x="101" y="197"/>
                    </a:lnTo>
                    <a:lnTo>
                      <a:pt x="112" y="197"/>
                    </a:lnTo>
                    <a:lnTo>
                      <a:pt x="121" y="195"/>
                    </a:lnTo>
                    <a:lnTo>
                      <a:pt x="132" y="194"/>
                    </a:lnTo>
                    <a:lnTo>
                      <a:pt x="141" y="190"/>
                    </a:lnTo>
                    <a:lnTo>
                      <a:pt x="150" y="185"/>
                    </a:lnTo>
                    <a:lnTo>
                      <a:pt x="158" y="181"/>
                    </a:lnTo>
                    <a:lnTo>
                      <a:pt x="167" y="176"/>
                    </a:lnTo>
                    <a:lnTo>
                      <a:pt x="174" y="168"/>
                    </a:lnTo>
                    <a:lnTo>
                      <a:pt x="179" y="161"/>
                    </a:lnTo>
                    <a:lnTo>
                      <a:pt x="187" y="154"/>
                    </a:lnTo>
                    <a:lnTo>
                      <a:pt x="190" y="145"/>
                    </a:lnTo>
                    <a:lnTo>
                      <a:pt x="196" y="137"/>
                    </a:lnTo>
                    <a:lnTo>
                      <a:pt x="199" y="128"/>
                    </a:lnTo>
                    <a:lnTo>
                      <a:pt x="201" y="117"/>
                    </a:lnTo>
                    <a:lnTo>
                      <a:pt x="203" y="108"/>
                    </a:lnTo>
                    <a:lnTo>
                      <a:pt x="203" y="98"/>
                    </a:lnTo>
                    <a:lnTo>
                      <a:pt x="203" y="88"/>
                    </a:lnTo>
                    <a:lnTo>
                      <a:pt x="201" y="78"/>
                    </a:lnTo>
                    <a:lnTo>
                      <a:pt x="199" y="68"/>
                    </a:lnTo>
                    <a:lnTo>
                      <a:pt x="196" y="59"/>
                    </a:lnTo>
                    <a:lnTo>
                      <a:pt x="190" y="50"/>
                    </a:lnTo>
                    <a:lnTo>
                      <a:pt x="187" y="43"/>
                    </a:lnTo>
                    <a:lnTo>
                      <a:pt x="179" y="36"/>
                    </a:lnTo>
                    <a:lnTo>
                      <a:pt x="174" y="29"/>
                    </a:lnTo>
                    <a:lnTo>
                      <a:pt x="167" y="21"/>
                    </a:lnTo>
                    <a:lnTo>
                      <a:pt x="158" y="16"/>
                    </a:lnTo>
                    <a:lnTo>
                      <a:pt x="150" y="10"/>
                    </a:lnTo>
                    <a:lnTo>
                      <a:pt x="141" y="7"/>
                    </a:lnTo>
                    <a:lnTo>
                      <a:pt x="132" y="3"/>
                    </a:lnTo>
                    <a:lnTo>
                      <a:pt x="121" y="1"/>
                    </a:lnTo>
                    <a:lnTo>
                      <a:pt x="112" y="0"/>
                    </a:lnTo>
                    <a:lnTo>
                      <a:pt x="101" y="0"/>
                    </a:lnTo>
                  </a:path>
                </a:pathLst>
              </a:custGeom>
              <a:noFill/>
              <a:ln w="238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74" name="Freeform 89"/>
              <p:cNvSpPr>
                <a:spLocks/>
              </p:cNvSpPr>
              <p:nvPr/>
            </p:nvSpPr>
            <p:spPr bwMode="auto">
              <a:xfrm>
                <a:off x="3833" y="2478"/>
                <a:ext cx="107" cy="104"/>
              </a:xfrm>
              <a:custGeom>
                <a:avLst/>
                <a:gdLst>
                  <a:gd name="T0" fmla="*/ 4 w 203"/>
                  <a:gd name="T1" fmla="*/ 0 h 197"/>
                  <a:gd name="T2" fmla="*/ 3 w 203"/>
                  <a:gd name="T3" fmla="*/ 1 h 197"/>
                  <a:gd name="T4" fmla="*/ 2 w 203"/>
                  <a:gd name="T5" fmla="*/ 1 h 197"/>
                  <a:gd name="T6" fmla="*/ 2 w 203"/>
                  <a:gd name="T7" fmla="*/ 1 h 197"/>
                  <a:gd name="T8" fmla="*/ 1 w 203"/>
                  <a:gd name="T9" fmla="*/ 2 h 197"/>
                  <a:gd name="T10" fmla="*/ 1 w 203"/>
                  <a:gd name="T11" fmla="*/ 2 h 197"/>
                  <a:gd name="T12" fmla="*/ 1 w 203"/>
                  <a:gd name="T13" fmla="*/ 3 h 197"/>
                  <a:gd name="T14" fmla="*/ 0 w 203"/>
                  <a:gd name="T15" fmla="*/ 4 h 197"/>
                  <a:gd name="T16" fmla="*/ 0 w 203"/>
                  <a:gd name="T17" fmla="*/ 4 h 197"/>
                  <a:gd name="T18" fmla="*/ 1 w 203"/>
                  <a:gd name="T19" fmla="*/ 5 h 197"/>
                  <a:gd name="T20" fmla="*/ 1 w 203"/>
                  <a:gd name="T21" fmla="*/ 6 h 197"/>
                  <a:gd name="T22" fmla="*/ 1 w 203"/>
                  <a:gd name="T23" fmla="*/ 7 h 197"/>
                  <a:gd name="T24" fmla="*/ 2 w 203"/>
                  <a:gd name="T25" fmla="*/ 7 h 197"/>
                  <a:gd name="T26" fmla="*/ 2 w 203"/>
                  <a:gd name="T27" fmla="*/ 7 h 197"/>
                  <a:gd name="T28" fmla="*/ 3 w 203"/>
                  <a:gd name="T29" fmla="*/ 8 h 197"/>
                  <a:gd name="T30" fmla="*/ 4 w 203"/>
                  <a:gd name="T31" fmla="*/ 8 h 197"/>
                  <a:gd name="T32" fmla="*/ 4 w 203"/>
                  <a:gd name="T33" fmla="*/ 8 h 197"/>
                  <a:gd name="T34" fmla="*/ 6 w 203"/>
                  <a:gd name="T35" fmla="*/ 8 h 197"/>
                  <a:gd name="T36" fmla="*/ 6 w 203"/>
                  <a:gd name="T37" fmla="*/ 7 h 197"/>
                  <a:gd name="T38" fmla="*/ 7 w 203"/>
                  <a:gd name="T39" fmla="*/ 7 h 197"/>
                  <a:gd name="T40" fmla="*/ 7 w 203"/>
                  <a:gd name="T41" fmla="*/ 7 h 197"/>
                  <a:gd name="T42" fmla="*/ 8 w 203"/>
                  <a:gd name="T43" fmla="*/ 6 h 197"/>
                  <a:gd name="T44" fmla="*/ 8 w 203"/>
                  <a:gd name="T45" fmla="*/ 5 h 197"/>
                  <a:gd name="T46" fmla="*/ 8 w 203"/>
                  <a:gd name="T47" fmla="*/ 4 h 197"/>
                  <a:gd name="T48" fmla="*/ 8 w 203"/>
                  <a:gd name="T49" fmla="*/ 4 h 197"/>
                  <a:gd name="T50" fmla="*/ 8 w 203"/>
                  <a:gd name="T51" fmla="*/ 3 h 197"/>
                  <a:gd name="T52" fmla="*/ 8 w 203"/>
                  <a:gd name="T53" fmla="*/ 2 h 197"/>
                  <a:gd name="T54" fmla="*/ 7 w 203"/>
                  <a:gd name="T55" fmla="*/ 2 h 197"/>
                  <a:gd name="T56" fmla="*/ 7 w 203"/>
                  <a:gd name="T57" fmla="*/ 1 h 197"/>
                  <a:gd name="T58" fmla="*/ 6 w 203"/>
                  <a:gd name="T59" fmla="*/ 1 h 197"/>
                  <a:gd name="T60" fmla="*/ 6 w 203"/>
                  <a:gd name="T61" fmla="*/ 1 h 197"/>
                  <a:gd name="T62" fmla="*/ 4 w 203"/>
                  <a:gd name="T63" fmla="*/ 0 h 19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3"/>
                  <a:gd name="T97" fmla="*/ 0 h 197"/>
                  <a:gd name="T98" fmla="*/ 203 w 203"/>
                  <a:gd name="T99" fmla="*/ 197 h 197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3" h="197">
                    <a:moveTo>
                      <a:pt x="101" y="0"/>
                    </a:moveTo>
                    <a:lnTo>
                      <a:pt x="90" y="0"/>
                    </a:lnTo>
                    <a:lnTo>
                      <a:pt x="81" y="1"/>
                    </a:lnTo>
                    <a:lnTo>
                      <a:pt x="70" y="3"/>
                    </a:lnTo>
                    <a:lnTo>
                      <a:pt x="61" y="7"/>
                    </a:lnTo>
                    <a:lnTo>
                      <a:pt x="52" y="10"/>
                    </a:lnTo>
                    <a:lnTo>
                      <a:pt x="45" y="16"/>
                    </a:lnTo>
                    <a:lnTo>
                      <a:pt x="36" y="21"/>
                    </a:lnTo>
                    <a:lnTo>
                      <a:pt x="29" y="29"/>
                    </a:lnTo>
                    <a:lnTo>
                      <a:pt x="23" y="36"/>
                    </a:lnTo>
                    <a:lnTo>
                      <a:pt x="16" y="43"/>
                    </a:lnTo>
                    <a:lnTo>
                      <a:pt x="12" y="50"/>
                    </a:lnTo>
                    <a:lnTo>
                      <a:pt x="7" y="59"/>
                    </a:lnTo>
                    <a:lnTo>
                      <a:pt x="3" y="68"/>
                    </a:lnTo>
                    <a:lnTo>
                      <a:pt x="2" y="78"/>
                    </a:lnTo>
                    <a:lnTo>
                      <a:pt x="0" y="88"/>
                    </a:lnTo>
                    <a:lnTo>
                      <a:pt x="0" y="98"/>
                    </a:lnTo>
                    <a:lnTo>
                      <a:pt x="0" y="108"/>
                    </a:lnTo>
                    <a:lnTo>
                      <a:pt x="2" y="117"/>
                    </a:lnTo>
                    <a:lnTo>
                      <a:pt x="3" y="128"/>
                    </a:lnTo>
                    <a:lnTo>
                      <a:pt x="7" y="137"/>
                    </a:lnTo>
                    <a:lnTo>
                      <a:pt x="12" y="145"/>
                    </a:lnTo>
                    <a:lnTo>
                      <a:pt x="16" y="154"/>
                    </a:lnTo>
                    <a:lnTo>
                      <a:pt x="23" y="161"/>
                    </a:lnTo>
                    <a:lnTo>
                      <a:pt x="29" y="168"/>
                    </a:lnTo>
                    <a:lnTo>
                      <a:pt x="36" y="176"/>
                    </a:lnTo>
                    <a:lnTo>
                      <a:pt x="45" y="181"/>
                    </a:lnTo>
                    <a:lnTo>
                      <a:pt x="52" y="185"/>
                    </a:lnTo>
                    <a:lnTo>
                      <a:pt x="61" y="190"/>
                    </a:lnTo>
                    <a:lnTo>
                      <a:pt x="70" y="194"/>
                    </a:lnTo>
                    <a:lnTo>
                      <a:pt x="81" y="195"/>
                    </a:lnTo>
                    <a:lnTo>
                      <a:pt x="90" y="197"/>
                    </a:lnTo>
                    <a:lnTo>
                      <a:pt x="101" y="197"/>
                    </a:lnTo>
                    <a:lnTo>
                      <a:pt x="112" y="197"/>
                    </a:lnTo>
                    <a:lnTo>
                      <a:pt x="121" y="195"/>
                    </a:lnTo>
                    <a:lnTo>
                      <a:pt x="132" y="194"/>
                    </a:lnTo>
                    <a:lnTo>
                      <a:pt x="141" y="190"/>
                    </a:lnTo>
                    <a:lnTo>
                      <a:pt x="150" y="185"/>
                    </a:lnTo>
                    <a:lnTo>
                      <a:pt x="158" y="181"/>
                    </a:lnTo>
                    <a:lnTo>
                      <a:pt x="167" y="176"/>
                    </a:lnTo>
                    <a:lnTo>
                      <a:pt x="174" y="168"/>
                    </a:lnTo>
                    <a:lnTo>
                      <a:pt x="179" y="161"/>
                    </a:lnTo>
                    <a:lnTo>
                      <a:pt x="187" y="154"/>
                    </a:lnTo>
                    <a:lnTo>
                      <a:pt x="190" y="145"/>
                    </a:lnTo>
                    <a:lnTo>
                      <a:pt x="196" y="137"/>
                    </a:lnTo>
                    <a:lnTo>
                      <a:pt x="199" y="128"/>
                    </a:lnTo>
                    <a:lnTo>
                      <a:pt x="201" y="117"/>
                    </a:lnTo>
                    <a:lnTo>
                      <a:pt x="203" y="108"/>
                    </a:lnTo>
                    <a:lnTo>
                      <a:pt x="203" y="98"/>
                    </a:lnTo>
                    <a:lnTo>
                      <a:pt x="203" y="88"/>
                    </a:lnTo>
                    <a:lnTo>
                      <a:pt x="201" y="78"/>
                    </a:lnTo>
                    <a:lnTo>
                      <a:pt x="199" y="68"/>
                    </a:lnTo>
                    <a:lnTo>
                      <a:pt x="196" y="59"/>
                    </a:lnTo>
                    <a:lnTo>
                      <a:pt x="190" y="50"/>
                    </a:lnTo>
                    <a:lnTo>
                      <a:pt x="187" y="43"/>
                    </a:lnTo>
                    <a:lnTo>
                      <a:pt x="179" y="36"/>
                    </a:lnTo>
                    <a:lnTo>
                      <a:pt x="174" y="29"/>
                    </a:lnTo>
                    <a:lnTo>
                      <a:pt x="167" y="21"/>
                    </a:lnTo>
                    <a:lnTo>
                      <a:pt x="158" y="16"/>
                    </a:lnTo>
                    <a:lnTo>
                      <a:pt x="150" y="10"/>
                    </a:lnTo>
                    <a:lnTo>
                      <a:pt x="141" y="7"/>
                    </a:lnTo>
                    <a:lnTo>
                      <a:pt x="132" y="3"/>
                    </a:lnTo>
                    <a:lnTo>
                      <a:pt x="121" y="1"/>
                    </a:lnTo>
                    <a:lnTo>
                      <a:pt x="112" y="0"/>
                    </a:lnTo>
                    <a:lnTo>
                      <a:pt x="101" y="0"/>
                    </a:lnTo>
                  </a:path>
                </a:pathLst>
              </a:custGeom>
              <a:noFill/>
              <a:ln w="238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75" name="Line 90"/>
              <p:cNvSpPr>
                <a:spLocks noChangeShapeType="1"/>
              </p:cNvSpPr>
              <p:nvPr/>
            </p:nvSpPr>
            <p:spPr bwMode="auto">
              <a:xfrm>
                <a:off x="3560" y="2432"/>
                <a:ext cx="273" cy="589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6170" name="Line 91"/>
            <p:cNvSpPr>
              <a:spLocks noChangeShapeType="1"/>
            </p:cNvSpPr>
            <p:nvPr/>
          </p:nvSpPr>
          <p:spPr bwMode="auto">
            <a:xfrm>
              <a:off x="2200" y="3067"/>
              <a:ext cx="1" cy="31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171" name="Line 92"/>
            <p:cNvSpPr>
              <a:spLocks noChangeShapeType="1"/>
            </p:cNvSpPr>
            <p:nvPr/>
          </p:nvSpPr>
          <p:spPr bwMode="auto">
            <a:xfrm>
              <a:off x="2200" y="2160"/>
              <a:ext cx="1" cy="31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93" name="テキスト ボックス 92"/>
          <p:cNvSpPr txBox="1"/>
          <p:nvPr/>
        </p:nvSpPr>
        <p:spPr>
          <a:xfrm>
            <a:off x="4968874" y="6186070"/>
            <a:ext cx="38512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/>
                <a:cs typeface="Times New Roman" pitchFamily="18" charset="0"/>
              </a:rPr>
              <a:t>R</a:t>
            </a:r>
            <a:r>
              <a:rPr kumimoji="1" lang="en-US" altLang="ja-JP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L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/>
                <a:cs typeface="Times New Roman" pitchFamily="18" charset="0"/>
              </a:rPr>
              <a:t>：　</a:t>
            </a: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/>
                <a:cs typeface="Times New Roman" pitchFamily="18" charset="0"/>
              </a:rPr>
              <a:t>負荷抵抗，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/>
                <a:cs typeface="Times New Roman" pitchFamily="18" charset="0"/>
              </a:rPr>
              <a:t>C</a:t>
            </a:r>
            <a:r>
              <a:rPr kumimoji="1" lang="en-US" altLang="ja-JP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L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/>
                <a:cs typeface="Times New Roman" pitchFamily="18" charset="0"/>
              </a:rPr>
              <a:t>：負荷（寄生）容量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802604" y="6453188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BCADDF-1E65-4F68-9090-AFD797994FDA}" type="slidenum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26" name="テキスト ボックス 29"/>
          <p:cNvSpPr txBox="1"/>
          <p:nvPr/>
        </p:nvSpPr>
        <p:spPr>
          <a:xfrm>
            <a:off x="8074626" y="5225107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6.16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27" name="テキスト ボックス 29"/>
          <p:cNvSpPr txBox="1"/>
          <p:nvPr/>
        </p:nvSpPr>
        <p:spPr>
          <a:xfrm>
            <a:off x="1933028" y="3362325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表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6.1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4" name="Text Box 42">
            <a:extLst>
              <a:ext uri="{FF2B5EF4-FFF2-40B4-BE49-F238E27FC236}">
                <a16:creationId xmlns:a16="http://schemas.microsoft.com/office/drawing/2014/main" id="{A66E0E3F-E100-6D72-5406-E5BCD21F94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1718" y="3964994"/>
            <a:ext cx="86441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= 0V</a:t>
            </a:r>
            <a:endParaRPr kumimoji="1" lang="en-US" altLang="ja-JP" sz="2000" b="1" i="0" u="none" strike="noStrike" kern="1200" cap="none" spc="0" normalizeH="0" baseline="-25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26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557338"/>
            <a:ext cx="2408238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0"/>
            <a:ext cx="8820150" cy="620713"/>
          </a:xfrm>
        </p:spPr>
        <p:txBody>
          <a:bodyPr/>
          <a:lstStyle/>
          <a:p>
            <a:pPr eaLnBrk="1" hangingPunct="1"/>
            <a:r>
              <a:rPr lang="ja-JP" altLang="en-US" b="1">
                <a:latin typeface="Times New Roman" pitchFamily="18" charset="0"/>
              </a:rPr>
              <a:t>抵抗負荷型インバータ</a:t>
            </a:r>
            <a:r>
              <a:rPr lang="en-US" altLang="ja-JP" b="1">
                <a:latin typeface="Times New Roman" pitchFamily="18" charset="0"/>
              </a:rPr>
              <a:t>(2/2)</a:t>
            </a:r>
          </a:p>
        </p:txBody>
      </p:sp>
      <p:sp>
        <p:nvSpPr>
          <p:cNvPr id="7172" name="Line 5"/>
          <p:cNvSpPr>
            <a:spLocks noChangeShapeType="1"/>
          </p:cNvSpPr>
          <p:nvPr/>
        </p:nvSpPr>
        <p:spPr bwMode="auto">
          <a:xfrm>
            <a:off x="5580063" y="1125538"/>
            <a:ext cx="0" cy="13668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73" name="Line 6"/>
          <p:cNvSpPr>
            <a:spLocks noChangeShapeType="1"/>
          </p:cNvSpPr>
          <p:nvPr/>
        </p:nvSpPr>
        <p:spPr bwMode="auto">
          <a:xfrm flipH="1" flipV="1">
            <a:off x="5580063" y="2492375"/>
            <a:ext cx="2160587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74" name="Text Box 7"/>
          <p:cNvSpPr txBox="1">
            <a:spLocks noChangeArrowheads="1"/>
          </p:cNvSpPr>
          <p:nvPr/>
        </p:nvSpPr>
        <p:spPr bwMode="auto">
          <a:xfrm rot="-5400000">
            <a:off x="4860132" y="1708944"/>
            <a:ext cx="9064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入力</a:t>
            </a: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Vin</a:t>
            </a:r>
            <a:endParaRPr kumimoji="1" lang="en-US" altLang="ja-JP" sz="2000" b="1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75" name="Line 8"/>
          <p:cNvSpPr>
            <a:spLocks noChangeShapeType="1"/>
          </p:cNvSpPr>
          <p:nvPr/>
        </p:nvSpPr>
        <p:spPr bwMode="auto">
          <a:xfrm flipH="1" flipV="1">
            <a:off x="5580063" y="2493963"/>
            <a:ext cx="6477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76" name="Line 9"/>
          <p:cNvSpPr>
            <a:spLocks noChangeShapeType="1"/>
          </p:cNvSpPr>
          <p:nvPr/>
        </p:nvSpPr>
        <p:spPr bwMode="auto">
          <a:xfrm flipH="1" flipV="1">
            <a:off x="6227763" y="1628775"/>
            <a:ext cx="0" cy="8636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77" name="Line 10"/>
          <p:cNvSpPr>
            <a:spLocks noChangeShapeType="1"/>
          </p:cNvSpPr>
          <p:nvPr/>
        </p:nvSpPr>
        <p:spPr bwMode="auto">
          <a:xfrm flipH="1" flipV="1">
            <a:off x="6227763" y="1630363"/>
            <a:ext cx="649287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78" name="Line 11"/>
          <p:cNvSpPr>
            <a:spLocks noChangeShapeType="1"/>
          </p:cNvSpPr>
          <p:nvPr/>
        </p:nvSpPr>
        <p:spPr bwMode="auto">
          <a:xfrm flipH="1" flipV="1">
            <a:off x="6877050" y="1628775"/>
            <a:ext cx="0" cy="8636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79" name="Line 12"/>
          <p:cNvSpPr>
            <a:spLocks noChangeShapeType="1"/>
          </p:cNvSpPr>
          <p:nvPr/>
        </p:nvSpPr>
        <p:spPr bwMode="auto">
          <a:xfrm flipH="1" flipV="1">
            <a:off x="6877050" y="2493963"/>
            <a:ext cx="6477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80" name="Line 13"/>
          <p:cNvSpPr>
            <a:spLocks noChangeShapeType="1"/>
          </p:cNvSpPr>
          <p:nvPr/>
        </p:nvSpPr>
        <p:spPr bwMode="auto">
          <a:xfrm>
            <a:off x="5567363" y="2997200"/>
            <a:ext cx="0" cy="13668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81" name="Line 14"/>
          <p:cNvSpPr>
            <a:spLocks noChangeShapeType="1"/>
          </p:cNvSpPr>
          <p:nvPr/>
        </p:nvSpPr>
        <p:spPr bwMode="auto">
          <a:xfrm flipH="1" flipV="1">
            <a:off x="5567363" y="4364038"/>
            <a:ext cx="2160587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82" name="Text Box 15"/>
          <p:cNvSpPr txBox="1">
            <a:spLocks noChangeArrowheads="1"/>
          </p:cNvSpPr>
          <p:nvPr/>
        </p:nvSpPr>
        <p:spPr bwMode="auto">
          <a:xfrm rot="-5400000">
            <a:off x="4776788" y="3508375"/>
            <a:ext cx="1047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出力</a:t>
            </a: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Vout</a:t>
            </a:r>
            <a:endParaRPr kumimoji="1" lang="en-US" altLang="ja-JP" sz="2000" b="1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83" name="Text Box 16"/>
          <p:cNvSpPr txBox="1">
            <a:spLocks noChangeArrowheads="1"/>
          </p:cNvSpPr>
          <p:nvPr/>
        </p:nvSpPr>
        <p:spPr bwMode="auto">
          <a:xfrm>
            <a:off x="7235825" y="4440238"/>
            <a:ext cx="3556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時間</a:t>
            </a:r>
            <a:endParaRPr kumimoji="1" lang="ja-JP" altLang="en-US" sz="14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84" name="Line 17"/>
          <p:cNvSpPr>
            <a:spLocks noChangeShapeType="1"/>
          </p:cNvSpPr>
          <p:nvPr/>
        </p:nvSpPr>
        <p:spPr bwMode="auto">
          <a:xfrm flipH="1" flipV="1">
            <a:off x="5567363" y="3502025"/>
            <a:ext cx="6477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85" name="Line 18"/>
          <p:cNvSpPr>
            <a:spLocks noChangeShapeType="1"/>
          </p:cNvSpPr>
          <p:nvPr/>
        </p:nvSpPr>
        <p:spPr bwMode="auto">
          <a:xfrm flipH="1" flipV="1">
            <a:off x="6599238" y="4076700"/>
            <a:ext cx="34925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86" name="Line 19"/>
          <p:cNvSpPr>
            <a:spLocks noChangeShapeType="1"/>
          </p:cNvSpPr>
          <p:nvPr/>
        </p:nvSpPr>
        <p:spPr bwMode="auto">
          <a:xfrm flipH="1" flipV="1">
            <a:off x="7380288" y="3500438"/>
            <a:ext cx="2159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87" name="Text Box 20"/>
          <p:cNvSpPr txBox="1">
            <a:spLocks noChangeArrowheads="1"/>
          </p:cNvSpPr>
          <p:nvPr/>
        </p:nvSpPr>
        <p:spPr bwMode="auto">
          <a:xfrm>
            <a:off x="7235825" y="2568575"/>
            <a:ext cx="3556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時間</a:t>
            </a:r>
            <a:endParaRPr kumimoji="1" lang="ja-JP" altLang="en-US" sz="1400" b="1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88" name="Line 21"/>
          <p:cNvSpPr>
            <a:spLocks noChangeShapeType="1"/>
          </p:cNvSpPr>
          <p:nvPr/>
        </p:nvSpPr>
        <p:spPr bwMode="auto">
          <a:xfrm>
            <a:off x="5580063" y="4724400"/>
            <a:ext cx="0" cy="13668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89" name="Line 22"/>
          <p:cNvSpPr>
            <a:spLocks noChangeShapeType="1"/>
          </p:cNvSpPr>
          <p:nvPr/>
        </p:nvSpPr>
        <p:spPr bwMode="auto">
          <a:xfrm flipH="1" flipV="1">
            <a:off x="5580063" y="6091238"/>
            <a:ext cx="2160587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90" name="Text Box 23"/>
          <p:cNvSpPr txBox="1">
            <a:spLocks noChangeArrowheads="1"/>
          </p:cNvSpPr>
          <p:nvPr/>
        </p:nvSpPr>
        <p:spPr bwMode="auto">
          <a:xfrm rot="-5400000">
            <a:off x="4991100" y="5249863"/>
            <a:ext cx="6445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電流 </a:t>
            </a: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i</a:t>
            </a:r>
            <a:endParaRPr kumimoji="1" lang="en-US" altLang="ja-JP" sz="2000" b="1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91" name="Freeform 24"/>
          <p:cNvSpPr>
            <a:spLocks/>
          </p:cNvSpPr>
          <p:nvPr/>
        </p:nvSpPr>
        <p:spPr bwMode="auto">
          <a:xfrm>
            <a:off x="6948488" y="3502025"/>
            <a:ext cx="431800" cy="574675"/>
          </a:xfrm>
          <a:custGeom>
            <a:avLst/>
            <a:gdLst>
              <a:gd name="T0" fmla="*/ 0 w 272"/>
              <a:gd name="T1" fmla="*/ 2147483647 h 560"/>
              <a:gd name="T2" fmla="*/ 2147483647 w 272"/>
              <a:gd name="T3" fmla="*/ 2147483647 h 560"/>
              <a:gd name="T4" fmla="*/ 2147483647 w 272"/>
              <a:gd name="T5" fmla="*/ 2147483647 h 560"/>
              <a:gd name="T6" fmla="*/ 2147483647 w 272"/>
              <a:gd name="T7" fmla="*/ 2147483647 h 560"/>
              <a:gd name="T8" fmla="*/ 2147483647 w 272"/>
              <a:gd name="T9" fmla="*/ 2147483647 h 560"/>
              <a:gd name="T10" fmla="*/ 2147483647 w 272"/>
              <a:gd name="T11" fmla="*/ 2147483647 h 560"/>
              <a:gd name="T12" fmla="*/ 2147483647 w 272"/>
              <a:gd name="T13" fmla="*/ 2147483647 h 5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2"/>
              <a:gd name="T22" fmla="*/ 0 h 560"/>
              <a:gd name="T23" fmla="*/ 272 w 272"/>
              <a:gd name="T24" fmla="*/ 560 h 5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2" h="560">
                <a:moveTo>
                  <a:pt x="0" y="560"/>
                </a:moveTo>
                <a:cubicBezTo>
                  <a:pt x="15" y="548"/>
                  <a:pt x="31" y="537"/>
                  <a:pt x="46" y="514"/>
                </a:cubicBezTo>
                <a:cubicBezTo>
                  <a:pt x="61" y="491"/>
                  <a:pt x="76" y="469"/>
                  <a:pt x="91" y="424"/>
                </a:cubicBezTo>
                <a:cubicBezTo>
                  <a:pt x="106" y="379"/>
                  <a:pt x="121" y="295"/>
                  <a:pt x="136" y="242"/>
                </a:cubicBezTo>
                <a:cubicBezTo>
                  <a:pt x="151" y="189"/>
                  <a:pt x="167" y="144"/>
                  <a:pt x="182" y="106"/>
                </a:cubicBezTo>
                <a:cubicBezTo>
                  <a:pt x="197" y="68"/>
                  <a:pt x="212" y="30"/>
                  <a:pt x="227" y="15"/>
                </a:cubicBezTo>
                <a:cubicBezTo>
                  <a:pt x="242" y="0"/>
                  <a:pt x="257" y="7"/>
                  <a:pt x="272" y="15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92" name="Freeform 25"/>
          <p:cNvSpPr>
            <a:spLocks/>
          </p:cNvSpPr>
          <p:nvPr/>
        </p:nvSpPr>
        <p:spPr bwMode="auto">
          <a:xfrm flipV="1">
            <a:off x="6227763" y="3500438"/>
            <a:ext cx="431800" cy="576262"/>
          </a:xfrm>
          <a:custGeom>
            <a:avLst/>
            <a:gdLst>
              <a:gd name="T0" fmla="*/ 0 w 272"/>
              <a:gd name="T1" fmla="*/ 2147483647 h 560"/>
              <a:gd name="T2" fmla="*/ 2147483647 w 272"/>
              <a:gd name="T3" fmla="*/ 2147483647 h 560"/>
              <a:gd name="T4" fmla="*/ 2147483647 w 272"/>
              <a:gd name="T5" fmla="*/ 2147483647 h 560"/>
              <a:gd name="T6" fmla="*/ 2147483647 w 272"/>
              <a:gd name="T7" fmla="*/ 2147483647 h 560"/>
              <a:gd name="T8" fmla="*/ 2147483647 w 272"/>
              <a:gd name="T9" fmla="*/ 2147483647 h 560"/>
              <a:gd name="T10" fmla="*/ 2147483647 w 272"/>
              <a:gd name="T11" fmla="*/ 2147483647 h 560"/>
              <a:gd name="T12" fmla="*/ 2147483647 w 272"/>
              <a:gd name="T13" fmla="*/ 2147483647 h 5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2"/>
              <a:gd name="T22" fmla="*/ 0 h 560"/>
              <a:gd name="T23" fmla="*/ 272 w 272"/>
              <a:gd name="T24" fmla="*/ 560 h 5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2" h="560">
                <a:moveTo>
                  <a:pt x="0" y="560"/>
                </a:moveTo>
                <a:cubicBezTo>
                  <a:pt x="15" y="548"/>
                  <a:pt x="31" y="537"/>
                  <a:pt x="46" y="514"/>
                </a:cubicBezTo>
                <a:cubicBezTo>
                  <a:pt x="61" y="491"/>
                  <a:pt x="76" y="469"/>
                  <a:pt x="91" y="424"/>
                </a:cubicBezTo>
                <a:cubicBezTo>
                  <a:pt x="106" y="379"/>
                  <a:pt x="121" y="295"/>
                  <a:pt x="136" y="242"/>
                </a:cubicBezTo>
                <a:cubicBezTo>
                  <a:pt x="151" y="189"/>
                  <a:pt x="167" y="144"/>
                  <a:pt x="182" y="106"/>
                </a:cubicBezTo>
                <a:cubicBezTo>
                  <a:pt x="197" y="68"/>
                  <a:pt x="212" y="30"/>
                  <a:pt x="227" y="15"/>
                </a:cubicBezTo>
                <a:cubicBezTo>
                  <a:pt x="242" y="0"/>
                  <a:pt x="257" y="7"/>
                  <a:pt x="272" y="15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93" name="Freeform 26"/>
          <p:cNvSpPr>
            <a:spLocks/>
          </p:cNvSpPr>
          <p:nvPr/>
        </p:nvSpPr>
        <p:spPr bwMode="auto">
          <a:xfrm>
            <a:off x="6227763" y="5203825"/>
            <a:ext cx="215900" cy="889000"/>
          </a:xfrm>
          <a:custGeom>
            <a:avLst/>
            <a:gdLst>
              <a:gd name="T0" fmla="*/ 0 w 272"/>
              <a:gd name="T1" fmla="*/ 2147483647 h 560"/>
              <a:gd name="T2" fmla="*/ 2147483647 w 272"/>
              <a:gd name="T3" fmla="*/ 2147483647 h 560"/>
              <a:gd name="T4" fmla="*/ 2147483647 w 272"/>
              <a:gd name="T5" fmla="*/ 2147483647 h 560"/>
              <a:gd name="T6" fmla="*/ 2147483647 w 272"/>
              <a:gd name="T7" fmla="*/ 2147483647 h 560"/>
              <a:gd name="T8" fmla="*/ 2147483647 w 272"/>
              <a:gd name="T9" fmla="*/ 2147483647 h 560"/>
              <a:gd name="T10" fmla="*/ 2147483647 w 272"/>
              <a:gd name="T11" fmla="*/ 2147483647 h 560"/>
              <a:gd name="T12" fmla="*/ 2147483647 w 272"/>
              <a:gd name="T13" fmla="*/ 2147483647 h 5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2"/>
              <a:gd name="T22" fmla="*/ 0 h 560"/>
              <a:gd name="T23" fmla="*/ 272 w 272"/>
              <a:gd name="T24" fmla="*/ 560 h 5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2" h="560">
                <a:moveTo>
                  <a:pt x="0" y="560"/>
                </a:moveTo>
                <a:cubicBezTo>
                  <a:pt x="15" y="548"/>
                  <a:pt x="31" y="537"/>
                  <a:pt x="46" y="514"/>
                </a:cubicBezTo>
                <a:cubicBezTo>
                  <a:pt x="61" y="491"/>
                  <a:pt x="76" y="469"/>
                  <a:pt x="91" y="424"/>
                </a:cubicBezTo>
                <a:cubicBezTo>
                  <a:pt x="106" y="379"/>
                  <a:pt x="121" y="295"/>
                  <a:pt x="136" y="242"/>
                </a:cubicBezTo>
                <a:cubicBezTo>
                  <a:pt x="151" y="189"/>
                  <a:pt x="167" y="144"/>
                  <a:pt x="182" y="106"/>
                </a:cubicBezTo>
                <a:cubicBezTo>
                  <a:pt x="197" y="68"/>
                  <a:pt x="212" y="30"/>
                  <a:pt x="227" y="15"/>
                </a:cubicBezTo>
                <a:cubicBezTo>
                  <a:pt x="242" y="0"/>
                  <a:pt x="257" y="7"/>
                  <a:pt x="272" y="15"/>
                </a:cubicBezTo>
              </a:path>
            </a:pathLst>
          </a:custGeom>
          <a:noFill/>
          <a:ln w="19050" cap="flat" cmpd="sng">
            <a:solidFill>
              <a:srgbClr val="FF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94" name="Freeform 27"/>
          <p:cNvSpPr>
            <a:spLocks/>
          </p:cNvSpPr>
          <p:nvPr/>
        </p:nvSpPr>
        <p:spPr bwMode="auto">
          <a:xfrm flipH="1">
            <a:off x="7019925" y="5203825"/>
            <a:ext cx="288925" cy="889000"/>
          </a:xfrm>
          <a:custGeom>
            <a:avLst/>
            <a:gdLst>
              <a:gd name="T0" fmla="*/ 0 w 272"/>
              <a:gd name="T1" fmla="*/ 2147483647 h 560"/>
              <a:gd name="T2" fmla="*/ 2147483647 w 272"/>
              <a:gd name="T3" fmla="*/ 2147483647 h 560"/>
              <a:gd name="T4" fmla="*/ 2147483647 w 272"/>
              <a:gd name="T5" fmla="*/ 2147483647 h 560"/>
              <a:gd name="T6" fmla="*/ 2147483647 w 272"/>
              <a:gd name="T7" fmla="*/ 2147483647 h 560"/>
              <a:gd name="T8" fmla="*/ 2147483647 w 272"/>
              <a:gd name="T9" fmla="*/ 2147483647 h 560"/>
              <a:gd name="T10" fmla="*/ 2147483647 w 272"/>
              <a:gd name="T11" fmla="*/ 2147483647 h 560"/>
              <a:gd name="T12" fmla="*/ 2147483647 w 272"/>
              <a:gd name="T13" fmla="*/ 2147483647 h 5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2"/>
              <a:gd name="T22" fmla="*/ 0 h 560"/>
              <a:gd name="T23" fmla="*/ 272 w 272"/>
              <a:gd name="T24" fmla="*/ 560 h 5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2" h="560">
                <a:moveTo>
                  <a:pt x="0" y="560"/>
                </a:moveTo>
                <a:cubicBezTo>
                  <a:pt x="15" y="548"/>
                  <a:pt x="31" y="537"/>
                  <a:pt x="46" y="514"/>
                </a:cubicBezTo>
                <a:cubicBezTo>
                  <a:pt x="61" y="491"/>
                  <a:pt x="76" y="469"/>
                  <a:pt x="91" y="424"/>
                </a:cubicBezTo>
                <a:cubicBezTo>
                  <a:pt x="106" y="379"/>
                  <a:pt x="121" y="295"/>
                  <a:pt x="136" y="242"/>
                </a:cubicBezTo>
                <a:cubicBezTo>
                  <a:pt x="151" y="189"/>
                  <a:pt x="167" y="144"/>
                  <a:pt x="182" y="106"/>
                </a:cubicBezTo>
                <a:cubicBezTo>
                  <a:pt x="197" y="68"/>
                  <a:pt x="212" y="30"/>
                  <a:pt x="227" y="15"/>
                </a:cubicBezTo>
                <a:cubicBezTo>
                  <a:pt x="242" y="0"/>
                  <a:pt x="257" y="7"/>
                  <a:pt x="272" y="15"/>
                </a:cubicBezTo>
              </a:path>
            </a:pathLst>
          </a:custGeom>
          <a:noFill/>
          <a:ln w="19050" cap="flat" cmpd="sng">
            <a:solidFill>
              <a:srgbClr val="FF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95" name="Line 28"/>
          <p:cNvSpPr>
            <a:spLocks noChangeShapeType="1"/>
          </p:cNvSpPr>
          <p:nvPr/>
        </p:nvSpPr>
        <p:spPr bwMode="auto">
          <a:xfrm>
            <a:off x="6443663" y="5229225"/>
            <a:ext cx="576262" cy="0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96" name="Line 29"/>
          <p:cNvSpPr>
            <a:spLocks noChangeShapeType="1"/>
          </p:cNvSpPr>
          <p:nvPr/>
        </p:nvSpPr>
        <p:spPr bwMode="auto">
          <a:xfrm>
            <a:off x="1682750" y="1630363"/>
            <a:ext cx="0" cy="503237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97" name="Text Box 30"/>
          <p:cNvSpPr txBox="1">
            <a:spLocks noChangeArrowheads="1"/>
          </p:cNvSpPr>
          <p:nvPr/>
        </p:nvSpPr>
        <p:spPr bwMode="auto">
          <a:xfrm>
            <a:off x="1547813" y="1716088"/>
            <a:ext cx="63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i</a:t>
            </a:r>
          </a:p>
        </p:txBody>
      </p:sp>
      <p:sp>
        <p:nvSpPr>
          <p:cNvPr id="7198" name="Text Box 31"/>
          <p:cNvSpPr txBox="1">
            <a:spLocks noChangeArrowheads="1"/>
          </p:cNvSpPr>
          <p:nvPr/>
        </p:nvSpPr>
        <p:spPr bwMode="auto">
          <a:xfrm>
            <a:off x="6588125" y="3789363"/>
            <a:ext cx="3429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“0”</a:t>
            </a:r>
          </a:p>
        </p:txBody>
      </p:sp>
      <p:sp>
        <p:nvSpPr>
          <p:cNvPr id="7199" name="Text Box 32"/>
          <p:cNvSpPr txBox="1">
            <a:spLocks noChangeArrowheads="1"/>
          </p:cNvSpPr>
          <p:nvPr/>
        </p:nvSpPr>
        <p:spPr bwMode="auto">
          <a:xfrm>
            <a:off x="5724525" y="3213100"/>
            <a:ext cx="3429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“1”</a:t>
            </a:r>
          </a:p>
        </p:txBody>
      </p:sp>
      <p:sp>
        <p:nvSpPr>
          <p:cNvPr id="7200" name="Text Box 33"/>
          <p:cNvSpPr txBox="1">
            <a:spLocks noChangeArrowheads="1"/>
          </p:cNvSpPr>
          <p:nvPr/>
        </p:nvSpPr>
        <p:spPr bwMode="auto">
          <a:xfrm>
            <a:off x="6372225" y="1341438"/>
            <a:ext cx="3429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“1”</a:t>
            </a:r>
          </a:p>
        </p:txBody>
      </p:sp>
      <p:sp>
        <p:nvSpPr>
          <p:cNvPr id="7201" name="Text Box 34"/>
          <p:cNvSpPr txBox="1">
            <a:spLocks noChangeArrowheads="1"/>
          </p:cNvSpPr>
          <p:nvPr/>
        </p:nvSpPr>
        <p:spPr bwMode="auto">
          <a:xfrm>
            <a:off x="5724525" y="2205038"/>
            <a:ext cx="3429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“0”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802604" y="6453188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5B0114F-26EF-49B1-9644-B9EA4E398896}" type="slidenum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35" name="テキスト ボックス 29"/>
          <p:cNvSpPr txBox="1"/>
          <p:nvPr/>
        </p:nvSpPr>
        <p:spPr>
          <a:xfrm>
            <a:off x="6328869" y="6345083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6.17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36" name="Text Box 16"/>
          <p:cNvSpPr txBox="1">
            <a:spLocks noChangeArrowheads="1"/>
          </p:cNvSpPr>
          <p:nvPr/>
        </p:nvSpPr>
        <p:spPr bwMode="auto">
          <a:xfrm>
            <a:off x="7284433" y="6132358"/>
            <a:ext cx="3556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時間</a:t>
            </a:r>
            <a:endParaRPr kumimoji="1" lang="ja-JP" altLang="en-US" sz="14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782" y="632260"/>
            <a:ext cx="4830763" cy="522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0"/>
            <a:ext cx="8820150" cy="620713"/>
          </a:xfrm>
        </p:spPr>
        <p:txBody>
          <a:bodyPr/>
          <a:lstStyle/>
          <a:p>
            <a:pPr eaLnBrk="1" hangingPunct="1"/>
            <a:r>
              <a:rPr lang="en-US" altLang="ja-JP" b="1" dirty="0">
                <a:latin typeface="Times New Roman" pitchFamily="18" charset="0"/>
              </a:rPr>
              <a:t>CMOS</a:t>
            </a:r>
            <a:r>
              <a:rPr lang="ja-JP" altLang="en-US" b="1">
                <a:latin typeface="Times New Roman" pitchFamily="18" charset="0"/>
              </a:rPr>
              <a:t>インバータ</a:t>
            </a:r>
            <a:r>
              <a:rPr lang="en-US" altLang="ja-JP" b="1" dirty="0">
                <a:latin typeface="Times New Roman" pitchFamily="18" charset="0"/>
              </a:rPr>
              <a:t>(1/3)</a:t>
            </a:r>
          </a:p>
        </p:txBody>
      </p:sp>
      <p:sp>
        <p:nvSpPr>
          <p:cNvPr id="11268" name="Text Box 39"/>
          <p:cNvSpPr txBox="1">
            <a:spLocks noChangeArrowheads="1"/>
          </p:cNvSpPr>
          <p:nvPr/>
        </p:nvSpPr>
        <p:spPr bwMode="auto">
          <a:xfrm>
            <a:off x="323528" y="5876925"/>
            <a:ext cx="43537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CMOS: Complementary (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相補型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) MOS</a:t>
            </a:r>
          </a:p>
        </p:txBody>
      </p:sp>
      <p:pic>
        <p:nvPicPr>
          <p:cNvPr id="11269" name="Picture 4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196975"/>
            <a:ext cx="2406650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53C4EB3-D981-1F4E-A598-1E0283F4018C}"/>
              </a:ext>
            </a:extLst>
          </p:cNvPr>
          <p:cNvGrpSpPr/>
          <p:nvPr/>
        </p:nvGrpSpPr>
        <p:grpSpPr>
          <a:xfrm>
            <a:off x="4388085" y="3162389"/>
            <a:ext cx="2128131" cy="2416798"/>
            <a:chOff x="4361546" y="3162389"/>
            <a:chExt cx="2226523" cy="2416798"/>
          </a:xfrm>
        </p:grpSpPr>
        <p:grpSp>
          <p:nvGrpSpPr>
            <p:cNvPr id="11278" name="Group 42"/>
            <p:cNvGrpSpPr>
              <a:grpSpLocks/>
            </p:cNvGrpSpPr>
            <p:nvPr/>
          </p:nvGrpSpPr>
          <p:grpSpPr bwMode="auto">
            <a:xfrm>
              <a:off x="4361546" y="3465195"/>
              <a:ext cx="2226523" cy="1955202"/>
              <a:chOff x="3356" y="2339"/>
              <a:chExt cx="959" cy="1064"/>
            </a:xfrm>
          </p:grpSpPr>
          <p:sp>
            <p:nvSpPr>
              <p:cNvPr id="11281" name="Rectangle 43"/>
              <p:cNvSpPr>
                <a:spLocks noChangeArrowheads="1"/>
              </p:cNvSpPr>
              <p:nvPr/>
            </p:nvSpPr>
            <p:spPr bwMode="auto">
              <a:xfrm>
                <a:off x="3356" y="2339"/>
                <a:ext cx="959" cy="1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282" name="Freeform 44"/>
              <p:cNvSpPr>
                <a:spLocks/>
              </p:cNvSpPr>
              <p:nvPr/>
            </p:nvSpPr>
            <p:spPr bwMode="auto">
              <a:xfrm>
                <a:off x="3833" y="2976"/>
                <a:ext cx="107" cy="104"/>
              </a:xfrm>
              <a:custGeom>
                <a:avLst/>
                <a:gdLst>
                  <a:gd name="T0" fmla="*/ 4 w 203"/>
                  <a:gd name="T1" fmla="*/ 0 h 197"/>
                  <a:gd name="T2" fmla="*/ 3 w 203"/>
                  <a:gd name="T3" fmla="*/ 1 h 197"/>
                  <a:gd name="T4" fmla="*/ 2 w 203"/>
                  <a:gd name="T5" fmla="*/ 1 h 197"/>
                  <a:gd name="T6" fmla="*/ 2 w 203"/>
                  <a:gd name="T7" fmla="*/ 1 h 197"/>
                  <a:gd name="T8" fmla="*/ 1 w 203"/>
                  <a:gd name="T9" fmla="*/ 2 h 197"/>
                  <a:gd name="T10" fmla="*/ 1 w 203"/>
                  <a:gd name="T11" fmla="*/ 2 h 197"/>
                  <a:gd name="T12" fmla="*/ 1 w 203"/>
                  <a:gd name="T13" fmla="*/ 3 h 197"/>
                  <a:gd name="T14" fmla="*/ 0 w 203"/>
                  <a:gd name="T15" fmla="*/ 4 h 197"/>
                  <a:gd name="T16" fmla="*/ 0 w 203"/>
                  <a:gd name="T17" fmla="*/ 4 h 197"/>
                  <a:gd name="T18" fmla="*/ 1 w 203"/>
                  <a:gd name="T19" fmla="*/ 5 h 197"/>
                  <a:gd name="T20" fmla="*/ 1 w 203"/>
                  <a:gd name="T21" fmla="*/ 6 h 197"/>
                  <a:gd name="T22" fmla="*/ 1 w 203"/>
                  <a:gd name="T23" fmla="*/ 7 h 197"/>
                  <a:gd name="T24" fmla="*/ 2 w 203"/>
                  <a:gd name="T25" fmla="*/ 7 h 197"/>
                  <a:gd name="T26" fmla="*/ 2 w 203"/>
                  <a:gd name="T27" fmla="*/ 7 h 197"/>
                  <a:gd name="T28" fmla="*/ 3 w 203"/>
                  <a:gd name="T29" fmla="*/ 8 h 197"/>
                  <a:gd name="T30" fmla="*/ 4 w 203"/>
                  <a:gd name="T31" fmla="*/ 8 h 197"/>
                  <a:gd name="T32" fmla="*/ 4 w 203"/>
                  <a:gd name="T33" fmla="*/ 8 h 197"/>
                  <a:gd name="T34" fmla="*/ 6 w 203"/>
                  <a:gd name="T35" fmla="*/ 8 h 197"/>
                  <a:gd name="T36" fmla="*/ 6 w 203"/>
                  <a:gd name="T37" fmla="*/ 7 h 197"/>
                  <a:gd name="T38" fmla="*/ 7 w 203"/>
                  <a:gd name="T39" fmla="*/ 7 h 197"/>
                  <a:gd name="T40" fmla="*/ 7 w 203"/>
                  <a:gd name="T41" fmla="*/ 7 h 197"/>
                  <a:gd name="T42" fmla="*/ 8 w 203"/>
                  <a:gd name="T43" fmla="*/ 6 h 197"/>
                  <a:gd name="T44" fmla="*/ 8 w 203"/>
                  <a:gd name="T45" fmla="*/ 5 h 197"/>
                  <a:gd name="T46" fmla="*/ 8 w 203"/>
                  <a:gd name="T47" fmla="*/ 4 h 197"/>
                  <a:gd name="T48" fmla="*/ 8 w 203"/>
                  <a:gd name="T49" fmla="*/ 4 h 197"/>
                  <a:gd name="T50" fmla="*/ 8 w 203"/>
                  <a:gd name="T51" fmla="*/ 3 h 197"/>
                  <a:gd name="T52" fmla="*/ 8 w 203"/>
                  <a:gd name="T53" fmla="*/ 2 h 197"/>
                  <a:gd name="T54" fmla="*/ 7 w 203"/>
                  <a:gd name="T55" fmla="*/ 2 h 197"/>
                  <a:gd name="T56" fmla="*/ 7 w 203"/>
                  <a:gd name="T57" fmla="*/ 1 h 197"/>
                  <a:gd name="T58" fmla="*/ 6 w 203"/>
                  <a:gd name="T59" fmla="*/ 1 h 197"/>
                  <a:gd name="T60" fmla="*/ 6 w 203"/>
                  <a:gd name="T61" fmla="*/ 1 h 197"/>
                  <a:gd name="T62" fmla="*/ 4 w 203"/>
                  <a:gd name="T63" fmla="*/ 0 h 19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3"/>
                  <a:gd name="T97" fmla="*/ 0 h 197"/>
                  <a:gd name="T98" fmla="*/ 203 w 203"/>
                  <a:gd name="T99" fmla="*/ 197 h 197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3" h="197">
                    <a:moveTo>
                      <a:pt x="101" y="0"/>
                    </a:moveTo>
                    <a:lnTo>
                      <a:pt x="90" y="0"/>
                    </a:lnTo>
                    <a:lnTo>
                      <a:pt x="81" y="1"/>
                    </a:lnTo>
                    <a:lnTo>
                      <a:pt x="70" y="3"/>
                    </a:lnTo>
                    <a:lnTo>
                      <a:pt x="61" y="7"/>
                    </a:lnTo>
                    <a:lnTo>
                      <a:pt x="52" y="10"/>
                    </a:lnTo>
                    <a:lnTo>
                      <a:pt x="45" y="16"/>
                    </a:lnTo>
                    <a:lnTo>
                      <a:pt x="36" y="21"/>
                    </a:lnTo>
                    <a:lnTo>
                      <a:pt x="29" y="29"/>
                    </a:lnTo>
                    <a:lnTo>
                      <a:pt x="23" y="36"/>
                    </a:lnTo>
                    <a:lnTo>
                      <a:pt x="16" y="43"/>
                    </a:lnTo>
                    <a:lnTo>
                      <a:pt x="12" y="50"/>
                    </a:lnTo>
                    <a:lnTo>
                      <a:pt x="7" y="59"/>
                    </a:lnTo>
                    <a:lnTo>
                      <a:pt x="3" y="68"/>
                    </a:lnTo>
                    <a:lnTo>
                      <a:pt x="2" y="78"/>
                    </a:lnTo>
                    <a:lnTo>
                      <a:pt x="0" y="88"/>
                    </a:lnTo>
                    <a:lnTo>
                      <a:pt x="0" y="98"/>
                    </a:lnTo>
                    <a:lnTo>
                      <a:pt x="0" y="108"/>
                    </a:lnTo>
                    <a:lnTo>
                      <a:pt x="2" y="117"/>
                    </a:lnTo>
                    <a:lnTo>
                      <a:pt x="3" y="128"/>
                    </a:lnTo>
                    <a:lnTo>
                      <a:pt x="7" y="137"/>
                    </a:lnTo>
                    <a:lnTo>
                      <a:pt x="12" y="145"/>
                    </a:lnTo>
                    <a:lnTo>
                      <a:pt x="16" y="154"/>
                    </a:lnTo>
                    <a:lnTo>
                      <a:pt x="23" y="161"/>
                    </a:lnTo>
                    <a:lnTo>
                      <a:pt x="29" y="168"/>
                    </a:lnTo>
                    <a:lnTo>
                      <a:pt x="36" y="176"/>
                    </a:lnTo>
                    <a:lnTo>
                      <a:pt x="45" y="181"/>
                    </a:lnTo>
                    <a:lnTo>
                      <a:pt x="52" y="185"/>
                    </a:lnTo>
                    <a:lnTo>
                      <a:pt x="61" y="190"/>
                    </a:lnTo>
                    <a:lnTo>
                      <a:pt x="70" y="194"/>
                    </a:lnTo>
                    <a:lnTo>
                      <a:pt x="81" y="195"/>
                    </a:lnTo>
                    <a:lnTo>
                      <a:pt x="90" y="197"/>
                    </a:lnTo>
                    <a:lnTo>
                      <a:pt x="101" y="197"/>
                    </a:lnTo>
                    <a:lnTo>
                      <a:pt x="112" y="197"/>
                    </a:lnTo>
                    <a:lnTo>
                      <a:pt x="121" y="195"/>
                    </a:lnTo>
                    <a:lnTo>
                      <a:pt x="132" y="194"/>
                    </a:lnTo>
                    <a:lnTo>
                      <a:pt x="141" y="190"/>
                    </a:lnTo>
                    <a:lnTo>
                      <a:pt x="150" y="185"/>
                    </a:lnTo>
                    <a:lnTo>
                      <a:pt x="158" y="181"/>
                    </a:lnTo>
                    <a:lnTo>
                      <a:pt x="167" y="176"/>
                    </a:lnTo>
                    <a:lnTo>
                      <a:pt x="174" y="168"/>
                    </a:lnTo>
                    <a:lnTo>
                      <a:pt x="179" y="161"/>
                    </a:lnTo>
                    <a:lnTo>
                      <a:pt x="187" y="154"/>
                    </a:lnTo>
                    <a:lnTo>
                      <a:pt x="190" y="145"/>
                    </a:lnTo>
                    <a:lnTo>
                      <a:pt x="196" y="137"/>
                    </a:lnTo>
                    <a:lnTo>
                      <a:pt x="199" y="128"/>
                    </a:lnTo>
                    <a:lnTo>
                      <a:pt x="201" y="117"/>
                    </a:lnTo>
                    <a:lnTo>
                      <a:pt x="203" y="108"/>
                    </a:lnTo>
                    <a:lnTo>
                      <a:pt x="203" y="98"/>
                    </a:lnTo>
                    <a:lnTo>
                      <a:pt x="203" y="88"/>
                    </a:lnTo>
                    <a:lnTo>
                      <a:pt x="201" y="78"/>
                    </a:lnTo>
                    <a:lnTo>
                      <a:pt x="199" y="68"/>
                    </a:lnTo>
                    <a:lnTo>
                      <a:pt x="196" y="59"/>
                    </a:lnTo>
                    <a:lnTo>
                      <a:pt x="190" y="50"/>
                    </a:lnTo>
                    <a:lnTo>
                      <a:pt x="187" y="43"/>
                    </a:lnTo>
                    <a:lnTo>
                      <a:pt x="179" y="36"/>
                    </a:lnTo>
                    <a:lnTo>
                      <a:pt x="174" y="29"/>
                    </a:lnTo>
                    <a:lnTo>
                      <a:pt x="167" y="21"/>
                    </a:lnTo>
                    <a:lnTo>
                      <a:pt x="158" y="16"/>
                    </a:lnTo>
                    <a:lnTo>
                      <a:pt x="150" y="10"/>
                    </a:lnTo>
                    <a:lnTo>
                      <a:pt x="141" y="7"/>
                    </a:lnTo>
                    <a:lnTo>
                      <a:pt x="132" y="3"/>
                    </a:lnTo>
                    <a:lnTo>
                      <a:pt x="121" y="1"/>
                    </a:lnTo>
                    <a:lnTo>
                      <a:pt x="112" y="0"/>
                    </a:lnTo>
                    <a:lnTo>
                      <a:pt x="101" y="0"/>
                    </a:lnTo>
                  </a:path>
                </a:pathLst>
              </a:custGeom>
              <a:noFill/>
              <a:ln w="238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283" name="Freeform 45"/>
              <p:cNvSpPr>
                <a:spLocks/>
              </p:cNvSpPr>
              <p:nvPr/>
            </p:nvSpPr>
            <p:spPr bwMode="auto">
              <a:xfrm>
                <a:off x="3833" y="2478"/>
                <a:ext cx="107" cy="104"/>
              </a:xfrm>
              <a:custGeom>
                <a:avLst/>
                <a:gdLst>
                  <a:gd name="T0" fmla="*/ 4 w 203"/>
                  <a:gd name="T1" fmla="*/ 0 h 197"/>
                  <a:gd name="T2" fmla="*/ 3 w 203"/>
                  <a:gd name="T3" fmla="*/ 1 h 197"/>
                  <a:gd name="T4" fmla="*/ 2 w 203"/>
                  <a:gd name="T5" fmla="*/ 1 h 197"/>
                  <a:gd name="T6" fmla="*/ 2 w 203"/>
                  <a:gd name="T7" fmla="*/ 1 h 197"/>
                  <a:gd name="T8" fmla="*/ 1 w 203"/>
                  <a:gd name="T9" fmla="*/ 2 h 197"/>
                  <a:gd name="T10" fmla="*/ 1 w 203"/>
                  <a:gd name="T11" fmla="*/ 2 h 197"/>
                  <a:gd name="T12" fmla="*/ 1 w 203"/>
                  <a:gd name="T13" fmla="*/ 3 h 197"/>
                  <a:gd name="T14" fmla="*/ 0 w 203"/>
                  <a:gd name="T15" fmla="*/ 4 h 197"/>
                  <a:gd name="T16" fmla="*/ 0 w 203"/>
                  <a:gd name="T17" fmla="*/ 4 h 197"/>
                  <a:gd name="T18" fmla="*/ 1 w 203"/>
                  <a:gd name="T19" fmla="*/ 5 h 197"/>
                  <a:gd name="T20" fmla="*/ 1 w 203"/>
                  <a:gd name="T21" fmla="*/ 6 h 197"/>
                  <a:gd name="T22" fmla="*/ 1 w 203"/>
                  <a:gd name="T23" fmla="*/ 7 h 197"/>
                  <a:gd name="T24" fmla="*/ 2 w 203"/>
                  <a:gd name="T25" fmla="*/ 7 h 197"/>
                  <a:gd name="T26" fmla="*/ 2 w 203"/>
                  <a:gd name="T27" fmla="*/ 7 h 197"/>
                  <a:gd name="T28" fmla="*/ 3 w 203"/>
                  <a:gd name="T29" fmla="*/ 8 h 197"/>
                  <a:gd name="T30" fmla="*/ 4 w 203"/>
                  <a:gd name="T31" fmla="*/ 8 h 197"/>
                  <a:gd name="T32" fmla="*/ 4 w 203"/>
                  <a:gd name="T33" fmla="*/ 8 h 197"/>
                  <a:gd name="T34" fmla="*/ 6 w 203"/>
                  <a:gd name="T35" fmla="*/ 8 h 197"/>
                  <a:gd name="T36" fmla="*/ 6 w 203"/>
                  <a:gd name="T37" fmla="*/ 7 h 197"/>
                  <a:gd name="T38" fmla="*/ 7 w 203"/>
                  <a:gd name="T39" fmla="*/ 7 h 197"/>
                  <a:gd name="T40" fmla="*/ 7 w 203"/>
                  <a:gd name="T41" fmla="*/ 7 h 197"/>
                  <a:gd name="T42" fmla="*/ 8 w 203"/>
                  <a:gd name="T43" fmla="*/ 6 h 197"/>
                  <a:gd name="T44" fmla="*/ 8 w 203"/>
                  <a:gd name="T45" fmla="*/ 5 h 197"/>
                  <a:gd name="T46" fmla="*/ 8 w 203"/>
                  <a:gd name="T47" fmla="*/ 4 h 197"/>
                  <a:gd name="T48" fmla="*/ 8 w 203"/>
                  <a:gd name="T49" fmla="*/ 4 h 197"/>
                  <a:gd name="T50" fmla="*/ 8 w 203"/>
                  <a:gd name="T51" fmla="*/ 3 h 197"/>
                  <a:gd name="T52" fmla="*/ 8 w 203"/>
                  <a:gd name="T53" fmla="*/ 2 h 197"/>
                  <a:gd name="T54" fmla="*/ 7 w 203"/>
                  <a:gd name="T55" fmla="*/ 2 h 197"/>
                  <a:gd name="T56" fmla="*/ 7 w 203"/>
                  <a:gd name="T57" fmla="*/ 1 h 197"/>
                  <a:gd name="T58" fmla="*/ 6 w 203"/>
                  <a:gd name="T59" fmla="*/ 1 h 197"/>
                  <a:gd name="T60" fmla="*/ 6 w 203"/>
                  <a:gd name="T61" fmla="*/ 1 h 197"/>
                  <a:gd name="T62" fmla="*/ 4 w 203"/>
                  <a:gd name="T63" fmla="*/ 0 h 19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3"/>
                  <a:gd name="T97" fmla="*/ 0 h 197"/>
                  <a:gd name="T98" fmla="*/ 203 w 203"/>
                  <a:gd name="T99" fmla="*/ 197 h 197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3" h="197">
                    <a:moveTo>
                      <a:pt x="101" y="0"/>
                    </a:moveTo>
                    <a:lnTo>
                      <a:pt x="90" y="0"/>
                    </a:lnTo>
                    <a:lnTo>
                      <a:pt x="81" y="1"/>
                    </a:lnTo>
                    <a:lnTo>
                      <a:pt x="70" y="3"/>
                    </a:lnTo>
                    <a:lnTo>
                      <a:pt x="61" y="7"/>
                    </a:lnTo>
                    <a:lnTo>
                      <a:pt x="52" y="10"/>
                    </a:lnTo>
                    <a:lnTo>
                      <a:pt x="45" y="16"/>
                    </a:lnTo>
                    <a:lnTo>
                      <a:pt x="36" y="21"/>
                    </a:lnTo>
                    <a:lnTo>
                      <a:pt x="29" y="29"/>
                    </a:lnTo>
                    <a:lnTo>
                      <a:pt x="23" y="36"/>
                    </a:lnTo>
                    <a:lnTo>
                      <a:pt x="16" y="43"/>
                    </a:lnTo>
                    <a:lnTo>
                      <a:pt x="12" y="50"/>
                    </a:lnTo>
                    <a:lnTo>
                      <a:pt x="7" y="59"/>
                    </a:lnTo>
                    <a:lnTo>
                      <a:pt x="3" y="68"/>
                    </a:lnTo>
                    <a:lnTo>
                      <a:pt x="2" y="78"/>
                    </a:lnTo>
                    <a:lnTo>
                      <a:pt x="0" y="88"/>
                    </a:lnTo>
                    <a:lnTo>
                      <a:pt x="0" y="98"/>
                    </a:lnTo>
                    <a:lnTo>
                      <a:pt x="0" y="108"/>
                    </a:lnTo>
                    <a:lnTo>
                      <a:pt x="2" y="117"/>
                    </a:lnTo>
                    <a:lnTo>
                      <a:pt x="3" y="128"/>
                    </a:lnTo>
                    <a:lnTo>
                      <a:pt x="7" y="137"/>
                    </a:lnTo>
                    <a:lnTo>
                      <a:pt x="12" y="145"/>
                    </a:lnTo>
                    <a:lnTo>
                      <a:pt x="16" y="154"/>
                    </a:lnTo>
                    <a:lnTo>
                      <a:pt x="23" y="161"/>
                    </a:lnTo>
                    <a:lnTo>
                      <a:pt x="29" y="168"/>
                    </a:lnTo>
                    <a:lnTo>
                      <a:pt x="36" y="176"/>
                    </a:lnTo>
                    <a:lnTo>
                      <a:pt x="45" y="181"/>
                    </a:lnTo>
                    <a:lnTo>
                      <a:pt x="52" y="185"/>
                    </a:lnTo>
                    <a:lnTo>
                      <a:pt x="61" y="190"/>
                    </a:lnTo>
                    <a:lnTo>
                      <a:pt x="70" y="194"/>
                    </a:lnTo>
                    <a:lnTo>
                      <a:pt x="81" y="195"/>
                    </a:lnTo>
                    <a:lnTo>
                      <a:pt x="90" y="197"/>
                    </a:lnTo>
                    <a:lnTo>
                      <a:pt x="101" y="197"/>
                    </a:lnTo>
                    <a:lnTo>
                      <a:pt x="112" y="197"/>
                    </a:lnTo>
                    <a:lnTo>
                      <a:pt x="121" y="195"/>
                    </a:lnTo>
                    <a:lnTo>
                      <a:pt x="132" y="194"/>
                    </a:lnTo>
                    <a:lnTo>
                      <a:pt x="141" y="190"/>
                    </a:lnTo>
                    <a:lnTo>
                      <a:pt x="150" y="185"/>
                    </a:lnTo>
                    <a:lnTo>
                      <a:pt x="158" y="181"/>
                    </a:lnTo>
                    <a:lnTo>
                      <a:pt x="167" y="176"/>
                    </a:lnTo>
                    <a:lnTo>
                      <a:pt x="174" y="168"/>
                    </a:lnTo>
                    <a:lnTo>
                      <a:pt x="179" y="161"/>
                    </a:lnTo>
                    <a:lnTo>
                      <a:pt x="187" y="154"/>
                    </a:lnTo>
                    <a:lnTo>
                      <a:pt x="190" y="145"/>
                    </a:lnTo>
                    <a:lnTo>
                      <a:pt x="196" y="137"/>
                    </a:lnTo>
                    <a:lnTo>
                      <a:pt x="199" y="128"/>
                    </a:lnTo>
                    <a:lnTo>
                      <a:pt x="201" y="117"/>
                    </a:lnTo>
                    <a:lnTo>
                      <a:pt x="203" y="108"/>
                    </a:lnTo>
                    <a:lnTo>
                      <a:pt x="203" y="98"/>
                    </a:lnTo>
                    <a:lnTo>
                      <a:pt x="203" y="88"/>
                    </a:lnTo>
                    <a:lnTo>
                      <a:pt x="201" y="78"/>
                    </a:lnTo>
                    <a:lnTo>
                      <a:pt x="199" y="68"/>
                    </a:lnTo>
                    <a:lnTo>
                      <a:pt x="196" y="59"/>
                    </a:lnTo>
                    <a:lnTo>
                      <a:pt x="190" y="50"/>
                    </a:lnTo>
                    <a:lnTo>
                      <a:pt x="187" y="43"/>
                    </a:lnTo>
                    <a:lnTo>
                      <a:pt x="179" y="36"/>
                    </a:lnTo>
                    <a:lnTo>
                      <a:pt x="174" y="29"/>
                    </a:lnTo>
                    <a:lnTo>
                      <a:pt x="167" y="21"/>
                    </a:lnTo>
                    <a:lnTo>
                      <a:pt x="158" y="16"/>
                    </a:lnTo>
                    <a:lnTo>
                      <a:pt x="150" y="10"/>
                    </a:lnTo>
                    <a:lnTo>
                      <a:pt x="141" y="7"/>
                    </a:lnTo>
                    <a:lnTo>
                      <a:pt x="132" y="3"/>
                    </a:lnTo>
                    <a:lnTo>
                      <a:pt x="121" y="1"/>
                    </a:lnTo>
                    <a:lnTo>
                      <a:pt x="112" y="0"/>
                    </a:lnTo>
                    <a:lnTo>
                      <a:pt x="101" y="0"/>
                    </a:lnTo>
                  </a:path>
                </a:pathLst>
              </a:custGeom>
              <a:noFill/>
              <a:ln w="238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284" name="Line 46"/>
              <p:cNvSpPr>
                <a:spLocks noChangeShapeType="1"/>
              </p:cNvSpPr>
              <p:nvPr/>
            </p:nvSpPr>
            <p:spPr bwMode="auto">
              <a:xfrm>
                <a:off x="3726" y="2398"/>
                <a:ext cx="107" cy="62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11279" name="Line 47"/>
            <p:cNvSpPr>
              <a:spLocks noChangeShapeType="1"/>
            </p:cNvSpPr>
            <p:nvPr/>
          </p:nvSpPr>
          <p:spPr bwMode="auto">
            <a:xfrm>
              <a:off x="5603877" y="4838400"/>
              <a:ext cx="1448" cy="74078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80" name="Line 48"/>
            <p:cNvSpPr>
              <a:spLocks noChangeShapeType="1"/>
            </p:cNvSpPr>
            <p:nvPr/>
          </p:nvSpPr>
          <p:spPr bwMode="auto">
            <a:xfrm>
              <a:off x="5605325" y="3162389"/>
              <a:ext cx="2322" cy="58251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4" name="Group 49"/>
          <p:cNvGrpSpPr>
            <a:grpSpLocks/>
          </p:cNvGrpSpPr>
          <p:nvPr/>
        </p:nvGrpSpPr>
        <p:grpSpPr bwMode="auto">
          <a:xfrm>
            <a:off x="4499421" y="1196752"/>
            <a:ext cx="2126604" cy="1941513"/>
            <a:chOff x="3266" y="754"/>
            <a:chExt cx="1224" cy="1223"/>
          </a:xfrm>
        </p:grpSpPr>
        <p:sp>
          <p:nvSpPr>
            <p:cNvPr id="11272" name="Rectangle 50"/>
            <p:cNvSpPr>
              <a:spLocks noChangeArrowheads="1"/>
            </p:cNvSpPr>
            <p:nvPr/>
          </p:nvSpPr>
          <p:spPr bwMode="auto">
            <a:xfrm>
              <a:off x="3266" y="754"/>
              <a:ext cx="1224" cy="11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73" name="Freeform 51"/>
            <p:cNvSpPr>
              <a:spLocks/>
            </p:cNvSpPr>
            <p:nvPr/>
          </p:nvSpPr>
          <p:spPr bwMode="auto">
            <a:xfrm>
              <a:off x="3833" y="1569"/>
              <a:ext cx="107" cy="104"/>
            </a:xfrm>
            <a:custGeom>
              <a:avLst/>
              <a:gdLst>
                <a:gd name="T0" fmla="*/ 4 w 203"/>
                <a:gd name="T1" fmla="*/ 0 h 197"/>
                <a:gd name="T2" fmla="*/ 3 w 203"/>
                <a:gd name="T3" fmla="*/ 1 h 197"/>
                <a:gd name="T4" fmla="*/ 2 w 203"/>
                <a:gd name="T5" fmla="*/ 1 h 197"/>
                <a:gd name="T6" fmla="*/ 2 w 203"/>
                <a:gd name="T7" fmla="*/ 1 h 197"/>
                <a:gd name="T8" fmla="*/ 1 w 203"/>
                <a:gd name="T9" fmla="*/ 2 h 197"/>
                <a:gd name="T10" fmla="*/ 1 w 203"/>
                <a:gd name="T11" fmla="*/ 2 h 197"/>
                <a:gd name="T12" fmla="*/ 1 w 203"/>
                <a:gd name="T13" fmla="*/ 3 h 197"/>
                <a:gd name="T14" fmla="*/ 0 w 203"/>
                <a:gd name="T15" fmla="*/ 4 h 197"/>
                <a:gd name="T16" fmla="*/ 0 w 203"/>
                <a:gd name="T17" fmla="*/ 4 h 197"/>
                <a:gd name="T18" fmla="*/ 1 w 203"/>
                <a:gd name="T19" fmla="*/ 5 h 197"/>
                <a:gd name="T20" fmla="*/ 1 w 203"/>
                <a:gd name="T21" fmla="*/ 6 h 197"/>
                <a:gd name="T22" fmla="*/ 1 w 203"/>
                <a:gd name="T23" fmla="*/ 7 h 197"/>
                <a:gd name="T24" fmla="*/ 2 w 203"/>
                <a:gd name="T25" fmla="*/ 7 h 197"/>
                <a:gd name="T26" fmla="*/ 2 w 203"/>
                <a:gd name="T27" fmla="*/ 7 h 197"/>
                <a:gd name="T28" fmla="*/ 3 w 203"/>
                <a:gd name="T29" fmla="*/ 8 h 197"/>
                <a:gd name="T30" fmla="*/ 4 w 203"/>
                <a:gd name="T31" fmla="*/ 8 h 197"/>
                <a:gd name="T32" fmla="*/ 4 w 203"/>
                <a:gd name="T33" fmla="*/ 8 h 197"/>
                <a:gd name="T34" fmla="*/ 6 w 203"/>
                <a:gd name="T35" fmla="*/ 8 h 197"/>
                <a:gd name="T36" fmla="*/ 6 w 203"/>
                <a:gd name="T37" fmla="*/ 7 h 197"/>
                <a:gd name="T38" fmla="*/ 7 w 203"/>
                <a:gd name="T39" fmla="*/ 7 h 197"/>
                <a:gd name="T40" fmla="*/ 7 w 203"/>
                <a:gd name="T41" fmla="*/ 7 h 197"/>
                <a:gd name="T42" fmla="*/ 8 w 203"/>
                <a:gd name="T43" fmla="*/ 6 h 197"/>
                <a:gd name="T44" fmla="*/ 8 w 203"/>
                <a:gd name="T45" fmla="*/ 5 h 197"/>
                <a:gd name="T46" fmla="*/ 8 w 203"/>
                <a:gd name="T47" fmla="*/ 4 h 197"/>
                <a:gd name="T48" fmla="*/ 8 w 203"/>
                <a:gd name="T49" fmla="*/ 4 h 197"/>
                <a:gd name="T50" fmla="*/ 8 w 203"/>
                <a:gd name="T51" fmla="*/ 3 h 197"/>
                <a:gd name="T52" fmla="*/ 8 w 203"/>
                <a:gd name="T53" fmla="*/ 2 h 197"/>
                <a:gd name="T54" fmla="*/ 7 w 203"/>
                <a:gd name="T55" fmla="*/ 2 h 197"/>
                <a:gd name="T56" fmla="*/ 7 w 203"/>
                <a:gd name="T57" fmla="*/ 1 h 197"/>
                <a:gd name="T58" fmla="*/ 6 w 203"/>
                <a:gd name="T59" fmla="*/ 1 h 197"/>
                <a:gd name="T60" fmla="*/ 6 w 203"/>
                <a:gd name="T61" fmla="*/ 1 h 197"/>
                <a:gd name="T62" fmla="*/ 4 w 203"/>
                <a:gd name="T63" fmla="*/ 0 h 19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3"/>
                <a:gd name="T97" fmla="*/ 0 h 197"/>
                <a:gd name="T98" fmla="*/ 203 w 203"/>
                <a:gd name="T99" fmla="*/ 197 h 19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3" h="197">
                  <a:moveTo>
                    <a:pt x="101" y="0"/>
                  </a:moveTo>
                  <a:lnTo>
                    <a:pt x="90" y="0"/>
                  </a:lnTo>
                  <a:lnTo>
                    <a:pt x="81" y="1"/>
                  </a:lnTo>
                  <a:lnTo>
                    <a:pt x="70" y="3"/>
                  </a:lnTo>
                  <a:lnTo>
                    <a:pt x="61" y="7"/>
                  </a:lnTo>
                  <a:lnTo>
                    <a:pt x="52" y="10"/>
                  </a:lnTo>
                  <a:lnTo>
                    <a:pt x="45" y="16"/>
                  </a:lnTo>
                  <a:lnTo>
                    <a:pt x="36" y="21"/>
                  </a:lnTo>
                  <a:lnTo>
                    <a:pt x="29" y="29"/>
                  </a:lnTo>
                  <a:lnTo>
                    <a:pt x="23" y="36"/>
                  </a:lnTo>
                  <a:lnTo>
                    <a:pt x="16" y="43"/>
                  </a:lnTo>
                  <a:lnTo>
                    <a:pt x="12" y="50"/>
                  </a:lnTo>
                  <a:lnTo>
                    <a:pt x="7" y="59"/>
                  </a:lnTo>
                  <a:lnTo>
                    <a:pt x="3" y="68"/>
                  </a:lnTo>
                  <a:lnTo>
                    <a:pt x="2" y="78"/>
                  </a:lnTo>
                  <a:lnTo>
                    <a:pt x="0" y="88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2" y="117"/>
                  </a:lnTo>
                  <a:lnTo>
                    <a:pt x="3" y="128"/>
                  </a:lnTo>
                  <a:lnTo>
                    <a:pt x="7" y="137"/>
                  </a:lnTo>
                  <a:lnTo>
                    <a:pt x="12" y="145"/>
                  </a:lnTo>
                  <a:lnTo>
                    <a:pt x="16" y="154"/>
                  </a:lnTo>
                  <a:lnTo>
                    <a:pt x="23" y="161"/>
                  </a:lnTo>
                  <a:lnTo>
                    <a:pt x="29" y="168"/>
                  </a:lnTo>
                  <a:lnTo>
                    <a:pt x="36" y="176"/>
                  </a:lnTo>
                  <a:lnTo>
                    <a:pt x="45" y="181"/>
                  </a:lnTo>
                  <a:lnTo>
                    <a:pt x="52" y="185"/>
                  </a:lnTo>
                  <a:lnTo>
                    <a:pt x="61" y="190"/>
                  </a:lnTo>
                  <a:lnTo>
                    <a:pt x="70" y="194"/>
                  </a:lnTo>
                  <a:lnTo>
                    <a:pt x="81" y="195"/>
                  </a:lnTo>
                  <a:lnTo>
                    <a:pt x="90" y="197"/>
                  </a:lnTo>
                  <a:lnTo>
                    <a:pt x="101" y="197"/>
                  </a:lnTo>
                  <a:lnTo>
                    <a:pt x="112" y="197"/>
                  </a:lnTo>
                  <a:lnTo>
                    <a:pt x="121" y="195"/>
                  </a:lnTo>
                  <a:lnTo>
                    <a:pt x="132" y="194"/>
                  </a:lnTo>
                  <a:lnTo>
                    <a:pt x="141" y="190"/>
                  </a:lnTo>
                  <a:lnTo>
                    <a:pt x="150" y="185"/>
                  </a:lnTo>
                  <a:lnTo>
                    <a:pt x="158" y="181"/>
                  </a:lnTo>
                  <a:lnTo>
                    <a:pt x="167" y="176"/>
                  </a:lnTo>
                  <a:lnTo>
                    <a:pt x="174" y="168"/>
                  </a:lnTo>
                  <a:lnTo>
                    <a:pt x="179" y="161"/>
                  </a:lnTo>
                  <a:lnTo>
                    <a:pt x="187" y="154"/>
                  </a:lnTo>
                  <a:lnTo>
                    <a:pt x="190" y="145"/>
                  </a:lnTo>
                  <a:lnTo>
                    <a:pt x="196" y="137"/>
                  </a:lnTo>
                  <a:lnTo>
                    <a:pt x="199" y="128"/>
                  </a:lnTo>
                  <a:lnTo>
                    <a:pt x="201" y="117"/>
                  </a:lnTo>
                  <a:lnTo>
                    <a:pt x="203" y="108"/>
                  </a:lnTo>
                  <a:lnTo>
                    <a:pt x="203" y="98"/>
                  </a:lnTo>
                  <a:lnTo>
                    <a:pt x="203" y="88"/>
                  </a:lnTo>
                  <a:lnTo>
                    <a:pt x="201" y="78"/>
                  </a:lnTo>
                  <a:lnTo>
                    <a:pt x="199" y="68"/>
                  </a:lnTo>
                  <a:lnTo>
                    <a:pt x="196" y="59"/>
                  </a:lnTo>
                  <a:lnTo>
                    <a:pt x="190" y="50"/>
                  </a:lnTo>
                  <a:lnTo>
                    <a:pt x="187" y="43"/>
                  </a:lnTo>
                  <a:lnTo>
                    <a:pt x="179" y="36"/>
                  </a:lnTo>
                  <a:lnTo>
                    <a:pt x="174" y="29"/>
                  </a:lnTo>
                  <a:lnTo>
                    <a:pt x="167" y="21"/>
                  </a:lnTo>
                  <a:lnTo>
                    <a:pt x="158" y="16"/>
                  </a:lnTo>
                  <a:lnTo>
                    <a:pt x="150" y="10"/>
                  </a:lnTo>
                  <a:lnTo>
                    <a:pt x="141" y="7"/>
                  </a:lnTo>
                  <a:lnTo>
                    <a:pt x="132" y="3"/>
                  </a:lnTo>
                  <a:lnTo>
                    <a:pt x="121" y="1"/>
                  </a:lnTo>
                  <a:lnTo>
                    <a:pt x="112" y="0"/>
                  </a:lnTo>
                  <a:lnTo>
                    <a:pt x="101" y="0"/>
                  </a:lnTo>
                </a:path>
              </a:pathLst>
            </a:cu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74" name="Freeform 52"/>
            <p:cNvSpPr>
              <a:spLocks/>
            </p:cNvSpPr>
            <p:nvPr/>
          </p:nvSpPr>
          <p:spPr bwMode="auto">
            <a:xfrm>
              <a:off x="3833" y="1071"/>
              <a:ext cx="107" cy="104"/>
            </a:xfrm>
            <a:custGeom>
              <a:avLst/>
              <a:gdLst>
                <a:gd name="T0" fmla="*/ 4 w 203"/>
                <a:gd name="T1" fmla="*/ 0 h 197"/>
                <a:gd name="T2" fmla="*/ 3 w 203"/>
                <a:gd name="T3" fmla="*/ 1 h 197"/>
                <a:gd name="T4" fmla="*/ 2 w 203"/>
                <a:gd name="T5" fmla="*/ 1 h 197"/>
                <a:gd name="T6" fmla="*/ 2 w 203"/>
                <a:gd name="T7" fmla="*/ 1 h 197"/>
                <a:gd name="T8" fmla="*/ 1 w 203"/>
                <a:gd name="T9" fmla="*/ 2 h 197"/>
                <a:gd name="T10" fmla="*/ 1 w 203"/>
                <a:gd name="T11" fmla="*/ 2 h 197"/>
                <a:gd name="T12" fmla="*/ 1 w 203"/>
                <a:gd name="T13" fmla="*/ 3 h 197"/>
                <a:gd name="T14" fmla="*/ 0 w 203"/>
                <a:gd name="T15" fmla="*/ 4 h 197"/>
                <a:gd name="T16" fmla="*/ 0 w 203"/>
                <a:gd name="T17" fmla="*/ 4 h 197"/>
                <a:gd name="T18" fmla="*/ 1 w 203"/>
                <a:gd name="T19" fmla="*/ 5 h 197"/>
                <a:gd name="T20" fmla="*/ 1 w 203"/>
                <a:gd name="T21" fmla="*/ 6 h 197"/>
                <a:gd name="T22" fmla="*/ 1 w 203"/>
                <a:gd name="T23" fmla="*/ 7 h 197"/>
                <a:gd name="T24" fmla="*/ 2 w 203"/>
                <a:gd name="T25" fmla="*/ 7 h 197"/>
                <a:gd name="T26" fmla="*/ 2 w 203"/>
                <a:gd name="T27" fmla="*/ 7 h 197"/>
                <a:gd name="T28" fmla="*/ 3 w 203"/>
                <a:gd name="T29" fmla="*/ 8 h 197"/>
                <a:gd name="T30" fmla="*/ 4 w 203"/>
                <a:gd name="T31" fmla="*/ 8 h 197"/>
                <a:gd name="T32" fmla="*/ 4 w 203"/>
                <a:gd name="T33" fmla="*/ 8 h 197"/>
                <a:gd name="T34" fmla="*/ 6 w 203"/>
                <a:gd name="T35" fmla="*/ 8 h 197"/>
                <a:gd name="T36" fmla="*/ 6 w 203"/>
                <a:gd name="T37" fmla="*/ 7 h 197"/>
                <a:gd name="T38" fmla="*/ 7 w 203"/>
                <a:gd name="T39" fmla="*/ 7 h 197"/>
                <a:gd name="T40" fmla="*/ 7 w 203"/>
                <a:gd name="T41" fmla="*/ 7 h 197"/>
                <a:gd name="T42" fmla="*/ 8 w 203"/>
                <a:gd name="T43" fmla="*/ 6 h 197"/>
                <a:gd name="T44" fmla="*/ 8 w 203"/>
                <a:gd name="T45" fmla="*/ 5 h 197"/>
                <a:gd name="T46" fmla="*/ 8 w 203"/>
                <a:gd name="T47" fmla="*/ 4 h 197"/>
                <a:gd name="T48" fmla="*/ 8 w 203"/>
                <a:gd name="T49" fmla="*/ 4 h 197"/>
                <a:gd name="T50" fmla="*/ 8 w 203"/>
                <a:gd name="T51" fmla="*/ 3 h 197"/>
                <a:gd name="T52" fmla="*/ 8 w 203"/>
                <a:gd name="T53" fmla="*/ 2 h 197"/>
                <a:gd name="T54" fmla="*/ 7 w 203"/>
                <a:gd name="T55" fmla="*/ 2 h 197"/>
                <a:gd name="T56" fmla="*/ 7 w 203"/>
                <a:gd name="T57" fmla="*/ 1 h 197"/>
                <a:gd name="T58" fmla="*/ 6 w 203"/>
                <a:gd name="T59" fmla="*/ 1 h 197"/>
                <a:gd name="T60" fmla="*/ 6 w 203"/>
                <a:gd name="T61" fmla="*/ 1 h 197"/>
                <a:gd name="T62" fmla="*/ 4 w 203"/>
                <a:gd name="T63" fmla="*/ 0 h 19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3"/>
                <a:gd name="T97" fmla="*/ 0 h 197"/>
                <a:gd name="T98" fmla="*/ 203 w 203"/>
                <a:gd name="T99" fmla="*/ 197 h 19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3" h="197">
                  <a:moveTo>
                    <a:pt x="101" y="0"/>
                  </a:moveTo>
                  <a:lnTo>
                    <a:pt x="90" y="0"/>
                  </a:lnTo>
                  <a:lnTo>
                    <a:pt x="81" y="1"/>
                  </a:lnTo>
                  <a:lnTo>
                    <a:pt x="70" y="3"/>
                  </a:lnTo>
                  <a:lnTo>
                    <a:pt x="61" y="7"/>
                  </a:lnTo>
                  <a:lnTo>
                    <a:pt x="52" y="10"/>
                  </a:lnTo>
                  <a:lnTo>
                    <a:pt x="45" y="16"/>
                  </a:lnTo>
                  <a:lnTo>
                    <a:pt x="36" y="21"/>
                  </a:lnTo>
                  <a:lnTo>
                    <a:pt x="29" y="29"/>
                  </a:lnTo>
                  <a:lnTo>
                    <a:pt x="23" y="36"/>
                  </a:lnTo>
                  <a:lnTo>
                    <a:pt x="16" y="43"/>
                  </a:lnTo>
                  <a:lnTo>
                    <a:pt x="12" y="50"/>
                  </a:lnTo>
                  <a:lnTo>
                    <a:pt x="7" y="59"/>
                  </a:lnTo>
                  <a:lnTo>
                    <a:pt x="3" y="68"/>
                  </a:lnTo>
                  <a:lnTo>
                    <a:pt x="2" y="78"/>
                  </a:lnTo>
                  <a:lnTo>
                    <a:pt x="0" y="88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2" y="117"/>
                  </a:lnTo>
                  <a:lnTo>
                    <a:pt x="3" y="128"/>
                  </a:lnTo>
                  <a:lnTo>
                    <a:pt x="7" y="137"/>
                  </a:lnTo>
                  <a:lnTo>
                    <a:pt x="12" y="145"/>
                  </a:lnTo>
                  <a:lnTo>
                    <a:pt x="16" y="154"/>
                  </a:lnTo>
                  <a:lnTo>
                    <a:pt x="23" y="161"/>
                  </a:lnTo>
                  <a:lnTo>
                    <a:pt x="29" y="168"/>
                  </a:lnTo>
                  <a:lnTo>
                    <a:pt x="36" y="176"/>
                  </a:lnTo>
                  <a:lnTo>
                    <a:pt x="45" y="181"/>
                  </a:lnTo>
                  <a:lnTo>
                    <a:pt x="52" y="185"/>
                  </a:lnTo>
                  <a:lnTo>
                    <a:pt x="61" y="190"/>
                  </a:lnTo>
                  <a:lnTo>
                    <a:pt x="70" y="194"/>
                  </a:lnTo>
                  <a:lnTo>
                    <a:pt x="81" y="195"/>
                  </a:lnTo>
                  <a:lnTo>
                    <a:pt x="90" y="197"/>
                  </a:lnTo>
                  <a:lnTo>
                    <a:pt x="101" y="197"/>
                  </a:lnTo>
                  <a:lnTo>
                    <a:pt x="112" y="197"/>
                  </a:lnTo>
                  <a:lnTo>
                    <a:pt x="121" y="195"/>
                  </a:lnTo>
                  <a:lnTo>
                    <a:pt x="132" y="194"/>
                  </a:lnTo>
                  <a:lnTo>
                    <a:pt x="141" y="190"/>
                  </a:lnTo>
                  <a:lnTo>
                    <a:pt x="150" y="185"/>
                  </a:lnTo>
                  <a:lnTo>
                    <a:pt x="158" y="181"/>
                  </a:lnTo>
                  <a:lnTo>
                    <a:pt x="167" y="176"/>
                  </a:lnTo>
                  <a:lnTo>
                    <a:pt x="174" y="168"/>
                  </a:lnTo>
                  <a:lnTo>
                    <a:pt x="179" y="161"/>
                  </a:lnTo>
                  <a:lnTo>
                    <a:pt x="187" y="154"/>
                  </a:lnTo>
                  <a:lnTo>
                    <a:pt x="190" y="145"/>
                  </a:lnTo>
                  <a:lnTo>
                    <a:pt x="196" y="137"/>
                  </a:lnTo>
                  <a:lnTo>
                    <a:pt x="199" y="128"/>
                  </a:lnTo>
                  <a:lnTo>
                    <a:pt x="201" y="117"/>
                  </a:lnTo>
                  <a:lnTo>
                    <a:pt x="203" y="108"/>
                  </a:lnTo>
                  <a:lnTo>
                    <a:pt x="203" y="98"/>
                  </a:lnTo>
                  <a:lnTo>
                    <a:pt x="203" y="88"/>
                  </a:lnTo>
                  <a:lnTo>
                    <a:pt x="201" y="78"/>
                  </a:lnTo>
                  <a:lnTo>
                    <a:pt x="199" y="68"/>
                  </a:lnTo>
                  <a:lnTo>
                    <a:pt x="196" y="59"/>
                  </a:lnTo>
                  <a:lnTo>
                    <a:pt x="190" y="50"/>
                  </a:lnTo>
                  <a:lnTo>
                    <a:pt x="187" y="43"/>
                  </a:lnTo>
                  <a:lnTo>
                    <a:pt x="179" y="36"/>
                  </a:lnTo>
                  <a:lnTo>
                    <a:pt x="174" y="29"/>
                  </a:lnTo>
                  <a:lnTo>
                    <a:pt x="167" y="21"/>
                  </a:lnTo>
                  <a:lnTo>
                    <a:pt x="158" y="16"/>
                  </a:lnTo>
                  <a:lnTo>
                    <a:pt x="150" y="10"/>
                  </a:lnTo>
                  <a:lnTo>
                    <a:pt x="141" y="7"/>
                  </a:lnTo>
                  <a:lnTo>
                    <a:pt x="132" y="3"/>
                  </a:lnTo>
                  <a:lnTo>
                    <a:pt x="121" y="1"/>
                  </a:lnTo>
                  <a:lnTo>
                    <a:pt x="112" y="0"/>
                  </a:lnTo>
                  <a:lnTo>
                    <a:pt x="101" y="0"/>
                  </a:lnTo>
                </a:path>
              </a:pathLst>
            </a:cu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75" name="Line 53"/>
            <p:cNvSpPr>
              <a:spLocks noChangeShapeType="1"/>
            </p:cNvSpPr>
            <p:nvPr/>
          </p:nvSpPr>
          <p:spPr bwMode="auto">
            <a:xfrm flipH="1">
              <a:off x="3833" y="1117"/>
              <a:ext cx="0" cy="49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76" name="Line 54"/>
            <p:cNvSpPr>
              <a:spLocks noChangeShapeType="1"/>
            </p:cNvSpPr>
            <p:nvPr/>
          </p:nvSpPr>
          <p:spPr bwMode="auto">
            <a:xfrm>
              <a:off x="3878" y="1660"/>
              <a:ext cx="1" cy="31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77" name="Line 55"/>
            <p:cNvSpPr>
              <a:spLocks noChangeShapeType="1"/>
            </p:cNvSpPr>
            <p:nvPr/>
          </p:nvSpPr>
          <p:spPr bwMode="auto">
            <a:xfrm>
              <a:off x="3878" y="754"/>
              <a:ext cx="1" cy="31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21" name="テキスト ボックス 20"/>
          <p:cNvSpPr txBox="1"/>
          <p:nvPr/>
        </p:nvSpPr>
        <p:spPr>
          <a:xfrm>
            <a:off x="8802604" y="6453188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F0E9043-FA9B-4C89-9A0B-4BF9EC3B5488}" type="slidenum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22" name="テキスト ボックス 29"/>
          <p:cNvSpPr txBox="1"/>
          <p:nvPr/>
        </p:nvSpPr>
        <p:spPr>
          <a:xfrm>
            <a:off x="6237737" y="6314688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6.18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3" name="Text Box 42">
            <a:extLst>
              <a:ext uri="{FF2B5EF4-FFF2-40B4-BE49-F238E27FC236}">
                <a16:creationId xmlns:a16="http://schemas.microsoft.com/office/drawing/2014/main" id="{A3E20C46-EC5C-9756-2D40-38A7A1E772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1960" y="2780928"/>
            <a:ext cx="86441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= 0V</a:t>
            </a:r>
            <a:endParaRPr kumimoji="1" lang="en-US" altLang="ja-JP" sz="2000" b="1" i="0" u="none" strike="noStrike" kern="1200" cap="none" spc="0" normalizeH="0" baseline="-25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5147469" y="2334419"/>
            <a:ext cx="2633663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5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516063"/>
            <a:ext cx="2735262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0"/>
            <a:ext cx="8820150" cy="620713"/>
          </a:xfrm>
        </p:spPr>
        <p:txBody>
          <a:bodyPr/>
          <a:lstStyle/>
          <a:p>
            <a:pPr eaLnBrk="1" hangingPunct="1"/>
            <a:r>
              <a:rPr lang="en-US" altLang="ja-JP" b="1" dirty="0">
                <a:latin typeface="Times New Roman" pitchFamily="18" charset="0"/>
              </a:rPr>
              <a:t>CMOS</a:t>
            </a:r>
            <a:r>
              <a:rPr lang="ja-JP" altLang="en-US" b="1">
                <a:latin typeface="Times New Roman" pitchFamily="18" charset="0"/>
              </a:rPr>
              <a:t>インバータ</a:t>
            </a:r>
            <a:r>
              <a:rPr lang="en-US" altLang="ja-JP" b="1">
                <a:latin typeface="Times New Roman" pitchFamily="18" charset="0"/>
              </a:rPr>
              <a:t>(2/3</a:t>
            </a:r>
            <a:r>
              <a:rPr lang="en-US" altLang="ja-JP" b="1" dirty="0">
                <a:latin typeface="Times New Roman" pitchFamily="18" charset="0"/>
              </a:rPr>
              <a:t>)</a:t>
            </a:r>
            <a:r>
              <a:rPr lang="ja-JP" altLang="en-US" b="1">
                <a:latin typeface="Times New Roman" pitchFamily="18" charset="0"/>
              </a:rPr>
              <a:t>：</a:t>
            </a:r>
            <a:r>
              <a:rPr lang="en-US" altLang="ja-JP" b="1" dirty="0">
                <a:latin typeface="Times New Roman" pitchFamily="18" charset="0"/>
              </a:rPr>
              <a:t> PMOS</a:t>
            </a:r>
          </a:p>
        </p:txBody>
      </p:sp>
      <p:sp>
        <p:nvSpPr>
          <p:cNvPr id="8" name="Text Box 42"/>
          <p:cNvSpPr txBox="1">
            <a:spLocks noChangeArrowheads="1"/>
          </p:cNvSpPr>
          <p:nvPr/>
        </p:nvSpPr>
        <p:spPr bwMode="auto">
          <a:xfrm>
            <a:off x="4211638" y="2638425"/>
            <a:ext cx="6429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0V</a:t>
            </a:r>
            <a:endParaRPr kumimoji="1" lang="en-US" altLang="ja-JP" sz="2000" b="1" i="0" u="none" strike="noStrike" kern="1200" cap="none" spc="0" normalizeH="0" baseline="-25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3" name="Line 25"/>
          <p:cNvSpPr>
            <a:spLocks noChangeShapeType="1"/>
          </p:cNvSpPr>
          <p:nvPr/>
        </p:nvSpPr>
        <p:spPr bwMode="auto">
          <a:xfrm>
            <a:off x="6500813" y="1593850"/>
            <a:ext cx="0" cy="339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 w="38100">
                <a:solidFill>
                  <a:srgbClr val="000000"/>
                </a:solidFill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" name="Line 32"/>
          <p:cNvSpPr>
            <a:spLocks noChangeShapeType="1"/>
          </p:cNvSpPr>
          <p:nvPr/>
        </p:nvSpPr>
        <p:spPr bwMode="auto">
          <a:xfrm rot="16200000">
            <a:off x="7084219" y="1215232"/>
            <a:ext cx="0" cy="11668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 w="38100">
                <a:solidFill>
                  <a:srgbClr val="000000"/>
                </a:solidFill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" name="Text Box 42"/>
          <p:cNvSpPr txBox="1">
            <a:spLocks noChangeArrowheads="1"/>
          </p:cNvSpPr>
          <p:nvPr/>
        </p:nvSpPr>
        <p:spPr bwMode="auto">
          <a:xfrm>
            <a:off x="6205538" y="1000125"/>
            <a:ext cx="7191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5V</a:t>
            </a:r>
            <a:endParaRPr kumimoji="1" lang="en-US" altLang="ja-JP" sz="2000" b="1" i="0" u="none" strike="noStrike" kern="1200" cap="none" spc="0" normalizeH="0" baseline="-2500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5" name="Oval 31"/>
          <p:cNvSpPr>
            <a:spLocks noChangeArrowheads="1"/>
          </p:cNvSpPr>
          <p:nvPr/>
        </p:nvSpPr>
        <p:spPr bwMode="auto">
          <a:xfrm>
            <a:off x="6437313" y="1446213"/>
            <a:ext cx="128587" cy="15081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37" name="Line 32"/>
          <p:cNvSpPr>
            <a:spLocks noChangeShapeType="1"/>
          </p:cNvSpPr>
          <p:nvPr/>
        </p:nvSpPr>
        <p:spPr bwMode="auto">
          <a:xfrm>
            <a:off x="7667625" y="1798638"/>
            <a:ext cx="0" cy="14557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 w="38100">
                <a:solidFill>
                  <a:srgbClr val="000000"/>
                </a:solidFill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8" name="Line 32"/>
          <p:cNvSpPr>
            <a:spLocks noChangeShapeType="1"/>
          </p:cNvSpPr>
          <p:nvPr/>
        </p:nvSpPr>
        <p:spPr bwMode="auto">
          <a:xfrm rot="16200000">
            <a:off x="5392738" y="3078162"/>
            <a:ext cx="0" cy="352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>
              <a:ln w="38100">
                <a:solidFill>
                  <a:srgbClr val="000000"/>
                </a:solidFill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9" name="Line 32"/>
          <p:cNvSpPr>
            <a:spLocks noChangeShapeType="1"/>
          </p:cNvSpPr>
          <p:nvPr/>
        </p:nvSpPr>
        <p:spPr bwMode="auto">
          <a:xfrm rot="16200000">
            <a:off x="7525544" y="3102769"/>
            <a:ext cx="0" cy="284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 w="38100">
                <a:solidFill>
                  <a:srgbClr val="000000"/>
                </a:solidFill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40" name="Line 25"/>
          <p:cNvSpPr>
            <a:spLocks noChangeShapeType="1"/>
          </p:cNvSpPr>
          <p:nvPr/>
        </p:nvSpPr>
        <p:spPr bwMode="auto">
          <a:xfrm>
            <a:off x="6518275" y="4570413"/>
            <a:ext cx="0" cy="339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 w="38100">
                <a:solidFill>
                  <a:srgbClr val="000000"/>
                </a:solidFill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41" name="Oval 31"/>
          <p:cNvSpPr>
            <a:spLocks noChangeArrowheads="1"/>
          </p:cNvSpPr>
          <p:nvPr/>
        </p:nvSpPr>
        <p:spPr bwMode="auto">
          <a:xfrm>
            <a:off x="5097463" y="3178175"/>
            <a:ext cx="128587" cy="15081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42" name="Text Box 43"/>
          <p:cNvSpPr txBox="1">
            <a:spLocks noChangeArrowheads="1"/>
          </p:cNvSpPr>
          <p:nvPr/>
        </p:nvSpPr>
        <p:spPr bwMode="auto">
          <a:xfrm>
            <a:off x="4211638" y="3038475"/>
            <a:ext cx="1079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ゲート</a:t>
            </a:r>
            <a:endParaRPr kumimoji="1" lang="en-US" altLang="ja-JP" sz="2000" b="1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43" name="Text Box 43"/>
          <p:cNvSpPr txBox="1">
            <a:spLocks noChangeArrowheads="1"/>
          </p:cNvSpPr>
          <p:nvPr/>
        </p:nvSpPr>
        <p:spPr bwMode="auto">
          <a:xfrm>
            <a:off x="5435600" y="1948830"/>
            <a:ext cx="1079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ソース</a:t>
            </a:r>
            <a:endParaRPr kumimoji="1" lang="en-US" altLang="ja-JP" sz="2000" b="1" i="0" u="none" strike="noStrike" kern="1200" cap="none" spc="0" normalizeH="0" baseline="-25000" noProof="0" dirty="0">
              <a:ln>
                <a:noFill/>
              </a:ln>
              <a:solidFill>
                <a:srgbClr val="339933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44" name="Text Box 43"/>
          <p:cNvSpPr txBox="1">
            <a:spLocks noChangeArrowheads="1"/>
          </p:cNvSpPr>
          <p:nvPr/>
        </p:nvSpPr>
        <p:spPr bwMode="auto">
          <a:xfrm>
            <a:off x="5387975" y="4181475"/>
            <a:ext cx="11985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ドレイン</a:t>
            </a:r>
            <a:endParaRPr kumimoji="1" lang="en-US" altLang="ja-JP" sz="2000" b="1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900113" y="1412875"/>
            <a:ext cx="1655762" cy="1646238"/>
          </a:xfrm>
          <a:prstGeom prst="ellipse">
            <a:avLst/>
          </a:prstGeom>
          <a:noFill/>
          <a:ln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46" name="Text Box 42"/>
          <p:cNvSpPr txBox="1">
            <a:spLocks noChangeArrowheads="1"/>
          </p:cNvSpPr>
          <p:nvPr/>
        </p:nvSpPr>
        <p:spPr bwMode="auto">
          <a:xfrm>
            <a:off x="6567488" y="981075"/>
            <a:ext cx="955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→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0V</a:t>
            </a:r>
            <a:endParaRPr kumimoji="1" lang="en-US" altLang="ja-JP" sz="2000" b="1" i="0" u="none" strike="noStrike" kern="1200" cap="none" spc="0" normalizeH="0" baseline="-25000" noProof="0" dirty="0">
              <a:ln>
                <a:noFill/>
              </a:ln>
              <a:solidFill>
                <a:srgbClr val="339933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47" name="Text Box 42"/>
          <p:cNvSpPr txBox="1">
            <a:spLocks noChangeArrowheads="1"/>
          </p:cNvSpPr>
          <p:nvPr/>
        </p:nvSpPr>
        <p:spPr bwMode="auto">
          <a:xfrm>
            <a:off x="4595813" y="2597150"/>
            <a:ext cx="1055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→ 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-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5V</a:t>
            </a:r>
            <a:endParaRPr kumimoji="1" lang="en-US" altLang="ja-JP" sz="2000" b="1" i="0" u="none" strike="noStrike" kern="1200" cap="none" spc="0" normalizeH="0" baseline="-25000" noProof="0" dirty="0">
              <a:ln>
                <a:noFill/>
              </a:ln>
              <a:solidFill>
                <a:srgbClr val="339933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4" name="テキスト ボックス 3"/>
          <p:cNvSpPr txBox="1">
            <a:spLocks noChangeArrowheads="1"/>
          </p:cNvSpPr>
          <p:nvPr/>
        </p:nvSpPr>
        <p:spPr bwMode="auto">
          <a:xfrm>
            <a:off x="4211638" y="1219200"/>
            <a:ext cx="850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Times New Roman" pitchFamily="18" charset="0"/>
              </a:rPr>
              <a:t>PMOS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339933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Times New Roman" pitchFamily="18" charset="0"/>
            </a:endParaRPr>
          </a:p>
        </p:txBody>
      </p:sp>
      <p:sp>
        <p:nvSpPr>
          <p:cNvPr id="49" name="Text Box 42"/>
          <p:cNvSpPr txBox="1">
            <a:spLocks noChangeArrowheads="1"/>
          </p:cNvSpPr>
          <p:nvPr/>
        </p:nvSpPr>
        <p:spPr bwMode="auto">
          <a:xfrm>
            <a:off x="6372225" y="3068638"/>
            <a:ext cx="10572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ON</a:t>
            </a:r>
            <a:endParaRPr kumimoji="1" lang="en-US" altLang="ja-JP" sz="2000" b="1" i="0" u="none" strike="noStrike" kern="1200" cap="none" spc="0" normalizeH="0" baseline="-25000" noProof="0" dirty="0">
              <a:ln>
                <a:noFill/>
              </a:ln>
              <a:solidFill>
                <a:srgbClr val="339933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802604" y="6453188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16CD2D2-BB14-4228-A8CF-CCBC6B18F42B}" type="slidenum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4" grpId="0"/>
      <p:bldP spid="35" grpId="0" animBg="1"/>
      <p:bldP spid="41" grpId="0" animBg="1"/>
      <p:bldP spid="42" grpId="0"/>
      <p:bldP spid="43" grpId="0"/>
      <p:bldP spid="44" grpId="0"/>
      <p:bldP spid="2" grpId="0" animBg="1"/>
      <p:bldP spid="46" grpId="0"/>
      <p:bldP spid="47" grpId="0"/>
      <p:bldP spid="4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0"/>
            <a:ext cx="8820150" cy="620713"/>
          </a:xfrm>
        </p:spPr>
        <p:txBody>
          <a:bodyPr/>
          <a:lstStyle/>
          <a:p>
            <a:pPr eaLnBrk="1" hangingPunct="1"/>
            <a:r>
              <a:rPr lang="en-US" altLang="ja-JP" b="1" dirty="0">
                <a:latin typeface="Times New Roman" pitchFamily="18" charset="0"/>
              </a:rPr>
              <a:t>CMOS</a:t>
            </a:r>
            <a:r>
              <a:rPr lang="ja-JP" altLang="en-US" b="1">
                <a:latin typeface="Times New Roman" pitchFamily="18" charset="0"/>
              </a:rPr>
              <a:t>インバータ</a:t>
            </a:r>
            <a:r>
              <a:rPr lang="en-US" altLang="ja-JP" b="1" dirty="0">
                <a:latin typeface="Times New Roman" pitchFamily="18" charset="0"/>
              </a:rPr>
              <a:t>(3/3)</a:t>
            </a:r>
          </a:p>
        </p:txBody>
      </p:sp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323528" y="915685"/>
            <a:ext cx="5750471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CMOS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インバータの利点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電源からアースまでの貫通電流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がなく，</a:t>
            </a:r>
            <a:b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</a:b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消費電力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が少ない．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“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0”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レベルが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きちんと出る．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欠点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プロセスが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複雑で，製造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コスト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が高かった．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しかし，現在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は他のプロセスも複雑化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しため，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問題なし．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pic>
        <p:nvPicPr>
          <p:cNvPr id="1229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837" y="3859485"/>
            <a:ext cx="2454275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50" y="3788047"/>
            <a:ext cx="2468562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18" name="Line 35"/>
          <p:cNvSpPr>
            <a:spLocks noChangeShapeType="1"/>
          </p:cNvSpPr>
          <p:nvPr/>
        </p:nvSpPr>
        <p:spPr bwMode="auto">
          <a:xfrm>
            <a:off x="3908475" y="3861072"/>
            <a:ext cx="0" cy="503238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12319" name="Text Box 36"/>
          <p:cNvSpPr txBox="1">
            <a:spLocks noChangeArrowheads="1"/>
          </p:cNvSpPr>
          <p:nvPr/>
        </p:nvSpPr>
        <p:spPr bwMode="auto">
          <a:xfrm>
            <a:off x="3773537" y="3946797"/>
            <a:ext cx="63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i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6073999" y="1052736"/>
            <a:ext cx="2860212" cy="5112568"/>
            <a:chOff x="6156325" y="1484313"/>
            <a:chExt cx="2592388" cy="4892675"/>
          </a:xfrm>
        </p:grpSpPr>
        <p:sp>
          <p:nvSpPr>
            <p:cNvPr id="12292" name="Line 5"/>
            <p:cNvSpPr>
              <a:spLocks noChangeShapeType="1"/>
            </p:cNvSpPr>
            <p:nvPr/>
          </p:nvSpPr>
          <p:spPr bwMode="auto">
            <a:xfrm>
              <a:off x="6588125" y="1484313"/>
              <a:ext cx="0" cy="13668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293" name="Line 6"/>
            <p:cNvSpPr>
              <a:spLocks noChangeShapeType="1"/>
            </p:cNvSpPr>
            <p:nvPr/>
          </p:nvSpPr>
          <p:spPr bwMode="auto">
            <a:xfrm flipH="1" flipV="1">
              <a:off x="6588125" y="2851150"/>
              <a:ext cx="2160588" cy="15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294" name="Text Box 7"/>
            <p:cNvSpPr txBox="1">
              <a:spLocks noChangeArrowheads="1"/>
            </p:cNvSpPr>
            <p:nvPr/>
          </p:nvSpPr>
          <p:spPr bwMode="auto">
            <a:xfrm rot="-5400000">
              <a:off x="5869781" y="2070894"/>
              <a:ext cx="903288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入力</a:t>
              </a:r>
              <a:r>
                <a:rPr kumimoji="1" lang="en-US" altLang="ja-JP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Vin</a:t>
              </a:r>
              <a:endParaRPr kumimoji="1" lang="en-US" altLang="ja-JP" sz="20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297" name="Line 10"/>
            <p:cNvSpPr>
              <a:spLocks noChangeShapeType="1"/>
            </p:cNvSpPr>
            <p:nvPr/>
          </p:nvSpPr>
          <p:spPr bwMode="auto">
            <a:xfrm flipH="1" flipV="1">
              <a:off x="6588125" y="2852738"/>
              <a:ext cx="6477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298" name="Line 11"/>
            <p:cNvSpPr>
              <a:spLocks noChangeShapeType="1"/>
            </p:cNvSpPr>
            <p:nvPr/>
          </p:nvSpPr>
          <p:spPr bwMode="auto">
            <a:xfrm flipH="1" flipV="1">
              <a:off x="7235825" y="1987550"/>
              <a:ext cx="0" cy="8636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299" name="Line 12"/>
            <p:cNvSpPr>
              <a:spLocks noChangeShapeType="1"/>
            </p:cNvSpPr>
            <p:nvPr/>
          </p:nvSpPr>
          <p:spPr bwMode="auto">
            <a:xfrm flipH="1" flipV="1">
              <a:off x="7235825" y="1989138"/>
              <a:ext cx="649288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300" name="Line 13"/>
            <p:cNvSpPr>
              <a:spLocks noChangeShapeType="1"/>
            </p:cNvSpPr>
            <p:nvPr/>
          </p:nvSpPr>
          <p:spPr bwMode="auto">
            <a:xfrm flipH="1" flipV="1">
              <a:off x="7885113" y="1987550"/>
              <a:ext cx="0" cy="8636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301" name="Line 14"/>
            <p:cNvSpPr>
              <a:spLocks noChangeShapeType="1"/>
            </p:cNvSpPr>
            <p:nvPr/>
          </p:nvSpPr>
          <p:spPr bwMode="auto">
            <a:xfrm flipH="1" flipV="1">
              <a:off x="7885113" y="2852738"/>
              <a:ext cx="6477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302" name="Line 15"/>
            <p:cNvSpPr>
              <a:spLocks noChangeShapeType="1"/>
            </p:cNvSpPr>
            <p:nvPr/>
          </p:nvSpPr>
          <p:spPr bwMode="auto">
            <a:xfrm>
              <a:off x="6575425" y="3140075"/>
              <a:ext cx="0" cy="13668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303" name="Line 16"/>
            <p:cNvSpPr>
              <a:spLocks noChangeShapeType="1"/>
            </p:cNvSpPr>
            <p:nvPr/>
          </p:nvSpPr>
          <p:spPr bwMode="auto">
            <a:xfrm flipH="1" flipV="1">
              <a:off x="6575425" y="4506913"/>
              <a:ext cx="2160588" cy="15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304" name="Text Box 17"/>
            <p:cNvSpPr txBox="1">
              <a:spLocks noChangeArrowheads="1"/>
            </p:cNvSpPr>
            <p:nvPr/>
          </p:nvSpPr>
          <p:spPr bwMode="auto">
            <a:xfrm rot="-5400000">
              <a:off x="5786437" y="3654426"/>
              <a:ext cx="104457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出力</a:t>
              </a:r>
              <a:r>
                <a:rPr kumimoji="1" lang="en-US" altLang="ja-JP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Vout</a:t>
              </a:r>
              <a:endParaRPr kumimoji="1" lang="en-US" altLang="ja-JP" sz="20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305" name="Text Box 18"/>
            <p:cNvSpPr txBox="1">
              <a:spLocks noChangeArrowheads="1"/>
            </p:cNvSpPr>
            <p:nvPr/>
          </p:nvSpPr>
          <p:spPr bwMode="auto">
            <a:xfrm>
              <a:off x="8243888" y="4583113"/>
              <a:ext cx="355600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時間</a:t>
              </a:r>
              <a:endParaRPr kumimoji="1" lang="ja-JP" altLang="en-US" sz="14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306" name="Line 19"/>
            <p:cNvSpPr>
              <a:spLocks noChangeShapeType="1"/>
            </p:cNvSpPr>
            <p:nvPr/>
          </p:nvSpPr>
          <p:spPr bwMode="auto">
            <a:xfrm flipH="1" flipV="1">
              <a:off x="6575425" y="3644900"/>
              <a:ext cx="647700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307" name="Line 20"/>
            <p:cNvSpPr>
              <a:spLocks noChangeShapeType="1"/>
            </p:cNvSpPr>
            <p:nvPr/>
          </p:nvSpPr>
          <p:spPr bwMode="auto">
            <a:xfrm flipH="1" flipV="1">
              <a:off x="7451725" y="4508500"/>
              <a:ext cx="420688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308" name="Line 21"/>
            <p:cNvSpPr>
              <a:spLocks noChangeShapeType="1"/>
            </p:cNvSpPr>
            <p:nvPr/>
          </p:nvSpPr>
          <p:spPr bwMode="auto">
            <a:xfrm flipH="1" flipV="1">
              <a:off x="8101013" y="3644900"/>
              <a:ext cx="419100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309" name="Text Box 22"/>
            <p:cNvSpPr txBox="1">
              <a:spLocks noChangeArrowheads="1"/>
            </p:cNvSpPr>
            <p:nvPr/>
          </p:nvSpPr>
          <p:spPr bwMode="auto">
            <a:xfrm>
              <a:off x="8243888" y="2927350"/>
              <a:ext cx="355600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時間</a:t>
              </a:r>
              <a:endParaRPr kumimoji="1" lang="ja-JP" altLang="en-US" sz="14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310" name="Line 23"/>
            <p:cNvSpPr>
              <a:spLocks noChangeShapeType="1"/>
            </p:cNvSpPr>
            <p:nvPr/>
          </p:nvSpPr>
          <p:spPr bwMode="auto">
            <a:xfrm>
              <a:off x="6588125" y="4724400"/>
              <a:ext cx="0" cy="13668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311" name="Line 24"/>
            <p:cNvSpPr>
              <a:spLocks noChangeShapeType="1"/>
            </p:cNvSpPr>
            <p:nvPr/>
          </p:nvSpPr>
          <p:spPr bwMode="auto">
            <a:xfrm flipH="1" flipV="1">
              <a:off x="6588125" y="6091238"/>
              <a:ext cx="2160588" cy="15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312" name="Text Box 25"/>
            <p:cNvSpPr txBox="1">
              <a:spLocks noChangeArrowheads="1"/>
            </p:cNvSpPr>
            <p:nvPr/>
          </p:nvSpPr>
          <p:spPr bwMode="auto">
            <a:xfrm rot="-5400000">
              <a:off x="6000750" y="5253038"/>
              <a:ext cx="6413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電流 </a:t>
              </a:r>
              <a:r>
                <a:rPr kumimoji="1" lang="en-US" altLang="ja-JP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i</a:t>
              </a:r>
              <a:endParaRPr kumimoji="1" lang="en-US" altLang="ja-JP" sz="20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313" name="Text Box 26"/>
            <p:cNvSpPr txBox="1">
              <a:spLocks noChangeArrowheads="1"/>
            </p:cNvSpPr>
            <p:nvPr/>
          </p:nvSpPr>
          <p:spPr bwMode="auto">
            <a:xfrm>
              <a:off x="8256588" y="6164263"/>
              <a:ext cx="355600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時間</a:t>
              </a:r>
              <a:endParaRPr kumimoji="1" lang="ja-JP" altLang="en-US" sz="14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314" name="Freeform 27"/>
            <p:cNvSpPr>
              <a:spLocks/>
            </p:cNvSpPr>
            <p:nvPr/>
          </p:nvSpPr>
          <p:spPr bwMode="auto">
            <a:xfrm>
              <a:off x="7885113" y="3644900"/>
              <a:ext cx="215900" cy="863600"/>
            </a:xfrm>
            <a:custGeom>
              <a:avLst/>
              <a:gdLst>
                <a:gd name="T0" fmla="*/ 0 w 272"/>
                <a:gd name="T1" fmla="*/ 2147483647 h 560"/>
                <a:gd name="T2" fmla="*/ 2147483647 w 272"/>
                <a:gd name="T3" fmla="*/ 2147483647 h 560"/>
                <a:gd name="T4" fmla="*/ 2147483647 w 272"/>
                <a:gd name="T5" fmla="*/ 2147483647 h 560"/>
                <a:gd name="T6" fmla="*/ 2147483647 w 272"/>
                <a:gd name="T7" fmla="*/ 2147483647 h 560"/>
                <a:gd name="T8" fmla="*/ 2147483647 w 272"/>
                <a:gd name="T9" fmla="*/ 2147483647 h 560"/>
                <a:gd name="T10" fmla="*/ 2147483647 w 272"/>
                <a:gd name="T11" fmla="*/ 2147483647 h 560"/>
                <a:gd name="T12" fmla="*/ 2147483647 w 272"/>
                <a:gd name="T13" fmla="*/ 2147483647 h 5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2"/>
                <a:gd name="T22" fmla="*/ 0 h 560"/>
                <a:gd name="T23" fmla="*/ 272 w 272"/>
                <a:gd name="T24" fmla="*/ 560 h 5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2" h="560">
                  <a:moveTo>
                    <a:pt x="0" y="560"/>
                  </a:moveTo>
                  <a:cubicBezTo>
                    <a:pt x="15" y="548"/>
                    <a:pt x="31" y="537"/>
                    <a:pt x="46" y="514"/>
                  </a:cubicBezTo>
                  <a:cubicBezTo>
                    <a:pt x="61" y="491"/>
                    <a:pt x="76" y="469"/>
                    <a:pt x="91" y="424"/>
                  </a:cubicBezTo>
                  <a:cubicBezTo>
                    <a:pt x="106" y="379"/>
                    <a:pt x="121" y="295"/>
                    <a:pt x="136" y="242"/>
                  </a:cubicBezTo>
                  <a:cubicBezTo>
                    <a:pt x="151" y="189"/>
                    <a:pt x="167" y="144"/>
                    <a:pt x="182" y="106"/>
                  </a:cubicBezTo>
                  <a:cubicBezTo>
                    <a:pt x="197" y="68"/>
                    <a:pt x="212" y="30"/>
                    <a:pt x="227" y="15"/>
                  </a:cubicBezTo>
                  <a:cubicBezTo>
                    <a:pt x="242" y="0"/>
                    <a:pt x="257" y="7"/>
                    <a:pt x="272" y="15"/>
                  </a:cubicBezTo>
                </a:path>
              </a:pathLst>
            </a:custGeom>
            <a:noFill/>
            <a:ln w="1905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315" name="Freeform 28"/>
            <p:cNvSpPr>
              <a:spLocks/>
            </p:cNvSpPr>
            <p:nvPr/>
          </p:nvSpPr>
          <p:spPr bwMode="auto">
            <a:xfrm flipV="1">
              <a:off x="7235825" y="3643313"/>
              <a:ext cx="215900" cy="889000"/>
            </a:xfrm>
            <a:custGeom>
              <a:avLst/>
              <a:gdLst>
                <a:gd name="T0" fmla="*/ 0 w 272"/>
                <a:gd name="T1" fmla="*/ 2147483647 h 560"/>
                <a:gd name="T2" fmla="*/ 2147483647 w 272"/>
                <a:gd name="T3" fmla="*/ 2147483647 h 560"/>
                <a:gd name="T4" fmla="*/ 2147483647 w 272"/>
                <a:gd name="T5" fmla="*/ 2147483647 h 560"/>
                <a:gd name="T6" fmla="*/ 2147483647 w 272"/>
                <a:gd name="T7" fmla="*/ 2147483647 h 560"/>
                <a:gd name="T8" fmla="*/ 2147483647 w 272"/>
                <a:gd name="T9" fmla="*/ 2147483647 h 560"/>
                <a:gd name="T10" fmla="*/ 2147483647 w 272"/>
                <a:gd name="T11" fmla="*/ 2147483647 h 560"/>
                <a:gd name="T12" fmla="*/ 2147483647 w 272"/>
                <a:gd name="T13" fmla="*/ 2147483647 h 5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2"/>
                <a:gd name="T22" fmla="*/ 0 h 560"/>
                <a:gd name="T23" fmla="*/ 272 w 272"/>
                <a:gd name="T24" fmla="*/ 560 h 5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2" h="560">
                  <a:moveTo>
                    <a:pt x="0" y="560"/>
                  </a:moveTo>
                  <a:cubicBezTo>
                    <a:pt x="15" y="548"/>
                    <a:pt x="31" y="537"/>
                    <a:pt x="46" y="514"/>
                  </a:cubicBezTo>
                  <a:cubicBezTo>
                    <a:pt x="61" y="491"/>
                    <a:pt x="76" y="469"/>
                    <a:pt x="91" y="424"/>
                  </a:cubicBezTo>
                  <a:cubicBezTo>
                    <a:pt x="106" y="379"/>
                    <a:pt x="121" y="295"/>
                    <a:pt x="136" y="242"/>
                  </a:cubicBezTo>
                  <a:cubicBezTo>
                    <a:pt x="151" y="189"/>
                    <a:pt x="167" y="144"/>
                    <a:pt x="182" y="106"/>
                  </a:cubicBezTo>
                  <a:cubicBezTo>
                    <a:pt x="197" y="68"/>
                    <a:pt x="212" y="30"/>
                    <a:pt x="227" y="15"/>
                  </a:cubicBezTo>
                  <a:cubicBezTo>
                    <a:pt x="242" y="0"/>
                    <a:pt x="257" y="7"/>
                    <a:pt x="272" y="15"/>
                  </a:cubicBezTo>
                </a:path>
              </a:pathLst>
            </a:custGeom>
            <a:noFill/>
            <a:ln w="1905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grpSp>
          <p:nvGrpSpPr>
            <p:cNvPr id="12316" name="Group 29"/>
            <p:cNvGrpSpPr>
              <a:grpSpLocks/>
            </p:cNvGrpSpPr>
            <p:nvPr/>
          </p:nvGrpSpPr>
          <p:grpSpPr bwMode="auto">
            <a:xfrm>
              <a:off x="7235825" y="5203825"/>
              <a:ext cx="288925" cy="889000"/>
              <a:chOff x="4558" y="3324"/>
              <a:chExt cx="182" cy="560"/>
            </a:xfrm>
          </p:grpSpPr>
          <p:sp>
            <p:nvSpPr>
              <p:cNvPr id="12326" name="Freeform 30"/>
              <p:cNvSpPr>
                <a:spLocks/>
              </p:cNvSpPr>
              <p:nvPr/>
            </p:nvSpPr>
            <p:spPr bwMode="auto">
              <a:xfrm>
                <a:off x="4558" y="3324"/>
                <a:ext cx="91" cy="560"/>
              </a:xfrm>
              <a:custGeom>
                <a:avLst/>
                <a:gdLst>
                  <a:gd name="T0" fmla="*/ 0 w 272"/>
                  <a:gd name="T1" fmla="*/ 560 h 560"/>
                  <a:gd name="T2" fmla="*/ 0 w 272"/>
                  <a:gd name="T3" fmla="*/ 514 h 560"/>
                  <a:gd name="T4" fmla="*/ 0 w 272"/>
                  <a:gd name="T5" fmla="*/ 424 h 560"/>
                  <a:gd name="T6" fmla="*/ 1 w 272"/>
                  <a:gd name="T7" fmla="*/ 242 h 560"/>
                  <a:gd name="T8" fmla="*/ 1 w 272"/>
                  <a:gd name="T9" fmla="*/ 106 h 560"/>
                  <a:gd name="T10" fmla="*/ 1 w 272"/>
                  <a:gd name="T11" fmla="*/ 15 h 560"/>
                  <a:gd name="T12" fmla="*/ 1 w 272"/>
                  <a:gd name="T13" fmla="*/ 15 h 5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72"/>
                  <a:gd name="T22" fmla="*/ 0 h 560"/>
                  <a:gd name="T23" fmla="*/ 272 w 272"/>
                  <a:gd name="T24" fmla="*/ 560 h 5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72" h="560">
                    <a:moveTo>
                      <a:pt x="0" y="560"/>
                    </a:moveTo>
                    <a:cubicBezTo>
                      <a:pt x="15" y="548"/>
                      <a:pt x="31" y="537"/>
                      <a:pt x="46" y="514"/>
                    </a:cubicBezTo>
                    <a:cubicBezTo>
                      <a:pt x="61" y="491"/>
                      <a:pt x="76" y="469"/>
                      <a:pt x="91" y="424"/>
                    </a:cubicBezTo>
                    <a:cubicBezTo>
                      <a:pt x="106" y="379"/>
                      <a:pt x="121" y="295"/>
                      <a:pt x="136" y="242"/>
                    </a:cubicBezTo>
                    <a:cubicBezTo>
                      <a:pt x="151" y="189"/>
                      <a:pt x="167" y="144"/>
                      <a:pt x="182" y="106"/>
                    </a:cubicBezTo>
                    <a:cubicBezTo>
                      <a:pt x="197" y="68"/>
                      <a:pt x="212" y="30"/>
                      <a:pt x="227" y="15"/>
                    </a:cubicBezTo>
                    <a:cubicBezTo>
                      <a:pt x="242" y="0"/>
                      <a:pt x="257" y="7"/>
                      <a:pt x="272" y="15"/>
                    </a:cubicBezTo>
                  </a:path>
                </a:pathLst>
              </a:custGeom>
              <a:noFill/>
              <a:ln w="19050" cap="flat" cmpd="sng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2327" name="Freeform 31"/>
              <p:cNvSpPr>
                <a:spLocks/>
              </p:cNvSpPr>
              <p:nvPr/>
            </p:nvSpPr>
            <p:spPr bwMode="auto">
              <a:xfrm flipH="1">
                <a:off x="4649" y="3324"/>
                <a:ext cx="91" cy="560"/>
              </a:xfrm>
              <a:custGeom>
                <a:avLst/>
                <a:gdLst>
                  <a:gd name="T0" fmla="*/ 0 w 272"/>
                  <a:gd name="T1" fmla="*/ 560 h 560"/>
                  <a:gd name="T2" fmla="*/ 0 w 272"/>
                  <a:gd name="T3" fmla="*/ 514 h 560"/>
                  <a:gd name="T4" fmla="*/ 0 w 272"/>
                  <a:gd name="T5" fmla="*/ 424 h 560"/>
                  <a:gd name="T6" fmla="*/ 1 w 272"/>
                  <a:gd name="T7" fmla="*/ 242 h 560"/>
                  <a:gd name="T8" fmla="*/ 1 w 272"/>
                  <a:gd name="T9" fmla="*/ 106 h 560"/>
                  <a:gd name="T10" fmla="*/ 1 w 272"/>
                  <a:gd name="T11" fmla="*/ 15 h 560"/>
                  <a:gd name="T12" fmla="*/ 1 w 272"/>
                  <a:gd name="T13" fmla="*/ 15 h 5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72"/>
                  <a:gd name="T22" fmla="*/ 0 h 560"/>
                  <a:gd name="T23" fmla="*/ 272 w 272"/>
                  <a:gd name="T24" fmla="*/ 560 h 5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72" h="560">
                    <a:moveTo>
                      <a:pt x="0" y="560"/>
                    </a:moveTo>
                    <a:cubicBezTo>
                      <a:pt x="15" y="548"/>
                      <a:pt x="31" y="537"/>
                      <a:pt x="46" y="514"/>
                    </a:cubicBezTo>
                    <a:cubicBezTo>
                      <a:pt x="61" y="491"/>
                      <a:pt x="76" y="469"/>
                      <a:pt x="91" y="424"/>
                    </a:cubicBezTo>
                    <a:cubicBezTo>
                      <a:pt x="106" y="379"/>
                      <a:pt x="121" y="295"/>
                      <a:pt x="136" y="242"/>
                    </a:cubicBezTo>
                    <a:cubicBezTo>
                      <a:pt x="151" y="189"/>
                      <a:pt x="167" y="144"/>
                      <a:pt x="182" y="106"/>
                    </a:cubicBezTo>
                    <a:cubicBezTo>
                      <a:pt x="197" y="68"/>
                      <a:pt x="212" y="30"/>
                      <a:pt x="227" y="15"/>
                    </a:cubicBezTo>
                    <a:cubicBezTo>
                      <a:pt x="242" y="0"/>
                      <a:pt x="257" y="7"/>
                      <a:pt x="272" y="15"/>
                    </a:cubicBezTo>
                  </a:path>
                </a:pathLst>
              </a:custGeom>
              <a:noFill/>
              <a:ln w="19050" cap="flat" cmpd="sng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itchFamily="50" charset="-128"/>
                  <a:cs typeface="+mn-cs"/>
                </a:endParaRPr>
              </a:p>
            </p:txBody>
          </p:sp>
        </p:grpSp>
        <p:grpSp>
          <p:nvGrpSpPr>
            <p:cNvPr id="12317" name="Group 32"/>
            <p:cNvGrpSpPr>
              <a:grpSpLocks/>
            </p:cNvGrpSpPr>
            <p:nvPr/>
          </p:nvGrpSpPr>
          <p:grpSpPr bwMode="auto">
            <a:xfrm>
              <a:off x="7883525" y="5203825"/>
              <a:ext cx="288925" cy="889000"/>
              <a:chOff x="4558" y="3324"/>
              <a:chExt cx="182" cy="560"/>
            </a:xfrm>
          </p:grpSpPr>
          <p:sp>
            <p:nvSpPr>
              <p:cNvPr id="12324" name="Freeform 33"/>
              <p:cNvSpPr>
                <a:spLocks/>
              </p:cNvSpPr>
              <p:nvPr/>
            </p:nvSpPr>
            <p:spPr bwMode="auto">
              <a:xfrm>
                <a:off x="4558" y="3324"/>
                <a:ext cx="91" cy="560"/>
              </a:xfrm>
              <a:custGeom>
                <a:avLst/>
                <a:gdLst>
                  <a:gd name="T0" fmla="*/ 0 w 272"/>
                  <a:gd name="T1" fmla="*/ 560 h 560"/>
                  <a:gd name="T2" fmla="*/ 0 w 272"/>
                  <a:gd name="T3" fmla="*/ 514 h 560"/>
                  <a:gd name="T4" fmla="*/ 0 w 272"/>
                  <a:gd name="T5" fmla="*/ 424 h 560"/>
                  <a:gd name="T6" fmla="*/ 1 w 272"/>
                  <a:gd name="T7" fmla="*/ 242 h 560"/>
                  <a:gd name="T8" fmla="*/ 1 w 272"/>
                  <a:gd name="T9" fmla="*/ 106 h 560"/>
                  <a:gd name="T10" fmla="*/ 1 w 272"/>
                  <a:gd name="T11" fmla="*/ 15 h 560"/>
                  <a:gd name="T12" fmla="*/ 1 w 272"/>
                  <a:gd name="T13" fmla="*/ 15 h 5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72"/>
                  <a:gd name="T22" fmla="*/ 0 h 560"/>
                  <a:gd name="T23" fmla="*/ 272 w 272"/>
                  <a:gd name="T24" fmla="*/ 560 h 5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72" h="560">
                    <a:moveTo>
                      <a:pt x="0" y="560"/>
                    </a:moveTo>
                    <a:cubicBezTo>
                      <a:pt x="15" y="548"/>
                      <a:pt x="31" y="537"/>
                      <a:pt x="46" y="514"/>
                    </a:cubicBezTo>
                    <a:cubicBezTo>
                      <a:pt x="61" y="491"/>
                      <a:pt x="76" y="469"/>
                      <a:pt x="91" y="424"/>
                    </a:cubicBezTo>
                    <a:cubicBezTo>
                      <a:pt x="106" y="379"/>
                      <a:pt x="121" y="295"/>
                      <a:pt x="136" y="242"/>
                    </a:cubicBezTo>
                    <a:cubicBezTo>
                      <a:pt x="151" y="189"/>
                      <a:pt x="167" y="144"/>
                      <a:pt x="182" y="106"/>
                    </a:cubicBezTo>
                    <a:cubicBezTo>
                      <a:pt x="197" y="68"/>
                      <a:pt x="212" y="30"/>
                      <a:pt x="227" y="15"/>
                    </a:cubicBezTo>
                    <a:cubicBezTo>
                      <a:pt x="242" y="0"/>
                      <a:pt x="257" y="7"/>
                      <a:pt x="272" y="15"/>
                    </a:cubicBezTo>
                  </a:path>
                </a:pathLst>
              </a:custGeom>
              <a:noFill/>
              <a:ln w="19050" cap="flat" cmpd="sng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2325" name="Freeform 34"/>
              <p:cNvSpPr>
                <a:spLocks/>
              </p:cNvSpPr>
              <p:nvPr/>
            </p:nvSpPr>
            <p:spPr bwMode="auto">
              <a:xfrm flipH="1">
                <a:off x="4649" y="3324"/>
                <a:ext cx="91" cy="560"/>
              </a:xfrm>
              <a:custGeom>
                <a:avLst/>
                <a:gdLst>
                  <a:gd name="T0" fmla="*/ 0 w 272"/>
                  <a:gd name="T1" fmla="*/ 560 h 560"/>
                  <a:gd name="T2" fmla="*/ 0 w 272"/>
                  <a:gd name="T3" fmla="*/ 514 h 560"/>
                  <a:gd name="T4" fmla="*/ 0 w 272"/>
                  <a:gd name="T5" fmla="*/ 424 h 560"/>
                  <a:gd name="T6" fmla="*/ 1 w 272"/>
                  <a:gd name="T7" fmla="*/ 242 h 560"/>
                  <a:gd name="T8" fmla="*/ 1 w 272"/>
                  <a:gd name="T9" fmla="*/ 106 h 560"/>
                  <a:gd name="T10" fmla="*/ 1 w 272"/>
                  <a:gd name="T11" fmla="*/ 15 h 560"/>
                  <a:gd name="T12" fmla="*/ 1 w 272"/>
                  <a:gd name="T13" fmla="*/ 15 h 5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72"/>
                  <a:gd name="T22" fmla="*/ 0 h 560"/>
                  <a:gd name="T23" fmla="*/ 272 w 272"/>
                  <a:gd name="T24" fmla="*/ 560 h 5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72" h="560">
                    <a:moveTo>
                      <a:pt x="0" y="560"/>
                    </a:moveTo>
                    <a:cubicBezTo>
                      <a:pt x="15" y="548"/>
                      <a:pt x="31" y="537"/>
                      <a:pt x="46" y="514"/>
                    </a:cubicBezTo>
                    <a:cubicBezTo>
                      <a:pt x="61" y="491"/>
                      <a:pt x="76" y="469"/>
                      <a:pt x="91" y="424"/>
                    </a:cubicBezTo>
                    <a:cubicBezTo>
                      <a:pt x="106" y="379"/>
                      <a:pt x="121" y="295"/>
                      <a:pt x="136" y="242"/>
                    </a:cubicBezTo>
                    <a:cubicBezTo>
                      <a:pt x="151" y="189"/>
                      <a:pt x="167" y="144"/>
                      <a:pt x="182" y="106"/>
                    </a:cubicBezTo>
                    <a:cubicBezTo>
                      <a:pt x="197" y="68"/>
                      <a:pt x="212" y="30"/>
                      <a:pt x="227" y="15"/>
                    </a:cubicBezTo>
                    <a:cubicBezTo>
                      <a:pt x="242" y="0"/>
                      <a:pt x="257" y="7"/>
                      <a:pt x="272" y="15"/>
                    </a:cubicBezTo>
                  </a:path>
                </a:pathLst>
              </a:custGeom>
              <a:noFill/>
              <a:ln w="19050" cap="flat" cmpd="sng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12320" name="Text Box 37"/>
            <p:cNvSpPr txBox="1">
              <a:spLocks noChangeArrowheads="1"/>
            </p:cNvSpPr>
            <p:nvPr/>
          </p:nvSpPr>
          <p:spPr bwMode="auto">
            <a:xfrm>
              <a:off x="7469188" y="4233863"/>
              <a:ext cx="34290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“0”</a:t>
              </a:r>
            </a:p>
          </p:txBody>
        </p:sp>
        <p:sp>
          <p:nvSpPr>
            <p:cNvPr id="12321" name="Text Box 38"/>
            <p:cNvSpPr txBox="1">
              <a:spLocks noChangeArrowheads="1"/>
            </p:cNvSpPr>
            <p:nvPr/>
          </p:nvSpPr>
          <p:spPr bwMode="auto">
            <a:xfrm>
              <a:off x="6732588" y="3357563"/>
              <a:ext cx="34290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“1”</a:t>
              </a:r>
            </a:p>
          </p:txBody>
        </p:sp>
        <p:sp>
          <p:nvSpPr>
            <p:cNvPr id="12322" name="Text Box 39"/>
            <p:cNvSpPr txBox="1">
              <a:spLocks noChangeArrowheads="1"/>
            </p:cNvSpPr>
            <p:nvPr/>
          </p:nvSpPr>
          <p:spPr bwMode="auto">
            <a:xfrm>
              <a:off x="7397750" y="1714500"/>
              <a:ext cx="3429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“1”</a:t>
              </a:r>
            </a:p>
          </p:txBody>
        </p:sp>
        <p:sp>
          <p:nvSpPr>
            <p:cNvPr id="12323" name="Text Box 40"/>
            <p:cNvSpPr txBox="1">
              <a:spLocks noChangeArrowheads="1"/>
            </p:cNvSpPr>
            <p:nvPr/>
          </p:nvSpPr>
          <p:spPr bwMode="auto">
            <a:xfrm>
              <a:off x="6732588" y="2578100"/>
              <a:ext cx="3429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“0”</a:t>
              </a:r>
            </a:p>
          </p:txBody>
        </p:sp>
      </p:grpSp>
      <p:sp>
        <p:nvSpPr>
          <p:cNvPr id="40" name="テキスト ボックス 39"/>
          <p:cNvSpPr txBox="1"/>
          <p:nvPr/>
        </p:nvSpPr>
        <p:spPr>
          <a:xfrm>
            <a:off x="8802604" y="6453188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7490F48-357F-4BD5-B302-68AB2CCE91A5}" type="slidenum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41" name="テキスト ボックス 29"/>
          <p:cNvSpPr txBox="1"/>
          <p:nvPr/>
        </p:nvSpPr>
        <p:spPr>
          <a:xfrm>
            <a:off x="7223425" y="6314688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6.19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テキスト ボックス 3"/>
          <p:cNvSpPr txBox="1">
            <a:spLocks noChangeArrowheads="1"/>
          </p:cNvSpPr>
          <p:nvPr/>
        </p:nvSpPr>
        <p:spPr bwMode="auto">
          <a:xfrm>
            <a:off x="2123368" y="2782895"/>
            <a:ext cx="48972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補助資料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802604" y="6453188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7E8E77-F2F3-492F-9528-AF85A22B4804}" type="slidenum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8176320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-27384"/>
            <a:ext cx="9144000" cy="674688"/>
          </a:xfrm>
        </p:spPr>
        <p:txBody>
          <a:bodyPr/>
          <a:lstStyle/>
          <a:p>
            <a:pPr eaLnBrk="1" hangingPunct="1"/>
            <a:r>
              <a:rPr lang="ja-JP" altLang="en-US" b="1">
                <a:latin typeface="Times New Roman" pitchFamily="18" charset="0"/>
              </a:rPr>
              <a:t>しきい値電圧</a:t>
            </a:r>
            <a:r>
              <a:rPr lang="en-US" altLang="ja-JP" b="1" i="1" dirty="0">
                <a:latin typeface="Times New Roman" pitchFamily="18" charset="0"/>
              </a:rPr>
              <a:t>V</a:t>
            </a:r>
            <a:r>
              <a:rPr lang="en-US" altLang="ja-JP" b="1" i="1" baseline="-25000" dirty="0">
                <a:latin typeface="Times New Roman" pitchFamily="18" charset="0"/>
              </a:rPr>
              <a:t>th</a:t>
            </a:r>
          </a:p>
        </p:txBody>
      </p:sp>
      <p:sp>
        <p:nvSpPr>
          <p:cNvPr id="29699" name="Text Box 89"/>
          <p:cNvSpPr txBox="1">
            <a:spLocks noChangeArrowheads="1"/>
          </p:cNvSpPr>
          <p:nvPr/>
        </p:nvSpPr>
        <p:spPr bwMode="auto">
          <a:xfrm>
            <a:off x="7349030" y="3270171"/>
            <a:ext cx="39161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altLang="ja-JP" sz="1600" b="1" baseline="-25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en-US" altLang="ja-JP" sz="1600" b="1" baseline="-25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0" name="Rectangle 8"/>
          <p:cNvSpPr>
            <a:spLocks noChangeArrowheads="1"/>
          </p:cNvSpPr>
          <p:nvPr/>
        </p:nvSpPr>
        <p:spPr bwMode="auto">
          <a:xfrm>
            <a:off x="7002463" y="2809875"/>
            <a:ext cx="792162" cy="276225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9701" name="Line 12"/>
          <p:cNvSpPr>
            <a:spLocks noChangeShapeType="1"/>
          </p:cNvSpPr>
          <p:nvPr/>
        </p:nvSpPr>
        <p:spPr bwMode="auto">
          <a:xfrm>
            <a:off x="5864225" y="2794000"/>
            <a:ext cx="2667000" cy="238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29702" name="Text Box 23"/>
          <p:cNvSpPr txBox="1">
            <a:spLocks noChangeArrowheads="1"/>
          </p:cNvSpPr>
          <p:nvPr/>
        </p:nvSpPr>
        <p:spPr bwMode="auto">
          <a:xfrm>
            <a:off x="8405813" y="2454275"/>
            <a:ext cx="1143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solidFill>
                  <a:srgbClr val="000000"/>
                </a:solidFill>
                <a:latin typeface="Times New Roman" pitchFamily="18" charset="0"/>
              </a:rPr>
              <a:t>x</a:t>
            </a:r>
          </a:p>
        </p:txBody>
      </p:sp>
      <p:sp>
        <p:nvSpPr>
          <p:cNvPr id="29703" name="Text Box 24"/>
          <p:cNvSpPr txBox="1">
            <a:spLocks noChangeArrowheads="1"/>
          </p:cNvSpPr>
          <p:nvPr/>
        </p:nvSpPr>
        <p:spPr bwMode="auto">
          <a:xfrm>
            <a:off x="7049988" y="2492896"/>
            <a:ext cx="1143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0000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29704" name="Text Box 87"/>
          <p:cNvSpPr txBox="1">
            <a:spLocks noChangeArrowheads="1"/>
          </p:cNvSpPr>
          <p:nvPr/>
        </p:nvSpPr>
        <p:spPr bwMode="auto">
          <a:xfrm>
            <a:off x="6154738" y="1974850"/>
            <a:ext cx="2667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>
                <a:solidFill>
                  <a:srgbClr val="000000"/>
                </a:solidFill>
                <a:latin typeface="Times New Roman" pitchFamily="18" charset="0"/>
              </a:rPr>
              <a:t>Q</a:t>
            </a:r>
            <a:r>
              <a:rPr lang="en-US" altLang="ja-JP" sz="1600" b="1" baseline="-25000">
                <a:solidFill>
                  <a:srgbClr val="000000"/>
                </a:solidFill>
                <a:latin typeface="Times New Roman" pitchFamily="18" charset="0"/>
              </a:rPr>
              <a:t>G</a:t>
            </a:r>
          </a:p>
        </p:txBody>
      </p:sp>
      <p:sp>
        <p:nvSpPr>
          <p:cNvPr id="29705" name="Text Box 90"/>
          <p:cNvSpPr txBox="1">
            <a:spLocks noChangeArrowheads="1"/>
          </p:cNvSpPr>
          <p:nvPr/>
        </p:nvSpPr>
        <p:spPr bwMode="auto">
          <a:xfrm>
            <a:off x="7073900" y="1700213"/>
            <a:ext cx="1254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solidFill>
                  <a:srgbClr val="000000"/>
                </a:solidFill>
                <a:latin typeface="Symbol" pitchFamily="18" charset="2"/>
              </a:rPr>
              <a:t>r</a:t>
            </a:r>
            <a:endParaRPr lang="en-US" altLang="ja-JP" b="1" baseline="-2500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9706" name="Rectangle 71"/>
          <p:cNvSpPr>
            <a:spLocks noChangeArrowheads="1"/>
          </p:cNvSpPr>
          <p:nvPr/>
        </p:nvSpPr>
        <p:spPr bwMode="auto">
          <a:xfrm>
            <a:off x="6570663" y="1838325"/>
            <a:ext cx="161925" cy="9540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9707" name="Rectangle 122"/>
          <p:cNvSpPr>
            <a:spLocks noChangeArrowheads="1"/>
          </p:cNvSpPr>
          <p:nvPr/>
        </p:nvSpPr>
        <p:spPr bwMode="auto">
          <a:xfrm>
            <a:off x="7008813" y="2792412"/>
            <a:ext cx="93662" cy="584199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9709" name="Line 12"/>
          <p:cNvSpPr>
            <a:spLocks noChangeShapeType="1"/>
          </p:cNvSpPr>
          <p:nvPr/>
        </p:nvSpPr>
        <p:spPr bwMode="auto">
          <a:xfrm rot="-5400000">
            <a:off x="6141244" y="2570957"/>
            <a:ext cx="1749425" cy="79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29710" name="Rectangle 265"/>
          <p:cNvSpPr>
            <a:spLocks noChangeArrowheads="1"/>
          </p:cNvSpPr>
          <p:nvPr/>
        </p:nvSpPr>
        <p:spPr bwMode="auto">
          <a:xfrm>
            <a:off x="6713538" y="1187450"/>
            <a:ext cx="288925" cy="358775"/>
          </a:xfrm>
          <a:prstGeom prst="rect">
            <a:avLst/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9711" name="Rectangle 89"/>
          <p:cNvSpPr>
            <a:spLocks noChangeArrowheads="1"/>
          </p:cNvSpPr>
          <p:nvPr/>
        </p:nvSpPr>
        <p:spPr bwMode="auto">
          <a:xfrm>
            <a:off x="5864225" y="1185863"/>
            <a:ext cx="2560638" cy="360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9712" name="Text Box 101"/>
          <p:cNvSpPr txBox="1">
            <a:spLocks noChangeArrowheads="1"/>
          </p:cNvSpPr>
          <p:nvPr/>
        </p:nvSpPr>
        <p:spPr bwMode="auto">
          <a:xfrm>
            <a:off x="6013450" y="1241425"/>
            <a:ext cx="5032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>
                <a:solidFill>
                  <a:srgbClr val="000000"/>
                </a:solidFill>
                <a:latin typeface="Times New Roman" pitchFamily="18" charset="0"/>
              </a:rPr>
              <a:t>n-Si</a:t>
            </a:r>
          </a:p>
        </p:txBody>
      </p:sp>
      <p:grpSp>
        <p:nvGrpSpPr>
          <p:cNvPr id="29713" name="Group 116"/>
          <p:cNvGrpSpPr>
            <a:grpSpLocks/>
          </p:cNvGrpSpPr>
          <p:nvPr/>
        </p:nvGrpSpPr>
        <p:grpSpPr bwMode="auto">
          <a:xfrm>
            <a:off x="8442325" y="1397000"/>
            <a:ext cx="593725" cy="220663"/>
            <a:chOff x="5039" y="1026"/>
            <a:chExt cx="374" cy="139"/>
          </a:xfrm>
        </p:grpSpPr>
        <p:sp>
          <p:nvSpPr>
            <p:cNvPr id="29746" name="Line 94"/>
            <p:cNvSpPr>
              <a:spLocks noChangeShapeType="1"/>
            </p:cNvSpPr>
            <p:nvPr/>
          </p:nvSpPr>
          <p:spPr bwMode="auto">
            <a:xfrm flipV="1">
              <a:off x="5039" y="1026"/>
              <a:ext cx="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47" name="Line 95"/>
            <p:cNvSpPr>
              <a:spLocks noChangeShapeType="1"/>
            </p:cNvSpPr>
            <p:nvPr/>
          </p:nvSpPr>
          <p:spPr bwMode="auto">
            <a:xfrm>
              <a:off x="5336" y="1026"/>
              <a:ext cx="0" cy="1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748" name="Group 96"/>
            <p:cNvGrpSpPr>
              <a:grpSpLocks/>
            </p:cNvGrpSpPr>
            <p:nvPr/>
          </p:nvGrpSpPr>
          <p:grpSpPr bwMode="auto">
            <a:xfrm>
              <a:off x="5258" y="1126"/>
              <a:ext cx="155" cy="39"/>
              <a:chOff x="2208" y="1790"/>
              <a:chExt cx="115" cy="39"/>
            </a:xfrm>
          </p:grpSpPr>
          <p:sp>
            <p:nvSpPr>
              <p:cNvPr id="29749" name="Line 97"/>
              <p:cNvSpPr>
                <a:spLocks noChangeShapeType="1"/>
              </p:cNvSpPr>
              <p:nvPr/>
            </p:nvSpPr>
            <p:spPr bwMode="auto">
              <a:xfrm>
                <a:off x="2208" y="1790"/>
                <a:ext cx="11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750" name="Line 98"/>
              <p:cNvSpPr>
                <a:spLocks noChangeShapeType="1"/>
              </p:cNvSpPr>
              <p:nvPr/>
            </p:nvSpPr>
            <p:spPr bwMode="auto">
              <a:xfrm>
                <a:off x="2237" y="1810"/>
                <a:ext cx="5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751" name="Line 99"/>
              <p:cNvSpPr>
                <a:spLocks noChangeShapeType="1"/>
              </p:cNvSpPr>
              <p:nvPr/>
            </p:nvSpPr>
            <p:spPr bwMode="auto">
              <a:xfrm>
                <a:off x="2256" y="1829"/>
                <a:ext cx="2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29714" name="Line 93"/>
          <p:cNvSpPr>
            <a:spLocks noChangeShapeType="1"/>
          </p:cNvSpPr>
          <p:nvPr/>
        </p:nvSpPr>
        <p:spPr bwMode="auto">
          <a:xfrm flipH="1">
            <a:off x="5648325" y="1401763"/>
            <a:ext cx="2190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9715" name="Rectangle 90"/>
          <p:cNvSpPr>
            <a:spLocks noChangeArrowheads="1"/>
          </p:cNvSpPr>
          <p:nvPr/>
        </p:nvSpPr>
        <p:spPr bwMode="auto">
          <a:xfrm>
            <a:off x="6985000" y="1185863"/>
            <a:ext cx="809625" cy="3603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9716" name="Text Box 92"/>
          <p:cNvSpPr txBox="1">
            <a:spLocks noChangeArrowheads="1"/>
          </p:cNvSpPr>
          <p:nvPr/>
        </p:nvSpPr>
        <p:spPr bwMode="auto">
          <a:xfrm>
            <a:off x="7794625" y="1241425"/>
            <a:ext cx="647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>
                <a:solidFill>
                  <a:srgbClr val="000000"/>
                </a:solidFill>
                <a:latin typeface="Times New Roman" pitchFamily="18" charset="0"/>
              </a:rPr>
              <a:t>p-Si</a:t>
            </a:r>
          </a:p>
        </p:txBody>
      </p:sp>
      <p:pic>
        <p:nvPicPr>
          <p:cNvPr id="2971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838" y="3573463"/>
            <a:ext cx="2663825" cy="278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18" name="テキスト ボックス 3"/>
          <p:cNvSpPr txBox="1">
            <a:spLocks noChangeArrowheads="1"/>
          </p:cNvSpPr>
          <p:nvPr/>
        </p:nvSpPr>
        <p:spPr bwMode="auto">
          <a:xfrm>
            <a:off x="7885113" y="4068763"/>
            <a:ext cx="469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altLang="ja-JP" sz="1600">
                <a:latin typeface="Symbol" pitchFamily="18" charset="2"/>
              </a:rPr>
              <a:t>f</a:t>
            </a:r>
            <a:r>
              <a:rPr lang="en-US" altLang="ja-JP" sz="1600" b="1" baseline="-25000">
                <a:solidFill>
                  <a:srgbClr val="000000"/>
                </a:solidFill>
                <a:latin typeface="Times New Roman" pitchFamily="18" charset="0"/>
              </a:rPr>
              <a:t>b</a:t>
            </a:r>
            <a:endParaRPr lang="ja-JP" altLang="en-US" sz="1600" b="1" baseline="-25000">
              <a:solidFill>
                <a:srgbClr val="000000"/>
              </a:solidFill>
              <a:latin typeface="Times New Roman" pitchFamily="18" charset="0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8118475" y="4405313"/>
            <a:ext cx="0" cy="185737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線矢印コネクタ 137"/>
          <p:cNvCxnSpPr/>
          <p:nvPr/>
        </p:nvCxnSpPr>
        <p:spPr>
          <a:xfrm flipV="1">
            <a:off x="7073900" y="4557713"/>
            <a:ext cx="0" cy="185737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21" name="Line 177"/>
          <p:cNvSpPr>
            <a:spLocks noChangeShapeType="1"/>
          </p:cNvSpPr>
          <p:nvPr/>
        </p:nvSpPr>
        <p:spPr bwMode="auto">
          <a:xfrm>
            <a:off x="6713538" y="1114425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5648325" y="1363663"/>
            <a:ext cx="46038" cy="1095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29723" name="Text Box 87"/>
          <p:cNvSpPr txBox="1">
            <a:spLocks noChangeArrowheads="1"/>
          </p:cNvSpPr>
          <p:nvPr/>
        </p:nvSpPr>
        <p:spPr bwMode="auto">
          <a:xfrm>
            <a:off x="5200650" y="1257300"/>
            <a:ext cx="3302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>
                <a:solidFill>
                  <a:srgbClr val="000000"/>
                </a:solidFill>
                <a:latin typeface="Times New Roman" pitchFamily="18" charset="0"/>
              </a:rPr>
              <a:t>Vth</a:t>
            </a:r>
            <a:endParaRPr lang="en-US" altLang="ja-JP" sz="1600" b="1" baseline="-250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724" name="Text Box 87"/>
          <p:cNvSpPr txBox="1">
            <a:spLocks noChangeArrowheads="1"/>
          </p:cNvSpPr>
          <p:nvPr/>
        </p:nvSpPr>
        <p:spPr bwMode="auto">
          <a:xfrm>
            <a:off x="5424488" y="4592638"/>
            <a:ext cx="4429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>
                <a:solidFill>
                  <a:srgbClr val="000000"/>
                </a:solidFill>
                <a:latin typeface="Times New Roman" pitchFamily="18" charset="0"/>
              </a:rPr>
              <a:t>qVth</a:t>
            </a:r>
            <a:endParaRPr lang="en-US" altLang="ja-JP" sz="1600" b="1" baseline="-25000">
              <a:solidFill>
                <a:srgbClr val="000000"/>
              </a:solidFill>
              <a:latin typeface="Times New Roman" pitchFamily="18" charset="0"/>
            </a:endParaRPr>
          </a:p>
        </p:txBody>
      </p:sp>
      <p:cxnSp>
        <p:nvCxnSpPr>
          <p:cNvPr id="144" name="直線矢印コネクタ 143"/>
          <p:cNvCxnSpPr/>
          <p:nvPr/>
        </p:nvCxnSpPr>
        <p:spPr>
          <a:xfrm flipH="1" flipV="1">
            <a:off x="6732588" y="3603625"/>
            <a:ext cx="9525" cy="617538"/>
          </a:xfrm>
          <a:prstGeom prst="straightConnector1">
            <a:avLst/>
          </a:prstGeom>
          <a:ln w="19050">
            <a:solidFill>
              <a:srgbClr val="0000FF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26" name="Text Box 89"/>
          <p:cNvSpPr txBox="1">
            <a:spLocks noChangeArrowheads="1"/>
          </p:cNvSpPr>
          <p:nvPr/>
        </p:nvSpPr>
        <p:spPr bwMode="auto">
          <a:xfrm>
            <a:off x="6319838" y="3727450"/>
            <a:ext cx="555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qV</a:t>
            </a:r>
            <a:r>
              <a:rPr lang="en-US" altLang="ja-JP" sz="1600" b="1" baseline="-25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ox</a:t>
            </a:r>
          </a:p>
        </p:txBody>
      </p:sp>
      <p:cxnSp>
        <p:nvCxnSpPr>
          <p:cNvPr id="149" name="直線矢印コネクタ 148"/>
          <p:cNvCxnSpPr/>
          <p:nvPr/>
        </p:nvCxnSpPr>
        <p:spPr>
          <a:xfrm flipV="1">
            <a:off x="5949950" y="4591050"/>
            <a:ext cx="0" cy="368300"/>
          </a:xfrm>
          <a:prstGeom prst="straightConnector1">
            <a:avLst/>
          </a:prstGeom>
          <a:ln w="19050">
            <a:solidFill>
              <a:srgbClr val="0000FF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線矢印コネクタ 152"/>
          <p:cNvCxnSpPr/>
          <p:nvPr/>
        </p:nvCxnSpPr>
        <p:spPr>
          <a:xfrm flipV="1">
            <a:off x="7308850" y="4437063"/>
            <a:ext cx="0" cy="330200"/>
          </a:xfrm>
          <a:prstGeom prst="straightConnector1">
            <a:avLst/>
          </a:prstGeom>
          <a:ln w="19050">
            <a:solidFill>
              <a:srgbClr val="0000FF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29" name="Text Box 89"/>
          <p:cNvSpPr txBox="1">
            <a:spLocks noChangeArrowheads="1"/>
          </p:cNvSpPr>
          <p:nvPr/>
        </p:nvSpPr>
        <p:spPr bwMode="auto">
          <a:xfrm>
            <a:off x="7115175" y="3830638"/>
            <a:ext cx="6254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qV</a:t>
            </a:r>
            <a:r>
              <a:rPr lang="en-US" altLang="ja-JP" sz="1600" b="1" baseline="-25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</a:t>
            </a:r>
          </a:p>
        </p:txBody>
      </p:sp>
      <p:sp>
        <p:nvSpPr>
          <p:cNvPr id="29730" name="Text Box 89"/>
          <p:cNvSpPr txBox="1">
            <a:spLocks noChangeArrowheads="1"/>
          </p:cNvSpPr>
          <p:nvPr/>
        </p:nvSpPr>
        <p:spPr bwMode="auto">
          <a:xfrm>
            <a:off x="6659563" y="806450"/>
            <a:ext cx="4429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altLang="ja-JP" sz="1600" b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ox</a:t>
            </a:r>
          </a:p>
        </p:txBody>
      </p:sp>
      <p:sp>
        <p:nvSpPr>
          <p:cNvPr id="29731" name="Text Box 89"/>
          <p:cNvSpPr txBox="1">
            <a:spLocks noChangeArrowheads="1"/>
          </p:cNvSpPr>
          <p:nvPr/>
        </p:nvSpPr>
        <p:spPr bwMode="auto">
          <a:xfrm>
            <a:off x="7235825" y="836613"/>
            <a:ext cx="6254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altLang="ja-JP" sz="1600" b="1" baseline="-25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</a:t>
            </a:r>
          </a:p>
        </p:txBody>
      </p:sp>
      <p:sp>
        <p:nvSpPr>
          <p:cNvPr id="29732" name="Line 177"/>
          <p:cNvSpPr>
            <a:spLocks noChangeShapeType="1"/>
          </p:cNvSpPr>
          <p:nvPr/>
        </p:nvSpPr>
        <p:spPr bwMode="auto">
          <a:xfrm>
            <a:off x="6964363" y="1114425"/>
            <a:ext cx="847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graphicFrame>
        <p:nvGraphicFramePr>
          <p:cNvPr id="29733" name="オブジェクト 18"/>
          <p:cNvGraphicFramePr>
            <a:graphicFrameLocks noChangeAspect="1"/>
          </p:cNvGraphicFramePr>
          <p:nvPr/>
        </p:nvGraphicFramePr>
        <p:xfrm>
          <a:off x="2555875" y="960438"/>
          <a:ext cx="1047750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3" imgW="533169" imgH="228501" progId="Equation.3">
                  <p:embed/>
                </p:oleObj>
              </mc:Choice>
              <mc:Fallback>
                <p:oleObj name="数式" r:id="rId3" imgW="533169" imgH="228501" progId="Equation.3">
                  <p:embed/>
                  <p:pic>
                    <p:nvPicPr>
                      <p:cNvPr id="0" name="オブジェクト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960438"/>
                        <a:ext cx="1047750" cy="449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直線矢印コネクタ 20"/>
          <p:cNvCxnSpPr>
            <a:cxnSpLocks/>
          </p:cNvCxnSpPr>
          <p:nvPr/>
        </p:nvCxnSpPr>
        <p:spPr>
          <a:xfrm flipH="1" flipV="1">
            <a:off x="7135266" y="3259137"/>
            <a:ext cx="173038" cy="1174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736" name="オブジェクト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4048193"/>
              </p:ext>
            </p:extLst>
          </p:nvPr>
        </p:nvGraphicFramePr>
        <p:xfrm>
          <a:off x="874713" y="1844675"/>
          <a:ext cx="2219325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5" imgW="1130040" imgH="228600" progId="Equation.3">
                  <p:embed/>
                </p:oleObj>
              </mc:Choice>
              <mc:Fallback>
                <p:oleObj name="数式" r:id="rId5" imgW="1130040" imgH="228600" progId="Equation.3">
                  <p:embed/>
                  <p:pic>
                    <p:nvPicPr>
                      <p:cNvPr id="0" name="オブジェクト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4713" y="1844675"/>
                        <a:ext cx="2219325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37" name="オブジェクト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8014214"/>
              </p:ext>
            </p:extLst>
          </p:nvPr>
        </p:nvGraphicFramePr>
        <p:xfrm>
          <a:off x="936625" y="4156075"/>
          <a:ext cx="2641600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7" imgW="1346040" imgH="431640" progId="Equation.3">
                  <p:embed/>
                </p:oleObj>
              </mc:Choice>
              <mc:Fallback>
                <p:oleObj name="数式" r:id="rId7" imgW="1346040" imgH="431640" progId="Equation.3">
                  <p:embed/>
                  <p:pic>
                    <p:nvPicPr>
                      <p:cNvPr id="0" name="オブジェクト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6625" y="4156075"/>
                        <a:ext cx="2641600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直線コネクタ 24"/>
          <p:cNvCxnSpPr/>
          <p:nvPr/>
        </p:nvCxnSpPr>
        <p:spPr>
          <a:xfrm>
            <a:off x="2555875" y="1411288"/>
            <a:ext cx="1008063" cy="1587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線コネクタ 167"/>
          <p:cNvCxnSpPr/>
          <p:nvPr/>
        </p:nvCxnSpPr>
        <p:spPr>
          <a:xfrm>
            <a:off x="838200" y="2289175"/>
            <a:ext cx="2232025" cy="3175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直線コネクタ 169"/>
          <p:cNvCxnSpPr/>
          <p:nvPr/>
        </p:nvCxnSpPr>
        <p:spPr>
          <a:xfrm>
            <a:off x="908050" y="5000625"/>
            <a:ext cx="2800350" cy="3175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741" name="オブジェクト 28"/>
          <p:cNvGraphicFramePr>
            <a:graphicFrameLocks noChangeAspect="1"/>
          </p:cNvGraphicFramePr>
          <p:nvPr/>
        </p:nvGraphicFramePr>
        <p:xfrm>
          <a:off x="836613" y="5076825"/>
          <a:ext cx="1609725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9" imgW="1054100" imgH="660400" progId="Equation.3">
                  <p:embed/>
                </p:oleObj>
              </mc:Choice>
              <mc:Fallback>
                <p:oleObj name="数式" r:id="rId9" imgW="1054100" imgH="660400" progId="Equation.3">
                  <p:embed/>
                  <p:pic>
                    <p:nvPicPr>
                      <p:cNvPr id="0" name="オブジェクト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6613" y="5076825"/>
                        <a:ext cx="1609725" cy="1008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42" name="オブジェクト 29"/>
          <p:cNvGraphicFramePr>
            <a:graphicFrameLocks noChangeAspect="1"/>
          </p:cNvGraphicFramePr>
          <p:nvPr/>
        </p:nvGraphicFramePr>
        <p:xfrm>
          <a:off x="858838" y="2417763"/>
          <a:ext cx="2755900" cy="153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1" imgW="1600200" imgH="889000" progId="Equation.3">
                  <p:embed/>
                </p:oleObj>
              </mc:Choice>
              <mc:Fallback>
                <p:oleObj name="数式" r:id="rId11" imgW="1600200" imgH="889000" progId="Equation.3">
                  <p:embed/>
                  <p:pic>
                    <p:nvPicPr>
                      <p:cNvPr id="0" name="オブジェクト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8838" y="2417763"/>
                        <a:ext cx="2755900" cy="153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43" name="テキスト ボックス 30"/>
          <p:cNvSpPr txBox="1">
            <a:spLocks noChangeArrowheads="1"/>
          </p:cNvSpPr>
          <p:nvPr/>
        </p:nvSpPr>
        <p:spPr bwMode="auto">
          <a:xfrm>
            <a:off x="755650" y="938213"/>
            <a:ext cx="17219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 b="1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altLang="ja-JP" sz="2400" b="1" i="1" baseline="-25000" dirty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ja-JP" altLang="en-US" sz="2400" b="1">
                <a:latin typeface="Times New Roman" pitchFamily="18" charset="0"/>
                <a:cs typeface="Times New Roman" pitchFamily="18" charset="0"/>
              </a:rPr>
              <a:t>の定義：</a:t>
            </a:r>
            <a:r>
              <a:rPr lang="en-US" altLang="ja-JP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ja-JP" altLang="en-US" sz="2400" b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6" name="直線矢印コネクタ 55"/>
          <p:cNvCxnSpPr/>
          <p:nvPr/>
        </p:nvCxnSpPr>
        <p:spPr>
          <a:xfrm flipH="1">
            <a:off x="7381875" y="2516188"/>
            <a:ext cx="330200" cy="431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45" name="Text Box 89"/>
          <p:cNvSpPr txBox="1">
            <a:spLocks noChangeArrowheads="1"/>
          </p:cNvSpPr>
          <p:nvPr/>
        </p:nvSpPr>
        <p:spPr bwMode="auto">
          <a:xfrm>
            <a:off x="7546976" y="2212975"/>
            <a:ext cx="41920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altLang="ja-JP" sz="1600" b="1" baseline="-25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en-US" altLang="ja-JP" sz="1600" b="1" baseline="-25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 Box 89">
            <a:extLst>
              <a:ext uri="{FF2B5EF4-FFF2-40B4-BE49-F238E27FC236}">
                <a16:creationId xmlns:a16="http://schemas.microsoft.com/office/drawing/2014/main" id="{9825D90D-B63A-A42C-B40D-F2B9D48257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8236" y="3212976"/>
            <a:ext cx="55562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 dirty="0">
                <a:solidFill>
                  <a:srgbClr val="000000"/>
                </a:solidFill>
                <a:latin typeface="Symbol" pitchFamily="2" charset="2"/>
                <a:cs typeface="Times New Roman" pitchFamily="18" charset="0"/>
              </a:rPr>
              <a:t>-</a:t>
            </a:r>
            <a:r>
              <a:rPr lang="en-US" altLang="ja-JP" sz="16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qn</a:t>
            </a:r>
            <a:r>
              <a:rPr lang="en-US" altLang="ja-JP" sz="1600" b="1" baseline="-25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en-US" altLang="ja-JP" sz="1600" b="1" baseline="-25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9">
            <a:extLst>
              <a:ext uri="{FF2B5EF4-FFF2-40B4-BE49-F238E27FC236}">
                <a16:creationId xmlns:a16="http://schemas.microsoft.com/office/drawing/2014/main" id="{8A5430DA-0A6C-F70B-CD30-7BBC81137B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8666" y="2924944"/>
            <a:ext cx="74518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 dirty="0">
                <a:solidFill>
                  <a:srgbClr val="000000"/>
                </a:solidFill>
                <a:latin typeface="Symbol" pitchFamily="2" charset="2"/>
                <a:cs typeface="Times New Roman" pitchFamily="18" charset="0"/>
              </a:rPr>
              <a:t>-</a:t>
            </a:r>
            <a:r>
              <a:rPr lang="en-US" altLang="ja-JP" sz="16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qN</a:t>
            </a:r>
            <a:r>
              <a:rPr lang="en-US" altLang="ja-JP" sz="1600" b="1" baseline="-25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sub</a:t>
            </a:r>
            <a:endParaRPr lang="en-US" altLang="ja-JP" sz="1600" b="1" baseline="-25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1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 b="1" dirty="0">
                <a:latin typeface="Times New Roman" pitchFamily="18" charset="0"/>
              </a:rPr>
              <a:t>MOSFET</a:t>
            </a:r>
            <a:r>
              <a:rPr lang="ja-JP" altLang="en-US" b="1" dirty="0">
                <a:latin typeface="Times New Roman" pitchFamily="18" charset="0"/>
              </a:rPr>
              <a:t>のバンド図</a:t>
            </a:r>
            <a:r>
              <a:rPr lang="en-US" altLang="ja-JP" b="1" dirty="0">
                <a:latin typeface="Times New Roman" pitchFamily="18" charset="0"/>
              </a:rPr>
              <a:t>(2/2)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1393201" y="1043780"/>
            <a:ext cx="2232248" cy="2112269"/>
            <a:chOff x="1475656" y="1196752"/>
            <a:chExt cx="1893044" cy="1693405"/>
          </a:xfrm>
        </p:grpSpPr>
        <p:sp>
          <p:nvSpPr>
            <p:cNvPr id="16" name="Oval 431"/>
            <p:cNvSpPr>
              <a:spLocks noChangeArrowheads="1"/>
            </p:cNvSpPr>
            <p:nvPr/>
          </p:nvSpPr>
          <p:spPr bwMode="auto">
            <a:xfrm>
              <a:off x="2937744" y="1841277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17" name="Line 432"/>
            <p:cNvSpPr>
              <a:spLocks noChangeShapeType="1"/>
            </p:cNvSpPr>
            <p:nvPr/>
          </p:nvSpPr>
          <p:spPr bwMode="auto">
            <a:xfrm>
              <a:off x="2979019" y="1936527"/>
              <a:ext cx="0" cy="2000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2000"/>
            </a:p>
          </p:txBody>
        </p:sp>
        <p:sp>
          <p:nvSpPr>
            <p:cNvPr id="18" name="Line 434"/>
            <p:cNvSpPr>
              <a:spLocks noChangeShapeType="1"/>
            </p:cNvSpPr>
            <p:nvPr/>
          </p:nvSpPr>
          <p:spPr bwMode="auto">
            <a:xfrm>
              <a:off x="1812207" y="1852390"/>
              <a:ext cx="0" cy="2841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2000"/>
            </a:p>
          </p:txBody>
        </p:sp>
        <p:sp>
          <p:nvSpPr>
            <p:cNvPr id="19" name="Line 435"/>
            <p:cNvSpPr>
              <a:spLocks noChangeShapeType="1"/>
            </p:cNvSpPr>
            <p:nvPr/>
          </p:nvSpPr>
          <p:spPr bwMode="auto">
            <a:xfrm flipH="1">
              <a:off x="1583607" y="1849215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2000"/>
            </a:p>
          </p:txBody>
        </p:sp>
        <p:sp>
          <p:nvSpPr>
            <p:cNvPr id="20" name="Line 436"/>
            <p:cNvSpPr>
              <a:spLocks noChangeShapeType="1"/>
            </p:cNvSpPr>
            <p:nvPr/>
          </p:nvSpPr>
          <p:spPr bwMode="auto">
            <a:xfrm>
              <a:off x="1583607" y="1849215"/>
              <a:ext cx="0" cy="841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2000"/>
            </a:p>
          </p:txBody>
        </p:sp>
        <p:sp>
          <p:nvSpPr>
            <p:cNvPr id="21" name="Rectangle 437" descr="右上がり対角線 (太)"/>
            <p:cNvSpPr>
              <a:spLocks noChangeArrowheads="1"/>
            </p:cNvSpPr>
            <p:nvPr/>
          </p:nvSpPr>
          <p:spPr bwMode="auto">
            <a:xfrm>
              <a:off x="1515344" y="1941290"/>
              <a:ext cx="136525" cy="8890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2" name="Text Box 438"/>
            <p:cNvSpPr txBox="1">
              <a:spLocks noChangeArrowheads="1"/>
            </p:cNvSpPr>
            <p:nvPr/>
          </p:nvSpPr>
          <p:spPr bwMode="auto">
            <a:xfrm>
              <a:off x="2418836" y="1196752"/>
              <a:ext cx="596900" cy="271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600" b="1" dirty="0">
                  <a:solidFill>
                    <a:srgbClr val="000000"/>
                  </a:solidFill>
                  <a:latin typeface="Times New Roman" pitchFamily="18" charset="0"/>
                </a:rPr>
                <a:t>3V</a:t>
              </a:r>
            </a:p>
          </p:txBody>
        </p:sp>
        <p:sp>
          <p:nvSpPr>
            <p:cNvPr id="23" name="Text Box 439"/>
            <p:cNvSpPr txBox="1">
              <a:spLocks noChangeArrowheads="1"/>
            </p:cNvSpPr>
            <p:nvPr/>
          </p:nvSpPr>
          <p:spPr bwMode="auto">
            <a:xfrm>
              <a:off x="2771800" y="1549177"/>
              <a:ext cx="596900" cy="271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600" b="1" dirty="0">
                  <a:solidFill>
                    <a:srgbClr val="0000FF"/>
                  </a:solidFill>
                  <a:latin typeface="Times New Roman" pitchFamily="18" charset="0"/>
                </a:rPr>
                <a:t>0.1V</a:t>
              </a:r>
            </a:p>
          </p:txBody>
        </p:sp>
        <p:sp>
          <p:nvSpPr>
            <p:cNvPr id="24" name="Rectangle 282"/>
            <p:cNvSpPr>
              <a:spLocks noChangeArrowheads="1"/>
            </p:cNvSpPr>
            <p:nvPr/>
          </p:nvSpPr>
          <p:spPr bwMode="auto">
            <a:xfrm>
              <a:off x="1475656" y="2136552"/>
              <a:ext cx="1819275" cy="5873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" name="Rectangle 283" descr="10%"/>
            <p:cNvSpPr>
              <a:spLocks noChangeArrowheads="1"/>
            </p:cNvSpPr>
            <p:nvPr/>
          </p:nvSpPr>
          <p:spPr bwMode="auto">
            <a:xfrm>
              <a:off x="2131294" y="1642840"/>
              <a:ext cx="498475" cy="39052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6" name="Rectangle 284" descr="右上がり対角線 (反転)"/>
            <p:cNvSpPr>
              <a:spLocks noChangeArrowheads="1"/>
            </p:cNvSpPr>
            <p:nvPr/>
          </p:nvSpPr>
          <p:spPr bwMode="auto">
            <a:xfrm>
              <a:off x="2131294" y="2031777"/>
              <a:ext cx="498475" cy="10636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7" name="Oval 285"/>
            <p:cNvSpPr>
              <a:spLocks noChangeArrowheads="1"/>
            </p:cNvSpPr>
            <p:nvPr/>
          </p:nvSpPr>
          <p:spPr bwMode="auto">
            <a:xfrm>
              <a:off x="2328144" y="1347565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8" name="Line 286"/>
            <p:cNvSpPr>
              <a:spLocks noChangeShapeType="1"/>
            </p:cNvSpPr>
            <p:nvPr/>
          </p:nvSpPr>
          <p:spPr bwMode="auto">
            <a:xfrm>
              <a:off x="2369419" y="1442815"/>
              <a:ext cx="0" cy="2000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2000"/>
            </a:p>
          </p:txBody>
        </p:sp>
        <p:sp>
          <p:nvSpPr>
            <p:cNvPr id="29" name="Line 288"/>
            <p:cNvSpPr>
              <a:spLocks noChangeShapeType="1"/>
            </p:cNvSpPr>
            <p:nvPr/>
          </p:nvSpPr>
          <p:spPr bwMode="auto">
            <a:xfrm flipH="1">
              <a:off x="2813919" y="2344559"/>
              <a:ext cx="4667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2000"/>
            </a:p>
          </p:txBody>
        </p:sp>
        <p:sp>
          <p:nvSpPr>
            <p:cNvPr id="30" name="Line 290"/>
            <p:cNvSpPr>
              <a:spLocks noChangeShapeType="1"/>
            </p:cNvSpPr>
            <p:nvPr/>
          </p:nvSpPr>
          <p:spPr bwMode="auto">
            <a:xfrm>
              <a:off x="1488356" y="2336175"/>
              <a:ext cx="4667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2000"/>
            </a:p>
          </p:txBody>
        </p:sp>
        <p:sp>
          <p:nvSpPr>
            <p:cNvPr id="31" name="Arc 291"/>
            <p:cNvSpPr>
              <a:spLocks/>
            </p:cNvSpPr>
            <p:nvPr/>
          </p:nvSpPr>
          <p:spPr bwMode="auto">
            <a:xfrm flipV="1">
              <a:off x="1949321" y="2133374"/>
              <a:ext cx="269603" cy="2000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 sz="2000"/>
            </a:p>
          </p:txBody>
        </p:sp>
        <p:sp>
          <p:nvSpPr>
            <p:cNvPr id="32" name="Arc 291"/>
            <p:cNvSpPr>
              <a:spLocks/>
            </p:cNvSpPr>
            <p:nvPr/>
          </p:nvSpPr>
          <p:spPr bwMode="auto">
            <a:xfrm flipH="1" flipV="1">
              <a:off x="2575623" y="2143775"/>
              <a:ext cx="269603" cy="2000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 sz="2000"/>
            </a:p>
          </p:txBody>
        </p:sp>
        <p:sp>
          <p:nvSpPr>
            <p:cNvPr id="50" name="Line 436"/>
            <p:cNvSpPr>
              <a:spLocks noChangeShapeType="1"/>
            </p:cNvSpPr>
            <p:nvPr/>
          </p:nvSpPr>
          <p:spPr bwMode="auto">
            <a:xfrm>
              <a:off x="2391736" y="2725451"/>
              <a:ext cx="0" cy="841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2000"/>
            </a:p>
          </p:txBody>
        </p:sp>
        <p:sp>
          <p:nvSpPr>
            <p:cNvPr id="51" name="Rectangle 437" descr="右上がり対角線 (太)"/>
            <p:cNvSpPr>
              <a:spLocks noChangeArrowheads="1"/>
            </p:cNvSpPr>
            <p:nvPr/>
          </p:nvSpPr>
          <p:spPr bwMode="auto">
            <a:xfrm>
              <a:off x="2323473" y="2801257"/>
              <a:ext cx="136525" cy="8890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54" name="Text Box 40"/>
            <p:cNvSpPr txBox="1">
              <a:spLocks noChangeArrowheads="1"/>
            </p:cNvSpPr>
            <p:nvPr/>
          </p:nvSpPr>
          <p:spPr bwMode="auto">
            <a:xfrm>
              <a:off x="2159002" y="2387130"/>
              <a:ext cx="733044" cy="271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6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ja-JP" altLang="en-US" sz="16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基板</a:t>
              </a:r>
              <a:endParaRPr lang="en-US" altLang="ja-JP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Text Box 41"/>
            <p:cNvSpPr txBox="1">
              <a:spLocks noChangeArrowheads="1"/>
            </p:cNvSpPr>
            <p:nvPr/>
          </p:nvSpPr>
          <p:spPr bwMode="auto">
            <a:xfrm>
              <a:off x="1612149" y="2079353"/>
              <a:ext cx="471973" cy="271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6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US" altLang="ja-JP" sz="1600" b="1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56" name="Text Box 44"/>
            <p:cNvSpPr txBox="1">
              <a:spLocks noChangeArrowheads="1"/>
            </p:cNvSpPr>
            <p:nvPr/>
          </p:nvSpPr>
          <p:spPr bwMode="auto">
            <a:xfrm>
              <a:off x="2892047" y="2079353"/>
              <a:ext cx="432048" cy="271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6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US" altLang="ja-JP" sz="1600" b="1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57" name="Text Box 44"/>
            <p:cNvSpPr txBox="1">
              <a:spLocks noChangeArrowheads="1"/>
            </p:cNvSpPr>
            <p:nvPr/>
          </p:nvSpPr>
          <p:spPr bwMode="auto">
            <a:xfrm>
              <a:off x="2224308" y="1667050"/>
              <a:ext cx="389056" cy="271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US" altLang="ja-JP" sz="1600" b="1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5565725" y="1069990"/>
            <a:ext cx="2302002" cy="1965986"/>
            <a:chOff x="5726382" y="1196752"/>
            <a:chExt cx="1955768" cy="1684712"/>
          </a:xfrm>
        </p:grpSpPr>
        <p:sp>
          <p:nvSpPr>
            <p:cNvPr id="33" name="Oval 431"/>
            <p:cNvSpPr>
              <a:spLocks noChangeArrowheads="1"/>
            </p:cNvSpPr>
            <p:nvPr/>
          </p:nvSpPr>
          <p:spPr bwMode="auto">
            <a:xfrm>
              <a:off x="7188470" y="1827692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34" name="Line 432"/>
            <p:cNvSpPr>
              <a:spLocks noChangeShapeType="1"/>
            </p:cNvSpPr>
            <p:nvPr/>
          </p:nvSpPr>
          <p:spPr bwMode="auto">
            <a:xfrm>
              <a:off x="7229745" y="1922942"/>
              <a:ext cx="0" cy="2000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2000"/>
            </a:p>
          </p:txBody>
        </p:sp>
        <p:sp>
          <p:nvSpPr>
            <p:cNvPr id="35" name="Line 434"/>
            <p:cNvSpPr>
              <a:spLocks noChangeShapeType="1"/>
            </p:cNvSpPr>
            <p:nvPr/>
          </p:nvSpPr>
          <p:spPr bwMode="auto">
            <a:xfrm>
              <a:off x="6062933" y="1838805"/>
              <a:ext cx="0" cy="2841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2000"/>
            </a:p>
          </p:txBody>
        </p:sp>
        <p:sp>
          <p:nvSpPr>
            <p:cNvPr id="36" name="Line 435"/>
            <p:cNvSpPr>
              <a:spLocks noChangeShapeType="1"/>
            </p:cNvSpPr>
            <p:nvPr/>
          </p:nvSpPr>
          <p:spPr bwMode="auto">
            <a:xfrm flipH="1">
              <a:off x="5834333" y="183563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2000"/>
            </a:p>
          </p:txBody>
        </p:sp>
        <p:sp>
          <p:nvSpPr>
            <p:cNvPr id="37" name="Line 436"/>
            <p:cNvSpPr>
              <a:spLocks noChangeShapeType="1"/>
            </p:cNvSpPr>
            <p:nvPr/>
          </p:nvSpPr>
          <p:spPr bwMode="auto">
            <a:xfrm>
              <a:off x="5834333" y="1835630"/>
              <a:ext cx="0" cy="841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2000"/>
            </a:p>
          </p:txBody>
        </p:sp>
        <p:sp>
          <p:nvSpPr>
            <p:cNvPr id="38" name="Rectangle 437" descr="右上がり対角線 (太)"/>
            <p:cNvSpPr>
              <a:spLocks noChangeArrowheads="1"/>
            </p:cNvSpPr>
            <p:nvPr/>
          </p:nvSpPr>
          <p:spPr bwMode="auto">
            <a:xfrm>
              <a:off x="5766070" y="1927705"/>
              <a:ext cx="136525" cy="8890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39" name="Text Box 438"/>
            <p:cNvSpPr txBox="1">
              <a:spLocks noChangeArrowheads="1"/>
            </p:cNvSpPr>
            <p:nvPr/>
          </p:nvSpPr>
          <p:spPr bwMode="auto">
            <a:xfrm>
              <a:off x="6645908" y="1196752"/>
              <a:ext cx="596900" cy="29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600" b="1" dirty="0">
                  <a:solidFill>
                    <a:srgbClr val="000000"/>
                  </a:solidFill>
                  <a:latin typeface="Times New Roman" pitchFamily="18" charset="0"/>
                </a:rPr>
                <a:t>3V</a:t>
              </a:r>
            </a:p>
          </p:txBody>
        </p:sp>
        <p:sp>
          <p:nvSpPr>
            <p:cNvPr id="40" name="Text Box 439"/>
            <p:cNvSpPr txBox="1">
              <a:spLocks noChangeArrowheads="1"/>
            </p:cNvSpPr>
            <p:nvPr/>
          </p:nvSpPr>
          <p:spPr bwMode="auto">
            <a:xfrm>
              <a:off x="7020272" y="1535592"/>
              <a:ext cx="596900" cy="29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600" b="1" dirty="0">
                  <a:solidFill>
                    <a:srgbClr val="FF0000"/>
                  </a:solidFill>
                  <a:latin typeface="Times New Roman" pitchFamily="18" charset="0"/>
                </a:rPr>
                <a:t>3V</a:t>
              </a:r>
            </a:p>
          </p:txBody>
        </p:sp>
        <p:sp>
          <p:nvSpPr>
            <p:cNvPr id="41" name="Rectangle 282"/>
            <p:cNvSpPr>
              <a:spLocks noChangeArrowheads="1"/>
            </p:cNvSpPr>
            <p:nvPr/>
          </p:nvSpPr>
          <p:spPr bwMode="auto">
            <a:xfrm>
              <a:off x="5726382" y="2122967"/>
              <a:ext cx="1819275" cy="5873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42" name="Rectangle 283" descr="10%"/>
            <p:cNvSpPr>
              <a:spLocks noChangeArrowheads="1"/>
            </p:cNvSpPr>
            <p:nvPr/>
          </p:nvSpPr>
          <p:spPr bwMode="auto">
            <a:xfrm>
              <a:off x="6382020" y="1629255"/>
              <a:ext cx="498475" cy="39052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43" name="Rectangle 284" descr="右上がり対角線 (反転)"/>
            <p:cNvSpPr>
              <a:spLocks noChangeArrowheads="1"/>
            </p:cNvSpPr>
            <p:nvPr/>
          </p:nvSpPr>
          <p:spPr bwMode="auto">
            <a:xfrm>
              <a:off x="6382020" y="2018192"/>
              <a:ext cx="498475" cy="10636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44" name="Oval 285"/>
            <p:cNvSpPr>
              <a:spLocks noChangeArrowheads="1"/>
            </p:cNvSpPr>
            <p:nvPr/>
          </p:nvSpPr>
          <p:spPr bwMode="auto">
            <a:xfrm>
              <a:off x="6578870" y="1333980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45" name="Line 286"/>
            <p:cNvSpPr>
              <a:spLocks noChangeShapeType="1"/>
            </p:cNvSpPr>
            <p:nvPr/>
          </p:nvSpPr>
          <p:spPr bwMode="auto">
            <a:xfrm>
              <a:off x="6620145" y="1429230"/>
              <a:ext cx="0" cy="2000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2000"/>
            </a:p>
          </p:txBody>
        </p:sp>
        <p:sp>
          <p:nvSpPr>
            <p:cNvPr id="46" name="Line 288"/>
            <p:cNvSpPr>
              <a:spLocks noChangeShapeType="1"/>
            </p:cNvSpPr>
            <p:nvPr/>
          </p:nvSpPr>
          <p:spPr bwMode="auto">
            <a:xfrm flipH="1">
              <a:off x="7064645" y="2330974"/>
              <a:ext cx="4667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2000"/>
            </a:p>
          </p:txBody>
        </p:sp>
        <p:sp>
          <p:nvSpPr>
            <p:cNvPr id="47" name="Line 290"/>
            <p:cNvSpPr>
              <a:spLocks noChangeShapeType="1"/>
            </p:cNvSpPr>
            <p:nvPr/>
          </p:nvSpPr>
          <p:spPr bwMode="auto">
            <a:xfrm>
              <a:off x="5739082" y="2322590"/>
              <a:ext cx="4667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2000"/>
            </a:p>
          </p:txBody>
        </p:sp>
        <p:sp>
          <p:nvSpPr>
            <p:cNvPr id="48" name="Arc 291"/>
            <p:cNvSpPr>
              <a:spLocks/>
            </p:cNvSpPr>
            <p:nvPr/>
          </p:nvSpPr>
          <p:spPr bwMode="auto">
            <a:xfrm flipV="1">
              <a:off x="6207667" y="2119789"/>
              <a:ext cx="269603" cy="2000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 sz="2000"/>
            </a:p>
          </p:txBody>
        </p:sp>
        <p:sp>
          <p:nvSpPr>
            <p:cNvPr id="49" name="Arc 291"/>
            <p:cNvSpPr>
              <a:spLocks/>
            </p:cNvSpPr>
            <p:nvPr/>
          </p:nvSpPr>
          <p:spPr bwMode="auto">
            <a:xfrm flipH="1" flipV="1">
              <a:off x="6826349" y="2130190"/>
              <a:ext cx="269603" cy="2000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 sz="2000"/>
            </a:p>
          </p:txBody>
        </p:sp>
        <p:sp>
          <p:nvSpPr>
            <p:cNvPr id="52" name="Line 436"/>
            <p:cNvSpPr>
              <a:spLocks noChangeShapeType="1"/>
            </p:cNvSpPr>
            <p:nvPr/>
          </p:nvSpPr>
          <p:spPr bwMode="auto">
            <a:xfrm>
              <a:off x="6665278" y="2716758"/>
              <a:ext cx="0" cy="841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2000"/>
            </a:p>
          </p:txBody>
        </p:sp>
        <p:sp>
          <p:nvSpPr>
            <p:cNvPr id="53" name="Rectangle 437" descr="右上がり対角線 (太)"/>
            <p:cNvSpPr>
              <a:spLocks noChangeArrowheads="1"/>
            </p:cNvSpPr>
            <p:nvPr/>
          </p:nvSpPr>
          <p:spPr bwMode="auto">
            <a:xfrm>
              <a:off x="6597015" y="2792564"/>
              <a:ext cx="136525" cy="8890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58" name="Text Box 40"/>
            <p:cNvSpPr txBox="1">
              <a:spLocks noChangeArrowheads="1"/>
            </p:cNvSpPr>
            <p:nvPr/>
          </p:nvSpPr>
          <p:spPr bwMode="auto">
            <a:xfrm>
              <a:off x="6308983" y="2386510"/>
              <a:ext cx="733044" cy="29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6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ja-JP" altLang="en-US" sz="16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基板</a:t>
              </a:r>
              <a:endParaRPr lang="en-US" altLang="ja-JP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Text Box 41"/>
            <p:cNvSpPr txBox="1">
              <a:spLocks noChangeArrowheads="1"/>
            </p:cNvSpPr>
            <p:nvPr/>
          </p:nvSpPr>
          <p:spPr bwMode="auto">
            <a:xfrm>
              <a:off x="5844961" y="2049695"/>
              <a:ext cx="631825" cy="29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6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US" altLang="ja-JP" sz="1600" b="1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60" name="Text Box 44"/>
            <p:cNvSpPr txBox="1">
              <a:spLocks noChangeArrowheads="1"/>
            </p:cNvSpPr>
            <p:nvPr/>
          </p:nvSpPr>
          <p:spPr bwMode="auto">
            <a:xfrm>
              <a:off x="7048737" y="2064181"/>
              <a:ext cx="633413" cy="29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6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US" altLang="ja-JP" sz="1600" b="1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61" name="Text Box 44"/>
            <p:cNvSpPr txBox="1">
              <a:spLocks noChangeArrowheads="1"/>
            </p:cNvSpPr>
            <p:nvPr/>
          </p:nvSpPr>
          <p:spPr bwMode="auto">
            <a:xfrm>
              <a:off x="6437293" y="1672216"/>
              <a:ext cx="389056" cy="29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US" altLang="ja-JP" sz="1600" b="1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</p:grpSp>
      <p:pic>
        <p:nvPicPr>
          <p:cNvPr id="62" name="図 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162738"/>
            <a:ext cx="3330354" cy="2930557"/>
          </a:xfrm>
          <a:prstGeom prst="rect">
            <a:avLst/>
          </a:prstGeom>
        </p:spPr>
      </p:pic>
      <p:pic>
        <p:nvPicPr>
          <p:cNvPr id="63" name="図 6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309021"/>
            <a:ext cx="3482627" cy="2640259"/>
          </a:xfrm>
          <a:prstGeom prst="rect">
            <a:avLst/>
          </a:prstGeom>
        </p:spPr>
      </p:pic>
      <p:sp>
        <p:nvSpPr>
          <p:cNvPr id="64" name="テキスト ボックス 29"/>
          <p:cNvSpPr txBox="1"/>
          <p:nvPr/>
        </p:nvSpPr>
        <p:spPr>
          <a:xfrm>
            <a:off x="3123308" y="6237312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6.3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5" name="AutoShape 2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77237" y="998540"/>
            <a:ext cx="358775" cy="265112"/>
          </a:xfrm>
          <a:prstGeom prst="actionButtonForwardNex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ja-JP" altLang="en-US" sz="3600">
              <a:solidFill>
                <a:srgbClr val="000000"/>
              </a:solidFill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2976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33FF38-630D-4C31-8728-4196C769516A}" type="slidenum">
              <a:rPr lang="en-US" altLang="ja-JP" smtClean="0"/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6. MOS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トランジスタ</a:t>
            </a:r>
            <a:endParaRPr lang="en-US" altLang="ja-JP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788" y="1432384"/>
            <a:ext cx="8388424" cy="3993232"/>
          </a:xfrm>
          <a:noFill/>
        </p:spPr>
        <p:txBody>
          <a:bodyPr/>
          <a:lstStyle/>
          <a:p>
            <a:pPr marL="0" indent="0" eaLnBrk="1" hangingPunct="1">
              <a:buNone/>
            </a:pP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6.1</a:t>
            </a:r>
            <a:r>
              <a:rPr lang="en-US" altLang="ja-JP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MOS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トランジスタの動作原理</a:t>
            </a:r>
          </a:p>
          <a:p>
            <a:pPr marL="0" indent="0" eaLnBrk="1" hangingPunct="1">
              <a:buNone/>
            </a:pPr>
            <a:r>
              <a:rPr lang="en-US" altLang="ja-JP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6.2</a:t>
            </a: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電流電圧特性</a:t>
            </a:r>
            <a:endParaRPr lang="en-US" altLang="ja-JP" sz="3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None/>
              <a:tabLst/>
              <a:defRPr/>
            </a:pP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6.3 NMOS</a:t>
            </a:r>
            <a:r>
              <a:rPr lang="ja-JP" altLang="en-US" sz="3600">
                <a:latin typeface="Times New Roman" pitchFamily="18" charset="0"/>
                <a:cs typeface="Times New Roman" pitchFamily="18" charset="0"/>
              </a:rPr>
              <a:t>と</a:t>
            </a: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PMOS</a:t>
            </a:r>
          </a:p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None/>
              <a:tabLst/>
              <a:defRPr/>
            </a:pP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6.4 CMOS</a:t>
            </a:r>
            <a:r>
              <a:rPr lang="ja-JP" altLang="en-US" sz="3600">
                <a:latin typeface="Times New Roman" pitchFamily="18" charset="0"/>
                <a:cs typeface="Times New Roman" pitchFamily="18" charset="0"/>
              </a:rPr>
              <a:t>インバータ</a:t>
            </a:r>
            <a:endParaRPr lang="en-US" altLang="ja-JP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55711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9588" y="188913"/>
            <a:ext cx="8383587" cy="427037"/>
          </a:xfrm>
        </p:spPr>
        <p:txBody>
          <a:bodyPr/>
          <a:lstStyle/>
          <a:p>
            <a:pPr eaLnBrk="1" hangingPunct="1"/>
            <a:r>
              <a:rPr lang="en-US" altLang="ja-JP" sz="3400" b="1" i="1" dirty="0">
                <a:latin typeface="Times New Roman" pitchFamily="18" charset="0"/>
              </a:rPr>
              <a:t>I</a:t>
            </a:r>
            <a:r>
              <a:rPr lang="en-US" altLang="ja-JP" sz="3400" b="1" i="1" baseline="-25000" dirty="0">
                <a:latin typeface="Times New Roman" pitchFamily="18" charset="0"/>
              </a:rPr>
              <a:t>D</a:t>
            </a:r>
            <a:r>
              <a:rPr lang="en-US" altLang="ja-JP" sz="3400" b="1" dirty="0">
                <a:latin typeface="Times New Roman" pitchFamily="18" charset="0"/>
              </a:rPr>
              <a:t>-</a:t>
            </a:r>
            <a:r>
              <a:rPr lang="en-US" altLang="ja-JP" sz="3400" b="1" i="1" dirty="0">
                <a:latin typeface="Times New Roman" pitchFamily="18" charset="0"/>
              </a:rPr>
              <a:t>V</a:t>
            </a:r>
            <a:r>
              <a:rPr lang="en-US" altLang="ja-JP" sz="3400" b="1" i="1" baseline="-25000" dirty="0">
                <a:latin typeface="Times New Roman" pitchFamily="18" charset="0"/>
              </a:rPr>
              <a:t>G</a:t>
            </a:r>
            <a:r>
              <a:rPr lang="ja-JP" altLang="en-US" sz="3400" b="1"/>
              <a:t>特性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CED4C1A-9FA5-A3DF-4E7F-A0076CFCD0CB}"/>
              </a:ext>
            </a:extLst>
          </p:cNvPr>
          <p:cNvGrpSpPr/>
          <p:nvPr/>
        </p:nvGrpSpPr>
        <p:grpSpPr>
          <a:xfrm>
            <a:off x="506115" y="1484313"/>
            <a:ext cx="2625725" cy="2971800"/>
            <a:chOff x="506115" y="1484313"/>
            <a:chExt cx="2625725" cy="2971800"/>
          </a:xfrm>
        </p:grpSpPr>
        <p:sp>
          <p:nvSpPr>
            <p:cNvPr id="12299" name="Text Box 42"/>
            <p:cNvSpPr txBox="1">
              <a:spLocks noChangeArrowheads="1"/>
            </p:cNvSpPr>
            <p:nvPr/>
          </p:nvSpPr>
          <p:spPr bwMode="auto">
            <a:xfrm>
              <a:off x="2450803" y="2205038"/>
              <a:ext cx="57626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400" b="1">
                  <a:latin typeface="Times New Roman" pitchFamily="18" charset="0"/>
                </a:rPr>
                <a:t>V</a:t>
              </a:r>
              <a:r>
                <a:rPr lang="en-US" altLang="ja-JP" sz="1400" b="1" baseline="-25000"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12300" name="Rectangle 21"/>
            <p:cNvSpPr>
              <a:spLocks noChangeArrowheads="1"/>
            </p:cNvSpPr>
            <p:nvPr/>
          </p:nvSpPr>
          <p:spPr bwMode="auto">
            <a:xfrm>
              <a:off x="506115" y="3152775"/>
              <a:ext cx="2625725" cy="9953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301" name="Rectangle 22" descr="10%"/>
            <p:cNvSpPr>
              <a:spLocks noChangeArrowheads="1"/>
            </p:cNvSpPr>
            <p:nvPr/>
          </p:nvSpPr>
          <p:spPr bwMode="auto">
            <a:xfrm>
              <a:off x="1452265" y="2317750"/>
              <a:ext cx="719138" cy="6604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302" name="Rectangle 23" descr="右上がり対角線 (反転)"/>
            <p:cNvSpPr>
              <a:spLocks noChangeArrowheads="1"/>
            </p:cNvSpPr>
            <p:nvPr/>
          </p:nvSpPr>
          <p:spPr bwMode="auto">
            <a:xfrm>
              <a:off x="1452265" y="2976563"/>
              <a:ext cx="719138" cy="17938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303" name="Oval 24"/>
            <p:cNvSpPr>
              <a:spLocks noChangeArrowheads="1"/>
            </p:cNvSpPr>
            <p:nvPr/>
          </p:nvSpPr>
          <p:spPr bwMode="auto">
            <a:xfrm>
              <a:off x="1736428" y="1817688"/>
              <a:ext cx="128587" cy="14922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304" name="Line 25"/>
            <p:cNvSpPr>
              <a:spLocks noChangeShapeType="1"/>
            </p:cNvSpPr>
            <p:nvPr/>
          </p:nvSpPr>
          <p:spPr bwMode="auto">
            <a:xfrm>
              <a:off x="1796753" y="1978025"/>
              <a:ext cx="0" cy="339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2305" name="Group 26"/>
            <p:cNvGrpSpPr>
              <a:grpSpLocks/>
            </p:cNvGrpSpPr>
            <p:nvPr/>
          </p:nvGrpSpPr>
          <p:grpSpPr bwMode="auto">
            <a:xfrm flipH="1">
              <a:off x="2176165" y="3144838"/>
              <a:ext cx="935038" cy="339725"/>
              <a:chOff x="4494" y="3624"/>
              <a:chExt cx="408" cy="126"/>
            </a:xfrm>
          </p:grpSpPr>
          <p:sp>
            <p:nvSpPr>
              <p:cNvPr id="12321" name="Line 27"/>
              <p:cNvSpPr>
                <a:spLocks noChangeShapeType="1"/>
              </p:cNvSpPr>
              <p:nvPr/>
            </p:nvSpPr>
            <p:spPr bwMode="auto">
              <a:xfrm>
                <a:off x="4494" y="3750"/>
                <a:ext cx="29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22" name="Arc 28"/>
              <p:cNvSpPr>
                <a:spLocks/>
              </p:cNvSpPr>
              <p:nvPr/>
            </p:nvSpPr>
            <p:spPr bwMode="auto">
              <a:xfrm flipV="1">
                <a:off x="4794" y="3624"/>
                <a:ext cx="108" cy="12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2306" name="Line 29"/>
            <p:cNvSpPr>
              <a:spLocks noChangeShapeType="1"/>
            </p:cNvSpPr>
            <p:nvPr/>
          </p:nvSpPr>
          <p:spPr bwMode="auto">
            <a:xfrm>
              <a:off x="525165" y="3500438"/>
              <a:ext cx="6731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07" name="Arc 30"/>
            <p:cNvSpPr>
              <a:spLocks/>
            </p:cNvSpPr>
            <p:nvPr/>
          </p:nvSpPr>
          <p:spPr bwMode="auto">
            <a:xfrm flipV="1">
              <a:off x="1212553" y="3148013"/>
              <a:ext cx="246062" cy="338137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08" name="Oval 31"/>
            <p:cNvSpPr>
              <a:spLocks noChangeArrowheads="1"/>
            </p:cNvSpPr>
            <p:nvPr/>
          </p:nvSpPr>
          <p:spPr bwMode="auto">
            <a:xfrm>
              <a:off x="2615903" y="2557463"/>
              <a:ext cx="128587" cy="15081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309" name="Line 32"/>
            <p:cNvSpPr>
              <a:spLocks noChangeShapeType="1"/>
            </p:cNvSpPr>
            <p:nvPr/>
          </p:nvSpPr>
          <p:spPr bwMode="auto">
            <a:xfrm>
              <a:off x="2666703" y="2636838"/>
              <a:ext cx="9525" cy="514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2310" name="Group 33"/>
            <p:cNvGrpSpPr>
              <a:grpSpLocks/>
            </p:cNvGrpSpPr>
            <p:nvPr/>
          </p:nvGrpSpPr>
          <p:grpSpPr bwMode="auto">
            <a:xfrm>
              <a:off x="563265" y="2667000"/>
              <a:ext cx="428625" cy="485775"/>
              <a:chOff x="4771" y="3024"/>
              <a:chExt cx="187" cy="181"/>
            </a:xfrm>
          </p:grpSpPr>
          <p:sp>
            <p:nvSpPr>
              <p:cNvPr id="12317" name="Line 34"/>
              <p:cNvSpPr>
                <a:spLocks noChangeShapeType="1"/>
              </p:cNvSpPr>
              <p:nvPr/>
            </p:nvSpPr>
            <p:spPr bwMode="auto">
              <a:xfrm>
                <a:off x="4958" y="3026"/>
                <a:ext cx="0" cy="1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18" name="Line 35"/>
              <p:cNvSpPr>
                <a:spLocks noChangeShapeType="1"/>
              </p:cNvSpPr>
              <p:nvPr/>
            </p:nvSpPr>
            <p:spPr bwMode="auto">
              <a:xfrm flipH="1">
                <a:off x="4814" y="302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19" name="Line 36"/>
              <p:cNvSpPr>
                <a:spLocks noChangeShapeType="1"/>
              </p:cNvSpPr>
              <p:nvPr/>
            </p:nvSpPr>
            <p:spPr bwMode="auto">
              <a:xfrm>
                <a:off x="4814" y="3024"/>
                <a:ext cx="0" cy="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20" name="Rectangle 37" descr="右上がり対角線 (太)"/>
              <p:cNvSpPr>
                <a:spLocks noChangeArrowheads="1"/>
              </p:cNvSpPr>
              <p:nvPr/>
            </p:nvSpPr>
            <p:spPr bwMode="auto">
              <a:xfrm>
                <a:off x="4771" y="3082"/>
                <a:ext cx="86" cy="56"/>
              </a:xfrm>
              <a:prstGeom prst="rect">
                <a:avLst/>
              </a:prstGeom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2311" name="Text Box 40"/>
            <p:cNvSpPr txBox="1">
              <a:spLocks noChangeArrowheads="1"/>
            </p:cNvSpPr>
            <p:nvPr/>
          </p:nvSpPr>
          <p:spPr bwMode="auto">
            <a:xfrm>
              <a:off x="1517353" y="3608388"/>
              <a:ext cx="1354137" cy="273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200" b="1"/>
                <a:t>p-sub</a:t>
              </a:r>
            </a:p>
          </p:txBody>
        </p:sp>
        <p:sp>
          <p:nvSpPr>
            <p:cNvPr id="12312" name="Text Box 41"/>
            <p:cNvSpPr txBox="1">
              <a:spLocks noChangeArrowheads="1"/>
            </p:cNvSpPr>
            <p:nvPr/>
          </p:nvSpPr>
          <p:spPr bwMode="auto">
            <a:xfrm>
              <a:off x="680740" y="3154363"/>
              <a:ext cx="631825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200" b="1"/>
                <a:t>n</a:t>
              </a:r>
              <a:r>
                <a:rPr lang="en-US" altLang="ja-JP" sz="1200" b="1" baseline="30000"/>
                <a:t>+</a:t>
              </a:r>
            </a:p>
          </p:txBody>
        </p:sp>
        <p:sp>
          <p:nvSpPr>
            <p:cNvPr id="12313" name="Text Box 43"/>
            <p:cNvSpPr txBox="1">
              <a:spLocks noChangeArrowheads="1"/>
            </p:cNvSpPr>
            <p:nvPr/>
          </p:nvSpPr>
          <p:spPr bwMode="auto">
            <a:xfrm>
              <a:off x="1587203" y="1484313"/>
              <a:ext cx="862012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400" b="1">
                  <a:latin typeface="Times New Roman" pitchFamily="18" charset="0"/>
                </a:rPr>
                <a:t>V</a:t>
              </a:r>
              <a:r>
                <a:rPr lang="en-US" altLang="ja-JP" sz="1400" b="1" baseline="-25000">
                  <a:latin typeface="Times New Roman" pitchFamily="18" charset="0"/>
                </a:rPr>
                <a:t>G</a:t>
              </a:r>
            </a:p>
          </p:txBody>
        </p:sp>
        <p:sp>
          <p:nvSpPr>
            <p:cNvPr id="12314" name="Text Box 44"/>
            <p:cNvSpPr txBox="1">
              <a:spLocks noChangeArrowheads="1"/>
            </p:cNvSpPr>
            <p:nvPr/>
          </p:nvSpPr>
          <p:spPr bwMode="auto">
            <a:xfrm>
              <a:off x="2455565" y="3154363"/>
              <a:ext cx="633413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200" b="1"/>
                <a:t>n</a:t>
              </a:r>
              <a:r>
                <a:rPr lang="en-US" altLang="ja-JP" sz="1200" b="1" baseline="30000"/>
                <a:t>+</a:t>
              </a:r>
            </a:p>
          </p:txBody>
        </p:sp>
        <p:sp>
          <p:nvSpPr>
            <p:cNvPr id="12315" name="Line 36"/>
            <p:cNvSpPr>
              <a:spLocks noChangeShapeType="1"/>
            </p:cNvSpPr>
            <p:nvPr/>
          </p:nvSpPr>
          <p:spPr bwMode="auto">
            <a:xfrm>
              <a:off x="1776115" y="4149725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16" name="Rectangle 37" descr="右上がり対角線 (太)"/>
            <p:cNvSpPr>
              <a:spLocks noChangeArrowheads="1"/>
            </p:cNvSpPr>
            <p:nvPr/>
          </p:nvSpPr>
          <p:spPr bwMode="auto">
            <a:xfrm>
              <a:off x="1677690" y="4305300"/>
              <a:ext cx="196850" cy="150813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35" name="テキスト ボックス 29"/>
          <p:cNvSpPr txBox="1"/>
          <p:nvPr/>
        </p:nvSpPr>
        <p:spPr>
          <a:xfrm>
            <a:off x="4338613" y="6366713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6.4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2" name="グラフ 1">
            <a:extLst>
              <a:ext uri="{FF2B5EF4-FFF2-40B4-BE49-F238E27FC236}">
                <a16:creationId xmlns:a16="http://schemas.microsoft.com/office/drawing/2014/main" id="{3EB888F2-A0F0-6FB9-ABE7-7673A96242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26884265"/>
              </p:ext>
            </p:extLst>
          </p:nvPr>
        </p:nvGraphicFramePr>
        <p:xfrm>
          <a:off x="3238124" y="1005809"/>
          <a:ext cx="5914885" cy="4989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B066828-209C-D574-BA75-D970AE056C05}"/>
              </a:ext>
            </a:extLst>
          </p:cNvPr>
          <p:cNvSpPr txBox="1"/>
          <p:nvPr/>
        </p:nvSpPr>
        <p:spPr>
          <a:xfrm rot="16200000">
            <a:off x="2539660" y="2742125"/>
            <a:ext cx="2959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ja-JP" sz="2400" b="1" i="0" u="none" strike="noStrike" baseline="0"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ドレイン電流</a:t>
            </a:r>
            <a:r>
              <a:rPr kumimoji="1" lang="en-US" altLang="ja-JP" sz="2400" b="1" i="0" u="none" strike="noStrike" baseline="0" dirty="0"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</a:t>
            </a:r>
            <a:r>
              <a:rPr lang="en-US" altLang="ja-JP" sz="2400" i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</a:t>
            </a:r>
            <a:r>
              <a:rPr lang="en-US" altLang="ja-JP" sz="2400" i="1" baseline="-25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</a:t>
            </a:r>
            <a:r>
              <a:rPr lang="en-US" altLang="ja-JP" sz="2400" baseline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[</a:t>
            </a:r>
            <a:r>
              <a:rPr lang="el-GR" altLang="ja-JP" sz="2400" baseline="0" dirty="0">
                <a:latin typeface="Times New Roman"/>
                <a:ea typeface="+mn-ea"/>
                <a:cs typeface="Times New Roman"/>
              </a:rPr>
              <a:t>μ</a:t>
            </a:r>
            <a:r>
              <a:rPr lang="en-US" altLang="ja-JP" sz="2400" baseline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9588" y="193675"/>
            <a:ext cx="8383587" cy="427038"/>
          </a:xfrm>
        </p:spPr>
        <p:txBody>
          <a:bodyPr/>
          <a:lstStyle/>
          <a:p>
            <a:pPr eaLnBrk="1" hangingPunct="1"/>
            <a:r>
              <a:rPr lang="en-US" altLang="ja-JP" sz="3200" b="1" i="1" dirty="0">
                <a:latin typeface="Times New Roman" panose="02020603050405020304" pitchFamily="18" charset="0"/>
              </a:rPr>
              <a:t>I</a:t>
            </a:r>
            <a:r>
              <a:rPr lang="en-US" altLang="ja-JP" sz="3200" b="1" i="1" baseline="-25000" dirty="0">
                <a:latin typeface="Times New Roman" panose="02020603050405020304" pitchFamily="18" charset="0"/>
              </a:rPr>
              <a:t>D</a:t>
            </a:r>
            <a:r>
              <a:rPr lang="en-US" altLang="ja-JP" sz="3200" b="1" dirty="0">
                <a:latin typeface="Times New Roman" panose="02020603050405020304" pitchFamily="18" charset="0"/>
              </a:rPr>
              <a:t>-</a:t>
            </a:r>
            <a:r>
              <a:rPr lang="en-US" altLang="ja-JP" sz="3200" b="1" i="1" dirty="0">
                <a:latin typeface="Times New Roman" panose="02020603050405020304" pitchFamily="18" charset="0"/>
              </a:rPr>
              <a:t>V</a:t>
            </a:r>
            <a:r>
              <a:rPr lang="en-US" altLang="ja-JP" sz="3200" b="1" i="1" baseline="-25000" dirty="0">
                <a:latin typeface="Times New Roman" panose="02020603050405020304" pitchFamily="18" charset="0"/>
              </a:rPr>
              <a:t>D</a:t>
            </a:r>
            <a:r>
              <a:rPr lang="ja-JP" altLang="en-US" sz="3200" b="1">
                <a:latin typeface="Times New Roman" panose="02020603050405020304" pitchFamily="18" charset="0"/>
              </a:rPr>
              <a:t>特性 </a:t>
            </a:r>
            <a:r>
              <a:rPr lang="en-US" altLang="ja-JP" sz="3200" b="1" dirty="0">
                <a:latin typeface="Times New Roman" panose="02020603050405020304" pitchFamily="18" charset="0"/>
              </a:rPr>
              <a:t>(1/2)</a:t>
            </a:r>
          </a:p>
        </p:txBody>
      </p:sp>
      <p:sp>
        <p:nvSpPr>
          <p:cNvPr id="40968" name="AutoShape 9"/>
          <p:cNvSpPr>
            <a:spLocks noChangeAspect="1" noChangeArrowheads="1" noTextEdit="1"/>
          </p:cNvSpPr>
          <p:nvPr/>
        </p:nvSpPr>
        <p:spPr bwMode="auto">
          <a:xfrm>
            <a:off x="2700338" y="1412876"/>
            <a:ext cx="6430962" cy="430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40965" name="Picture 139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052513"/>
            <a:ext cx="2173288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29"/>
          <p:cNvSpPr txBox="1"/>
          <p:nvPr/>
        </p:nvSpPr>
        <p:spPr>
          <a:xfrm>
            <a:off x="5534945" y="5885143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6.5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3BAF596-5F93-F24A-9CDD-7FB0637B5D77}"/>
              </a:ext>
            </a:extLst>
          </p:cNvPr>
          <p:cNvGrpSpPr/>
          <p:nvPr/>
        </p:nvGrpSpPr>
        <p:grpSpPr>
          <a:xfrm>
            <a:off x="2987824" y="1005072"/>
            <a:ext cx="5616624" cy="4368144"/>
            <a:chOff x="2987824" y="1005072"/>
            <a:chExt cx="5616624" cy="4368144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2987824" y="1005072"/>
              <a:ext cx="5616624" cy="4368144"/>
              <a:chOff x="2843808" y="944908"/>
              <a:chExt cx="5616624" cy="4368144"/>
            </a:xfrm>
          </p:grpSpPr>
          <p:graphicFrame>
            <p:nvGraphicFramePr>
              <p:cNvPr id="1387" name="グラフ 1386"/>
              <p:cNvGraphicFramePr/>
              <p:nvPr/>
            </p:nvGraphicFramePr>
            <p:xfrm>
              <a:off x="2843808" y="1784660"/>
              <a:ext cx="5469890" cy="352839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40970" name="AutoShape 5"/>
              <p:cNvSpPr>
                <a:spLocks noChangeArrowheads="1"/>
              </p:cNvSpPr>
              <p:nvPr/>
            </p:nvSpPr>
            <p:spPr bwMode="auto">
              <a:xfrm>
                <a:off x="6876256" y="1021852"/>
                <a:ext cx="1584176" cy="738664"/>
              </a:xfrm>
              <a:prstGeom prst="wedgeRectCallout">
                <a:avLst>
                  <a:gd name="adj1" fmla="val -50119"/>
                  <a:gd name="adj2" fmla="val 137585"/>
                </a:avLst>
              </a:prstGeom>
              <a:solidFill>
                <a:srgbClr val="FF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ja-JP" altLang="en-US" b="1" dirty="0">
                    <a:solidFill>
                      <a:srgbClr val="000000"/>
                    </a:solidFill>
                  </a:rPr>
                  <a:t>飽和領域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ja-JP" altLang="en-US" sz="1600" b="1" dirty="0">
                    <a:solidFill>
                      <a:srgbClr val="000000"/>
                    </a:solidFill>
                  </a:rPr>
                  <a:t>（</a:t>
                </a:r>
                <a:r>
                  <a:rPr lang="en-US" altLang="ja-JP" sz="1600" b="1" dirty="0">
                    <a:solidFill>
                      <a:srgbClr val="000000"/>
                    </a:solidFill>
                  </a:rPr>
                  <a:t>5</a:t>
                </a:r>
                <a:r>
                  <a:rPr lang="ja-JP" altLang="en-US" sz="1600" b="1" dirty="0">
                    <a:solidFill>
                      <a:srgbClr val="000000"/>
                    </a:solidFill>
                  </a:rPr>
                  <a:t>極管領域）</a:t>
                </a:r>
              </a:p>
            </p:txBody>
          </p:sp>
          <p:sp>
            <p:nvSpPr>
              <p:cNvPr id="40972" name="AutoShape 7"/>
              <p:cNvSpPr>
                <a:spLocks noChangeArrowheads="1"/>
              </p:cNvSpPr>
              <p:nvPr/>
            </p:nvSpPr>
            <p:spPr bwMode="auto">
              <a:xfrm>
                <a:off x="4018954" y="944908"/>
                <a:ext cx="1919883" cy="815608"/>
              </a:xfrm>
              <a:prstGeom prst="wedgeRectCallout">
                <a:avLst>
                  <a:gd name="adj1" fmla="val -20954"/>
                  <a:gd name="adj2" fmla="val 292162"/>
                </a:avLst>
              </a:pr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ja-JP" altLang="en-US" sz="2000" b="1" dirty="0">
                    <a:solidFill>
                      <a:srgbClr val="000000"/>
                    </a:solidFill>
                  </a:rPr>
                  <a:t>線形領域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ja-JP" altLang="en-US" b="1" dirty="0">
                    <a:solidFill>
                      <a:srgbClr val="000000"/>
                    </a:solidFill>
                  </a:rPr>
                  <a:t>（</a:t>
                </a:r>
                <a:r>
                  <a:rPr lang="en-US" altLang="ja-JP" b="1" dirty="0">
                    <a:solidFill>
                      <a:srgbClr val="000000"/>
                    </a:solidFill>
                  </a:rPr>
                  <a:t>3</a:t>
                </a:r>
                <a:r>
                  <a:rPr lang="ja-JP" altLang="en-US" b="1" dirty="0">
                    <a:solidFill>
                      <a:srgbClr val="000000"/>
                    </a:solidFill>
                  </a:rPr>
                  <a:t>極管領域）</a:t>
                </a:r>
              </a:p>
            </p:txBody>
          </p:sp>
        </p:grp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DFB107A0-2B40-0C4A-8572-B28150D48DB3}"/>
                </a:ext>
              </a:extLst>
            </p:cNvPr>
            <p:cNvSpPr/>
            <p:nvPr/>
          </p:nvSpPr>
          <p:spPr bwMode="auto">
            <a:xfrm>
              <a:off x="5005363" y="2132856"/>
              <a:ext cx="1006797" cy="21602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0246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277C4A2-043B-3360-C980-6E33BCB5BE45}"/>
              </a:ext>
            </a:extLst>
          </p:cNvPr>
          <p:cNvGrpSpPr/>
          <p:nvPr/>
        </p:nvGrpSpPr>
        <p:grpSpPr>
          <a:xfrm>
            <a:off x="6940210" y="2562291"/>
            <a:ext cx="647700" cy="290506"/>
            <a:chOff x="6948264" y="2564904"/>
            <a:chExt cx="647700" cy="290506"/>
          </a:xfrm>
        </p:grpSpPr>
        <p:sp>
          <p:nvSpPr>
            <p:cNvPr id="119" name="Line 49">
              <a:extLst>
                <a:ext uri="{FF2B5EF4-FFF2-40B4-BE49-F238E27FC236}">
                  <a16:creationId xmlns:a16="http://schemas.microsoft.com/office/drawing/2014/main" id="{99BD3EE8-742F-26AD-5F1C-70C08B16AA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31559" y="2588387"/>
              <a:ext cx="0" cy="267023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0" name="Text Box 71">
              <a:extLst>
                <a:ext uri="{FF2B5EF4-FFF2-40B4-BE49-F238E27FC236}">
                  <a16:creationId xmlns:a16="http://schemas.microsoft.com/office/drawing/2014/main" id="{3B81F2A1-7AAB-2C53-9819-1F223632F9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48264" y="2564904"/>
              <a:ext cx="647700" cy="264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14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th</a:t>
              </a:r>
            </a:p>
          </p:txBody>
        </p:sp>
      </p:grpSp>
      <p:sp>
        <p:nvSpPr>
          <p:cNvPr id="359468" name="Text Box 44"/>
          <p:cNvSpPr txBox="1">
            <a:spLocks noChangeArrowheads="1"/>
          </p:cNvSpPr>
          <p:nvPr/>
        </p:nvSpPr>
        <p:spPr bwMode="auto">
          <a:xfrm>
            <a:off x="5149850" y="1112838"/>
            <a:ext cx="2743200" cy="338554"/>
          </a:xfrm>
          <a:prstGeom prst="rect">
            <a:avLst/>
          </a:prstGeom>
          <a:solidFill>
            <a:srgbClr val="FF99CC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7620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飽和領域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(5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極管領域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)</a:t>
            </a:r>
          </a:p>
        </p:txBody>
      </p:sp>
      <p:sp>
        <p:nvSpPr>
          <p:cNvPr id="359432" name="Text Box 8"/>
          <p:cNvSpPr txBox="1">
            <a:spLocks noChangeArrowheads="1"/>
          </p:cNvSpPr>
          <p:nvPr/>
        </p:nvSpPr>
        <p:spPr bwMode="auto">
          <a:xfrm>
            <a:off x="740470" y="1099344"/>
            <a:ext cx="2743200" cy="338554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7620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線形領域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(3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極管領域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)</a:t>
            </a:r>
          </a:p>
        </p:txBody>
      </p:sp>
      <p:sp>
        <p:nvSpPr>
          <p:cNvPr id="359433" name="Text Box 9"/>
          <p:cNvSpPr txBox="1">
            <a:spLocks noChangeArrowheads="1"/>
          </p:cNvSpPr>
          <p:nvPr/>
        </p:nvSpPr>
        <p:spPr bwMode="auto">
          <a:xfrm>
            <a:off x="251520" y="4810507"/>
            <a:ext cx="3590355" cy="1138773"/>
          </a:xfrm>
          <a:prstGeom prst="rect">
            <a:avLst/>
          </a:prstGeom>
          <a:solidFill>
            <a:srgbClr val="CCFFCC"/>
          </a:solidFill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が比較的低い場合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…</a:t>
            </a:r>
          </a:p>
          <a:p>
            <a:pPr marL="0" marR="0" lvl="0" indent="0" algn="l" defTabSz="7620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安定したチャネルが形成</a:t>
            </a:r>
          </a:p>
          <a:p>
            <a:pPr marL="0" marR="0" lvl="0" indent="0" algn="l" defTabSz="7620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⇒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I</a:t>
            </a:r>
            <a:r>
              <a:rPr kumimoji="1" lang="en-US" altLang="ja-JP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は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に比例して増加</a:t>
            </a:r>
          </a:p>
        </p:txBody>
      </p:sp>
      <p:sp>
        <p:nvSpPr>
          <p:cNvPr id="359499" name="Text Box 75"/>
          <p:cNvSpPr txBox="1">
            <a:spLocks noChangeArrowheads="1"/>
          </p:cNvSpPr>
          <p:nvPr/>
        </p:nvSpPr>
        <p:spPr bwMode="auto">
          <a:xfrm>
            <a:off x="4624015" y="4869160"/>
            <a:ext cx="4124449" cy="1138773"/>
          </a:xfrm>
          <a:prstGeom prst="rect">
            <a:avLst/>
          </a:prstGeom>
          <a:solidFill>
            <a:srgbClr val="CCFFCC"/>
          </a:solidFill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が高い場合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…</a:t>
            </a:r>
          </a:p>
          <a:p>
            <a:pPr marL="0" marR="0" lvl="0" indent="0" algn="l" defTabSz="7620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ドレイン近傍で反転層が未形成</a:t>
            </a:r>
          </a:p>
          <a:p>
            <a:pPr marL="0" marR="0" lvl="0" indent="0" algn="l" defTabSz="7620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⇒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I</a:t>
            </a:r>
            <a:r>
              <a:rPr kumimoji="1" lang="en-US" altLang="ja-JP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は飽和</a:t>
            </a:r>
          </a:p>
        </p:txBody>
      </p:sp>
      <p:sp>
        <p:nvSpPr>
          <p:cNvPr id="15404" name="Rectangle 85"/>
          <p:cNvSpPr>
            <a:spLocks noChangeArrowheads="1"/>
          </p:cNvSpPr>
          <p:nvPr/>
        </p:nvSpPr>
        <p:spPr bwMode="auto">
          <a:xfrm>
            <a:off x="509588" y="193675"/>
            <a:ext cx="838358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I</a:t>
            </a:r>
            <a:r>
              <a:rPr kumimoji="1" lang="en-US" altLang="ja-JP" sz="32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en-US" altLang="ja-JP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-V</a:t>
            </a:r>
            <a:r>
              <a:rPr kumimoji="1" lang="en-US" altLang="ja-JP" sz="32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特性 </a:t>
            </a:r>
            <a:r>
              <a:rPr kumimoji="1" lang="en-US" altLang="ja-JP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(2/2)</a:t>
            </a:r>
          </a:p>
        </p:txBody>
      </p:sp>
      <p:sp>
        <p:nvSpPr>
          <p:cNvPr id="78" name="AutoShape 3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80425" y="1075531"/>
            <a:ext cx="287338" cy="287338"/>
          </a:xfrm>
          <a:prstGeom prst="actionButtonBackPrevious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81" name="グループ化 80"/>
          <p:cNvGrpSpPr/>
          <p:nvPr/>
        </p:nvGrpSpPr>
        <p:grpSpPr>
          <a:xfrm>
            <a:off x="234617" y="1593927"/>
            <a:ext cx="3818271" cy="2988433"/>
            <a:chOff x="2699792" y="1921533"/>
            <a:chExt cx="3818271" cy="2988433"/>
          </a:xfrm>
        </p:grpSpPr>
        <p:sp>
          <p:nvSpPr>
            <p:cNvPr id="82" name="AutoShape 3"/>
            <p:cNvSpPr>
              <a:spLocks noChangeArrowheads="1"/>
            </p:cNvSpPr>
            <p:nvPr/>
          </p:nvSpPr>
          <p:spPr bwMode="auto">
            <a:xfrm rot="5249586">
              <a:off x="5091580" y="1945925"/>
              <a:ext cx="173225" cy="2437522"/>
            </a:xfrm>
            <a:prstGeom prst="triangle">
              <a:avLst>
                <a:gd name="adj" fmla="val 50000"/>
              </a:avLst>
            </a:prstGeom>
            <a:solidFill>
              <a:srgbClr val="FF66FF"/>
            </a:solidFill>
            <a:ln>
              <a:noFill/>
            </a:ln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3" name="フリーフォーム 82"/>
            <p:cNvSpPr/>
            <p:nvPr/>
          </p:nvSpPr>
          <p:spPr>
            <a:xfrm>
              <a:off x="5556746" y="3137024"/>
              <a:ext cx="850900" cy="508000"/>
            </a:xfrm>
            <a:custGeom>
              <a:avLst/>
              <a:gdLst>
                <a:gd name="connsiteX0" fmla="*/ 0 w 850900"/>
                <a:gd name="connsiteY0" fmla="*/ 12700 h 508000"/>
                <a:gd name="connsiteX1" fmla="*/ 0 w 850900"/>
                <a:gd name="connsiteY1" fmla="*/ 120650 h 508000"/>
                <a:gd name="connsiteX2" fmla="*/ 50800 w 850900"/>
                <a:gd name="connsiteY2" fmla="*/ 292100 h 508000"/>
                <a:gd name="connsiteX3" fmla="*/ 209550 w 850900"/>
                <a:gd name="connsiteY3" fmla="*/ 444500 h 508000"/>
                <a:gd name="connsiteX4" fmla="*/ 387350 w 850900"/>
                <a:gd name="connsiteY4" fmla="*/ 508000 h 508000"/>
                <a:gd name="connsiteX5" fmla="*/ 654050 w 850900"/>
                <a:gd name="connsiteY5" fmla="*/ 488950 h 508000"/>
                <a:gd name="connsiteX6" fmla="*/ 850900 w 850900"/>
                <a:gd name="connsiteY6" fmla="*/ 488950 h 508000"/>
                <a:gd name="connsiteX7" fmla="*/ 850900 w 850900"/>
                <a:gd name="connsiteY7" fmla="*/ 406400 h 508000"/>
                <a:gd name="connsiteX8" fmla="*/ 844550 w 850900"/>
                <a:gd name="connsiteY8" fmla="*/ 120650 h 508000"/>
                <a:gd name="connsiteX9" fmla="*/ 844550 w 850900"/>
                <a:gd name="connsiteY9" fmla="*/ 0 h 508000"/>
                <a:gd name="connsiteX10" fmla="*/ 774700 w 850900"/>
                <a:gd name="connsiteY10" fmla="*/ 0 h 508000"/>
                <a:gd name="connsiteX11" fmla="*/ 0 w 850900"/>
                <a:gd name="connsiteY11" fmla="*/ 1270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0900" h="508000">
                  <a:moveTo>
                    <a:pt x="0" y="12700"/>
                  </a:moveTo>
                  <a:lnTo>
                    <a:pt x="0" y="120650"/>
                  </a:lnTo>
                  <a:lnTo>
                    <a:pt x="50800" y="292100"/>
                  </a:lnTo>
                  <a:lnTo>
                    <a:pt x="209550" y="444500"/>
                  </a:lnTo>
                  <a:lnTo>
                    <a:pt x="387350" y="508000"/>
                  </a:lnTo>
                  <a:lnTo>
                    <a:pt x="654050" y="488950"/>
                  </a:lnTo>
                  <a:lnTo>
                    <a:pt x="850900" y="488950"/>
                  </a:lnTo>
                  <a:lnTo>
                    <a:pt x="850900" y="406400"/>
                  </a:lnTo>
                  <a:lnTo>
                    <a:pt x="844550" y="120650"/>
                  </a:lnTo>
                  <a:lnTo>
                    <a:pt x="844550" y="0"/>
                  </a:lnTo>
                  <a:lnTo>
                    <a:pt x="77470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84" name="Text Box 11"/>
            <p:cNvSpPr txBox="1">
              <a:spLocks noChangeArrowheads="1"/>
            </p:cNvSpPr>
            <p:nvPr/>
          </p:nvSpPr>
          <p:spPr bwMode="auto">
            <a:xfrm>
              <a:off x="5531555" y="4076849"/>
              <a:ext cx="986508" cy="289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空乏層</a:t>
              </a:r>
            </a:p>
          </p:txBody>
        </p:sp>
        <p:sp>
          <p:nvSpPr>
            <p:cNvPr id="85" name="Text Box 13"/>
            <p:cNvSpPr txBox="1">
              <a:spLocks noChangeArrowheads="1"/>
            </p:cNvSpPr>
            <p:nvPr/>
          </p:nvSpPr>
          <p:spPr bwMode="auto">
            <a:xfrm>
              <a:off x="4149329" y="1921533"/>
              <a:ext cx="6477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G</a:t>
              </a:r>
            </a:p>
          </p:txBody>
        </p:sp>
        <p:sp>
          <p:nvSpPr>
            <p:cNvPr id="86" name="Rectangle 14"/>
            <p:cNvSpPr>
              <a:spLocks noChangeArrowheads="1"/>
            </p:cNvSpPr>
            <p:nvPr/>
          </p:nvSpPr>
          <p:spPr bwMode="auto">
            <a:xfrm>
              <a:off x="3870921" y="2557457"/>
              <a:ext cx="1782762" cy="376238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7" name="Line 18"/>
            <p:cNvSpPr>
              <a:spLocks noChangeShapeType="1"/>
            </p:cNvSpPr>
            <p:nvPr/>
          </p:nvSpPr>
          <p:spPr bwMode="auto">
            <a:xfrm flipV="1">
              <a:off x="6102946" y="2744937"/>
              <a:ext cx="0" cy="3794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8" name="Line 19"/>
            <p:cNvSpPr>
              <a:spLocks noChangeShapeType="1"/>
            </p:cNvSpPr>
            <p:nvPr/>
          </p:nvSpPr>
          <p:spPr bwMode="auto">
            <a:xfrm flipV="1">
              <a:off x="4720233" y="2186137"/>
              <a:ext cx="0" cy="3794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9" name="Arc 22"/>
            <p:cNvSpPr>
              <a:spLocks/>
            </p:cNvSpPr>
            <p:nvPr/>
          </p:nvSpPr>
          <p:spPr bwMode="auto">
            <a:xfrm rot="10800000" flipH="1">
              <a:off x="3688358" y="3130699"/>
              <a:ext cx="276225" cy="466725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0" name="Arc 23"/>
            <p:cNvSpPr>
              <a:spLocks noChangeAspect="1"/>
            </p:cNvSpPr>
            <p:nvPr/>
          </p:nvSpPr>
          <p:spPr bwMode="auto">
            <a:xfrm rot="10800000">
              <a:off x="5551684" y="3120937"/>
              <a:ext cx="342900" cy="466725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grpSp>
          <p:nvGrpSpPr>
            <p:cNvPr id="91" name="Group 24"/>
            <p:cNvGrpSpPr>
              <a:grpSpLocks/>
            </p:cNvGrpSpPr>
            <p:nvPr/>
          </p:nvGrpSpPr>
          <p:grpSpPr bwMode="auto">
            <a:xfrm>
              <a:off x="3102521" y="3409100"/>
              <a:ext cx="3297237" cy="355600"/>
              <a:chOff x="623" y="2568"/>
              <a:chExt cx="2077" cy="224"/>
            </a:xfrm>
          </p:grpSpPr>
          <p:sp>
            <p:nvSpPr>
              <p:cNvPr id="111" name="Line 25"/>
              <p:cNvSpPr>
                <a:spLocks noChangeShapeType="1"/>
              </p:cNvSpPr>
              <p:nvPr/>
            </p:nvSpPr>
            <p:spPr bwMode="auto">
              <a:xfrm>
                <a:off x="626" y="2690"/>
                <a:ext cx="38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2" name="Line 26"/>
              <p:cNvSpPr>
                <a:spLocks noChangeShapeType="1"/>
              </p:cNvSpPr>
              <p:nvPr/>
            </p:nvSpPr>
            <p:spPr bwMode="auto">
              <a:xfrm>
                <a:off x="2382" y="2682"/>
                <a:ext cx="31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3" name="Arc 27"/>
              <p:cNvSpPr>
                <a:spLocks/>
              </p:cNvSpPr>
              <p:nvPr/>
            </p:nvSpPr>
            <p:spPr bwMode="auto">
              <a:xfrm rot="10800000" flipH="1">
                <a:off x="996" y="2568"/>
                <a:ext cx="246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4" name="Line 28"/>
              <p:cNvSpPr>
                <a:spLocks noChangeShapeType="1"/>
              </p:cNvSpPr>
              <p:nvPr/>
            </p:nvSpPr>
            <p:spPr bwMode="auto">
              <a:xfrm>
                <a:off x="623" y="2792"/>
                <a:ext cx="40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5" name="Arc 29"/>
              <p:cNvSpPr>
                <a:spLocks noChangeAspect="1"/>
              </p:cNvSpPr>
              <p:nvPr/>
            </p:nvSpPr>
            <p:spPr bwMode="auto">
              <a:xfrm rot="10800000">
                <a:off x="2112" y="2568"/>
                <a:ext cx="234" cy="21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6" name="Line 30"/>
              <p:cNvSpPr>
                <a:spLocks noChangeShapeType="1"/>
              </p:cNvSpPr>
              <p:nvPr/>
            </p:nvSpPr>
            <p:spPr bwMode="auto">
              <a:xfrm>
                <a:off x="1247" y="2582"/>
                <a:ext cx="8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7" name="Line 31"/>
              <p:cNvSpPr>
                <a:spLocks noChangeShapeType="1"/>
              </p:cNvSpPr>
              <p:nvPr/>
            </p:nvSpPr>
            <p:spPr bwMode="auto">
              <a:xfrm>
                <a:off x="2357" y="2786"/>
                <a:ext cx="32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92" name="Line 32"/>
            <p:cNvSpPr>
              <a:spLocks noChangeShapeType="1"/>
            </p:cNvSpPr>
            <p:nvPr/>
          </p:nvSpPr>
          <p:spPr bwMode="auto">
            <a:xfrm flipH="1" flipV="1">
              <a:off x="5815608" y="3786337"/>
              <a:ext cx="215900" cy="2873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" name="Text Box 39"/>
            <p:cNvSpPr txBox="1">
              <a:spLocks noChangeArrowheads="1"/>
            </p:cNvSpPr>
            <p:nvPr/>
          </p:nvSpPr>
          <p:spPr bwMode="auto">
            <a:xfrm>
              <a:off x="5762424" y="2186137"/>
              <a:ext cx="6477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D</a:t>
              </a:r>
            </a:p>
          </p:txBody>
        </p:sp>
        <p:sp>
          <p:nvSpPr>
            <p:cNvPr id="94" name="Text Box 41"/>
            <p:cNvSpPr txBox="1">
              <a:spLocks noChangeArrowheads="1"/>
            </p:cNvSpPr>
            <p:nvPr/>
          </p:nvSpPr>
          <p:spPr bwMode="auto">
            <a:xfrm>
              <a:off x="3232845" y="3127780"/>
              <a:ext cx="5127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n</a:t>
              </a:r>
              <a:r>
                <a:rPr kumimoji="1" lang="en-US" altLang="ja-JP" sz="20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+</a:t>
              </a:r>
            </a:p>
          </p:txBody>
        </p:sp>
        <p:sp>
          <p:nvSpPr>
            <p:cNvPr id="95" name="Text Box 42"/>
            <p:cNvSpPr txBox="1">
              <a:spLocks noChangeArrowheads="1"/>
            </p:cNvSpPr>
            <p:nvPr/>
          </p:nvSpPr>
          <p:spPr bwMode="auto">
            <a:xfrm>
              <a:off x="4071738" y="4033760"/>
              <a:ext cx="84137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p</a:t>
              </a:r>
              <a:r>
                <a:rPr kumimoji="1" lang="ja-JP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基板</a:t>
              </a:r>
              <a:endPara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6" name="Line 82"/>
            <p:cNvSpPr>
              <a:spLocks noChangeShapeType="1"/>
            </p:cNvSpPr>
            <p:nvPr/>
          </p:nvSpPr>
          <p:spPr bwMode="auto">
            <a:xfrm flipV="1">
              <a:off x="4431308" y="3268814"/>
              <a:ext cx="261739" cy="3381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7" name="Text Box 83"/>
            <p:cNvSpPr txBox="1">
              <a:spLocks noChangeArrowheads="1"/>
            </p:cNvSpPr>
            <p:nvPr/>
          </p:nvSpPr>
          <p:spPr bwMode="auto">
            <a:xfrm>
              <a:off x="3870920" y="3619651"/>
              <a:ext cx="1243013" cy="289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チャネル</a:t>
              </a:r>
              <a:endPara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8" name="Rectangle 80"/>
            <p:cNvSpPr>
              <a:spLocks noChangeArrowheads="1"/>
            </p:cNvSpPr>
            <p:nvPr/>
          </p:nvSpPr>
          <p:spPr bwMode="auto">
            <a:xfrm>
              <a:off x="3870921" y="2933695"/>
              <a:ext cx="1782761" cy="19462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" name="Oval 24"/>
            <p:cNvSpPr>
              <a:spLocks noChangeArrowheads="1"/>
            </p:cNvSpPr>
            <p:nvPr/>
          </p:nvSpPr>
          <p:spPr bwMode="auto">
            <a:xfrm>
              <a:off x="4663083" y="2127399"/>
              <a:ext cx="128588" cy="14922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0" name="Oval 24"/>
            <p:cNvSpPr>
              <a:spLocks noChangeArrowheads="1"/>
            </p:cNvSpPr>
            <p:nvPr/>
          </p:nvSpPr>
          <p:spPr bwMode="auto">
            <a:xfrm>
              <a:off x="6031508" y="2632224"/>
              <a:ext cx="128588" cy="14922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3096221" y="3124349"/>
              <a:ext cx="3297237" cy="130998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02" name="Line 64"/>
            <p:cNvSpPr>
              <a:spLocks noChangeShapeType="1"/>
            </p:cNvSpPr>
            <p:nvPr/>
          </p:nvSpPr>
          <p:spPr bwMode="auto">
            <a:xfrm>
              <a:off x="2943691" y="2465390"/>
              <a:ext cx="36758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3" name="Line 65"/>
            <p:cNvSpPr>
              <a:spLocks noChangeShapeType="1"/>
            </p:cNvSpPr>
            <p:nvPr/>
          </p:nvSpPr>
          <p:spPr bwMode="auto">
            <a:xfrm flipH="1">
              <a:off x="2943691" y="2466646"/>
              <a:ext cx="0" cy="31415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" name="Rectangle 66" descr="右下がり対角線"/>
            <p:cNvSpPr>
              <a:spLocks noChangeArrowheads="1"/>
            </p:cNvSpPr>
            <p:nvPr/>
          </p:nvSpPr>
          <p:spPr bwMode="auto">
            <a:xfrm flipH="1">
              <a:off x="2699792" y="2780797"/>
              <a:ext cx="505138" cy="180364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5" name="Line 67"/>
            <p:cNvSpPr>
              <a:spLocks noChangeShapeType="1"/>
            </p:cNvSpPr>
            <p:nvPr/>
          </p:nvSpPr>
          <p:spPr bwMode="auto">
            <a:xfrm flipH="1">
              <a:off x="2699792" y="2780797"/>
              <a:ext cx="50513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6" name="Line 65"/>
            <p:cNvSpPr>
              <a:spLocks noChangeShapeType="1"/>
            </p:cNvSpPr>
            <p:nvPr/>
          </p:nvSpPr>
          <p:spPr bwMode="auto">
            <a:xfrm flipH="1">
              <a:off x="4762882" y="4415451"/>
              <a:ext cx="0" cy="31415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7" name="Rectangle 66" descr="右下がり対角線"/>
            <p:cNvSpPr>
              <a:spLocks noChangeArrowheads="1"/>
            </p:cNvSpPr>
            <p:nvPr/>
          </p:nvSpPr>
          <p:spPr bwMode="auto">
            <a:xfrm flipH="1">
              <a:off x="4518983" y="4729602"/>
              <a:ext cx="505138" cy="180364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8" name="Line 67"/>
            <p:cNvSpPr>
              <a:spLocks noChangeShapeType="1"/>
            </p:cNvSpPr>
            <p:nvPr/>
          </p:nvSpPr>
          <p:spPr bwMode="auto">
            <a:xfrm flipH="1">
              <a:off x="4518983" y="4729602"/>
              <a:ext cx="50513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9" name="Line 65"/>
            <p:cNvSpPr>
              <a:spLocks noChangeShapeType="1"/>
            </p:cNvSpPr>
            <p:nvPr/>
          </p:nvSpPr>
          <p:spPr bwMode="auto">
            <a:xfrm flipH="1">
              <a:off x="3305475" y="2465391"/>
              <a:ext cx="0" cy="62955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0" name="Text Box 40"/>
            <p:cNvSpPr txBox="1">
              <a:spLocks noChangeArrowheads="1"/>
            </p:cNvSpPr>
            <p:nvPr/>
          </p:nvSpPr>
          <p:spPr bwMode="auto">
            <a:xfrm>
              <a:off x="5829893" y="3120326"/>
              <a:ext cx="5127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n</a:t>
              </a:r>
              <a:r>
                <a:rPr kumimoji="1" lang="en-US" altLang="ja-JP" sz="20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+</a:t>
              </a: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67BD17B-BF97-9A7E-E0EF-FE7F9EBD0BC5}"/>
              </a:ext>
            </a:extLst>
          </p:cNvPr>
          <p:cNvGrpSpPr/>
          <p:nvPr/>
        </p:nvGrpSpPr>
        <p:grpSpPr>
          <a:xfrm>
            <a:off x="6816094" y="2892150"/>
            <a:ext cx="1422400" cy="752874"/>
            <a:chOff x="6836683" y="2896508"/>
            <a:chExt cx="1422400" cy="752874"/>
          </a:xfrm>
        </p:grpSpPr>
        <p:sp>
          <p:nvSpPr>
            <p:cNvPr id="171" name="Line 4"/>
            <p:cNvSpPr>
              <a:spLocks noChangeShapeType="1"/>
            </p:cNvSpPr>
            <p:nvPr/>
          </p:nvSpPr>
          <p:spPr bwMode="auto">
            <a:xfrm flipH="1" flipV="1">
              <a:off x="6971264" y="2896508"/>
              <a:ext cx="311088" cy="41642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72" name="Text Box 5"/>
            <p:cNvSpPr txBox="1">
              <a:spLocks noChangeArrowheads="1"/>
            </p:cNvSpPr>
            <p:nvPr/>
          </p:nvSpPr>
          <p:spPr bwMode="auto">
            <a:xfrm>
              <a:off x="6836683" y="3280050"/>
              <a:ext cx="14224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ﾋﾟﾝﾁｵﾌ点</a:t>
              </a:r>
            </a:p>
          </p:txBody>
        </p:sp>
      </p:grpSp>
      <p:sp>
        <p:nvSpPr>
          <p:cNvPr id="3" name="テキスト ボックス 29">
            <a:extLst>
              <a:ext uri="{FF2B5EF4-FFF2-40B4-BE49-F238E27FC236}">
                <a16:creationId xmlns:a16="http://schemas.microsoft.com/office/drawing/2014/main" id="{CCD14A91-01E7-6A76-2720-D9094002BECA}"/>
              </a:ext>
            </a:extLst>
          </p:cNvPr>
          <p:cNvSpPr txBox="1"/>
          <p:nvPr/>
        </p:nvSpPr>
        <p:spPr>
          <a:xfrm>
            <a:off x="3202622" y="4318949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6.6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439D64F-ECDC-F883-835A-AA3B980A8522}"/>
              </a:ext>
            </a:extLst>
          </p:cNvPr>
          <p:cNvGrpSpPr/>
          <p:nvPr/>
        </p:nvGrpSpPr>
        <p:grpSpPr>
          <a:xfrm>
            <a:off x="4629958" y="1605832"/>
            <a:ext cx="3714747" cy="3157769"/>
            <a:chOff x="4629958" y="1605832"/>
            <a:chExt cx="3714747" cy="3157769"/>
          </a:xfrm>
        </p:grpSpPr>
        <p:sp>
          <p:nvSpPr>
            <p:cNvPr id="173" name="Oval 24"/>
            <p:cNvSpPr>
              <a:spLocks noChangeArrowheads="1"/>
            </p:cNvSpPr>
            <p:nvPr/>
          </p:nvSpPr>
          <p:spPr bwMode="auto">
            <a:xfrm>
              <a:off x="6569981" y="1813997"/>
              <a:ext cx="128587" cy="14922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6977765" y="2858586"/>
              <a:ext cx="315782" cy="150765"/>
              <a:chOff x="6920044" y="2943225"/>
              <a:chExt cx="315782" cy="150765"/>
            </a:xfrm>
          </p:grpSpPr>
          <p:cxnSp>
            <p:nvCxnSpPr>
              <p:cNvPr id="5" name="直線矢印コネクタ 4"/>
              <p:cNvCxnSpPr/>
              <p:nvPr/>
            </p:nvCxnSpPr>
            <p:spPr bwMode="auto">
              <a:xfrm>
                <a:off x="6921500" y="2943225"/>
                <a:ext cx="314326" cy="60325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cxnSp>
            <p:nvCxnSpPr>
              <p:cNvPr id="79" name="直線矢印コネクタ 78"/>
              <p:cNvCxnSpPr/>
              <p:nvPr/>
            </p:nvCxnSpPr>
            <p:spPr bwMode="auto">
              <a:xfrm>
                <a:off x="6920044" y="2972546"/>
                <a:ext cx="315782" cy="121444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</p:grpSp>
        <p:sp>
          <p:nvSpPr>
            <p:cNvPr id="152" name="AutoShape 3"/>
            <p:cNvSpPr>
              <a:spLocks noChangeArrowheads="1"/>
            </p:cNvSpPr>
            <p:nvPr/>
          </p:nvSpPr>
          <p:spPr bwMode="auto">
            <a:xfrm rot="5237432">
              <a:off x="6399538" y="2235956"/>
              <a:ext cx="170537" cy="1237960"/>
            </a:xfrm>
            <a:prstGeom prst="triangle">
              <a:avLst>
                <a:gd name="adj" fmla="val 50000"/>
              </a:avLst>
            </a:prstGeom>
            <a:solidFill>
              <a:srgbClr val="FF66FF"/>
            </a:solidFill>
            <a:ln>
              <a:noFill/>
            </a:ln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53" name="Rectangle 81"/>
            <p:cNvSpPr>
              <a:spLocks noChangeArrowheads="1"/>
            </p:cNvSpPr>
            <p:nvPr/>
          </p:nvSpPr>
          <p:spPr bwMode="auto">
            <a:xfrm>
              <a:off x="5774644" y="2588388"/>
              <a:ext cx="1758952" cy="2190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54" name="Rectangle 45"/>
            <p:cNvSpPr>
              <a:spLocks noChangeArrowheads="1"/>
            </p:cNvSpPr>
            <p:nvPr/>
          </p:nvSpPr>
          <p:spPr bwMode="auto">
            <a:xfrm>
              <a:off x="5777820" y="2213893"/>
              <a:ext cx="1755775" cy="376237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55" name="Line 49"/>
            <p:cNvSpPr>
              <a:spLocks noChangeShapeType="1"/>
            </p:cNvSpPr>
            <p:nvPr/>
          </p:nvSpPr>
          <p:spPr bwMode="auto">
            <a:xfrm flipH="1" flipV="1">
              <a:off x="7990001" y="2388741"/>
              <a:ext cx="8172" cy="43038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56" name="Line 50"/>
            <p:cNvSpPr>
              <a:spLocks noChangeShapeType="1"/>
            </p:cNvSpPr>
            <p:nvPr/>
          </p:nvSpPr>
          <p:spPr bwMode="auto">
            <a:xfrm flipH="1" flipV="1">
              <a:off x="6639360" y="1914077"/>
              <a:ext cx="1" cy="29860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57" name="Arc 53"/>
            <p:cNvSpPr>
              <a:spLocks/>
            </p:cNvSpPr>
            <p:nvPr/>
          </p:nvSpPr>
          <p:spPr bwMode="auto">
            <a:xfrm rot="10800000" flipH="1">
              <a:off x="5577795" y="2794763"/>
              <a:ext cx="288924" cy="47635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58" name="Arc 54"/>
            <p:cNvSpPr>
              <a:spLocks noChangeAspect="1"/>
            </p:cNvSpPr>
            <p:nvPr/>
          </p:nvSpPr>
          <p:spPr bwMode="auto">
            <a:xfrm rot="10800000">
              <a:off x="7432503" y="2794658"/>
              <a:ext cx="376808" cy="468389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59" name="Line 55"/>
            <p:cNvSpPr>
              <a:spLocks noChangeShapeType="1"/>
            </p:cNvSpPr>
            <p:nvPr/>
          </p:nvSpPr>
          <p:spPr bwMode="auto">
            <a:xfrm>
              <a:off x="4990420" y="3277363"/>
              <a:ext cx="611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60" name="Line 56"/>
            <p:cNvSpPr>
              <a:spLocks noChangeShapeType="1"/>
            </p:cNvSpPr>
            <p:nvPr/>
          </p:nvSpPr>
          <p:spPr bwMode="auto">
            <a:xfrm>
              <a:off x="7778070" y="3267838"/>
              <a:ext cx="5048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61" name="Arc 57"/>
            <p:cNvSpPr>
              <a:spLocks/>
            </p:cNvSpPr>
            <p:nvPr/>
          </p:nvSpPr>
          <p:spPr bwMode="auto">
            <a:xfrm rot="10800000" flipH="1">
              <a:off x="5577795" y="3086863"/>
              <a:ext cx="390525" cy="352425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62" name="Line 58"/>
            <p:cNvSpPr>
              <a:spLocks noChangeShapeType="1"/>
            </p:cNvSpPr>
            <p:nvPr/>
          </p:nvSpPr>
          <p:spPr bwMode="auto">
            <a:xfrm>
              <a:off x="4985658" y="3442463"/>
              <a:ext cx="6445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63" name="Arc 59"/>
            <p:cNvSpPr>
              <a:spLocks noChangeAspect="1"/>
            </p:cNvSpPr>
            <p:nvPr/>
          </p:nvSpPr>
          <p:spPr bwMode="auto">
            <a:xfrm rot="10800000">
              <a:off x="6816045" y="3305938"/>
              <a:ext cx="371475" cy="390525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64" name="Line 60"/>
            <p:cNvSpPr>
              <a:spLocks noChangeShapeType="1"/>
            </p:cNvSpPr>
            <p:nvPr/>
          </p:nvSpPr>
          <p:spPr bwMode="auto">
            <a:xfrm>
              <a:off x="5976258" y="3109088"/>
              <a:ext cx="835025" cy="228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65" name="Line 61"/>
            <p:cNvSpPr>
              <a:spLocks noChangeShapeType="1"/>
            </p:cNvSpPr>
            <p:nvPr/>
          </p:nvSpPr>
          <p:spPr bwMode="auto">
            <a:xfrm>
              <a:off x="7176408" y="3699638"/>
              <a:ext cx="10826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66" name="Text Box 70"/>
            <p:cNvSpPr txBox="1">
              <a:spLocks noChangeArrowheads="1"/>
            </p:cNvSpPr>
            <p:nvPr/>
          </p:nvSpPr>
          <p:spPr bwMode="auto">
            <a:xfrm>
              <a:off x="5976258" y="1605832"/>
              <a:ext cx="6477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G</a:t>
              </a:r>
            </a:p>
          </p:txBody>
        </p:sp>
        <p:sp>
          <p:nvSpPr>
            <p:cNvPr id="167" name="Text Box 71"/>
            <p:cNvSpPr txBox="1">
              <a:spLocks noChangeArrowheads="1"/>
            </p:cNvSpPr>
            <p:nvPr/>
          </p:nvSpPr>
          <p:spPr bwMode="auto">
            <a:xfrm>
              <a:off x="7592295" y="1869964"/>
              <a:ext cx="6477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D</a:t>
              </a:r>
            </a:p>
          </p:txBody>
        </p:sp>
        <p:sp>
          <p:nvSpPr>
            <p:cNvPr id="168" name="Text Box 72"/>
            <p:cNvSpPr txBox="1">
              <a:spLocks noChangeArrowheads="1"/>
            </p:cNvSpPr>
            <p:nvPr/>
          </p:nvSpPr>
          <p:spPr bwMode="auto">
            <a:xfrm>
              <a:off x="7733620" y="2768049"/>
              <a:ext cx="5127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n</a:t>
              </a:r>
              <a:r>
                <a:rPr kumimoji="1" lang="en-US" altLang="ja-JP" sz="20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+</a:t>
              </a:r>
            </a:p>
          </p:txBody>
        </p:sp>
        <p:sp>
          <p:nvSpPr>
            <p:cNvPr id="169" name="Text Box 73"/>
            <p:cNvSpPr txBox="1">
              <a:spLocks noChangeArrowheads="1"/>
            </p:cNvSpPr>
            <p:nvPr/>
          </p:nvSpPr>
          <p:spPr bwMode="auto">
            <a:xfrm>
              <a:off x="5190494" y="2799987"/>
              <a:ext cx="5127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n</a:t>
              </a:r>
              <a:r>
                <a:rPr kumimoji="1" lang="en-US" altLang="ja-JP" sz="20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+</a:t>
              </a:r>
            </a:p>
          </p:txBody>
        </p:sp>
        <p:sp>
          <p:nvSpPr>
            <p:cNvPr id="170" name="Text Box 74"/>
            <p:cNvSpPr txBox="1">
              <a:spLocks noChangeArrowheads="1"/>
            </p:cNvSpPr>
            <p:nvPr/>
          </p:nvSpPr>
          <p:spPr bwMode="auto">
            <a:xfrm>
              <a:off x="5949742" y="3679531"/>
              <a:ext cx="111237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p</a:t>
              </a: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基板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" name="Oval 24"/>
            <p:cNvSpPr>
              <a:spLocks noChangeArrowheads="1"/>
            </p:cNvSpPr>
            <p:nvPr/>
          </p:nvSpPr>
          <p:spPr bwMode="auto">
            <a:xfrm>
              <a:off x="7933645" y="2302638"/>
              <a:ext cx="128588" cy="14922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4992008" y="2818703"/>
              <a:ext cx="3297237" cy="130998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76" name="Line 64"/>
            <p:cNvSpPr>
              <a:spLocks noChangeShapeType="1"/>
            </p:cNvSpPr>
            <p:nvPr/>
          </p:nvSpPr>
          <p:spPr bwMode="auto">
            <a:xfrm>
              <a:off x="4873857" y="2209128"/>
              <a:ext cx="36758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77" name="Line 65"/>
            <p:cNvSpPr>
              <a:spLocks noChangeShapeType="1"/>
            </p:cNvSpPr>
            <p:nvPr/>
          </p:nvSpPr>
          <p:spPr bwMode="auto">
            <a:xfrm flipH="1">
              <a:off x="4873857" y="2210384"/>
              <a:ext cx="0" cy="31415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78" name="Rectangle 66" descr="右下がり対角線"/>
            <p:cNvSpPr>
              <a:spLocks noChangeArrowheads="1"/>
            </p:cNvSpPr>
            <p:nvPr/>
          </p:nvSpPr>
          <p:spPr bwMode="auto">
            <a:xfrm flipH="1">
              <a:off x="4629958" y="2524535"/>
              <a:ext cx="505138" cy="180364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9" name="Line 67"/>
            <p:cNvSpPr>
              <a:spLocks noChangeShapeType="1"/>
            </p:cNvSpPr>
            <p:nvPr/>
          </p:nvSpPr>
          <p:spPr bwMode="auto">
            <a:xfrm flipH="1">
              <a:off x="4629958" y="2524535"/>
              <a:ext cx="50513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80" name="Line 65"/>
            <p:cNvSpPr>
              <a:spLocks noChangeShapeType="1"/>
            </p:cNvSpPr>
            <p:nvPr/>
          </p:nvSpPr>
          <p:spPr bwMode="auto">
            <a:xfrm flipH="1">
              <a:off x="6679601" y="4145742"/>
              <a:ext cx="0" cy="31415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81" name="Rectangle 66" descr="右下がり対角線"/>
            <p:cNvSpPr>
              <a:spLocks noChangeArrowheads="1"/>
            </p:cNvSpPr>
            <p:nvPr/>
          </p:nvSpPr>
          <p:spPr bwMode="auto">
            <a:xfrm flipH="1">
              <a:off x="6435702" y="4459893"/>
              <a:ext cx="505138" cy="180364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2" name="Line 67"/>
            <p:cNvSpPr>
              <a:spLocks noChangeShapeType="1"/>
            </p:cNvSpPr>
            <p:nvPr/>
          </p:nvSpPr>
          <p:spPr bwMode="auto">
            <a:xfrm flipH="1">
              <a:off x="6435702" y="4459893"/>
              <a:ext cx="50513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83" name="Line 65"/>
            <p:cNvSpPr>
              <a:spLocks noChangeShapeType="1"/>
            </p:cNvSpPr>
            <p:nvPr/>
          </p:nvSpPr>
          <p:spPr bwMode="auto">
            <a:xfrm flipH="1">
              <a:off x="5235641" y="2209129"/>
              <a:ext cx="0" cy="62955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" name="テキスト ボックス 29">
              <a:extLst>
                <a:ext uri="{FF2B5EF4-FFF2-40B4-BE49-F238E27FC236}">
                  <a16:creationId xmlns:a16="http://schemas.microsoft.com/office/drawing/2014/main" id="{3C3B93F5-5743-DC89-1D61-0D3AACC12329}"/>
                </a:ext>
              </a:extLst>
            </p:cNvPr>
            <p:cNvSpPr txBox="1"/>
            <p:nvPr/>
          </p:nvSpPr>
          <p:spPr>
            <a:xfrm>
              <a:off x="7582958" y="4363491"/>
              <a:ext cx="7617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r>
                <a:rPr kumimoji="1" lang="ja-JP" altLang="en-US" sz="200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図</a:t>
              </a:r>
              <a:r>
                <a:rPr kumimoji="1" lang="en-US" altLang="ja-JP" sz="2000" dirty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6.7</a:t>
              </a:r>
              <a:endPara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6117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59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9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9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9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433" grpId="0" animBg="1" autoUpdateAnimBg="0"/>
      <p:bldP spid="35949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1125538"/>
            <a:ext cx="84455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Rectangle 4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b="1">
                <a:latin typeface="Times New Roman" pitchFamily="18" charset="0"/>
              </a:rPr>
              <a:t>基本式 </a:t>
            </a:r>
            <a:r>
              <a:rPr lang="en-US" altLang="ja-JP" b="1">
                <a:latin typeface="Times New Roman" pitchFamily="18" charset="0"/>
              </a:rPr>
              <a:t>(1/3)</a:t>
            </a:r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6489700" y="3502025"/>
            <a:ext cx="368691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3200" b="1" i="1" dirty="0">
                <a:solidFill>
                  <a:srgbClr val="0000FF"/>
                </a:solidFill>
                <a:latin typeface="Times New Roman" pitchFamily="18" charset="0"/>
              </a:rPr>
              <a:t>v</a:t>
            </a:r>
            <a:endParaRPr lang="en-US" altLang="ja-JP" sz="3200" i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16390" name="Rectangle 7"/>
          <p:cNvSpPr>
            <a:spLocks noChangeArrowheads="1"/>
          </p:cNvSpPr>
          <p:nvPr/>
        </p:nvSpPr>
        <p:spPr bwMode="auto">
          <a:xfrm>
            <a:off x="6143625" y="1628775"/>
            <a:ext cx="557845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3200" b="1" i="1" dirty="0">
                <a:solidFill>
                  <a:schemeClr val="accent1"/>
                </a:solidFill>
                <a:latin typeface="Times New Roman" pitchFamily="18" charset="0"/>
              </a:rPr>
              <a:t>Q</a:t>
            </a:r>
            <a:r>
              <a:rPr lang="en-US" altLang="ja-JP" sz="3200" b="1" i="1" baseline="-25000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</a:p>
        </p:txBody>
      </p:sp>
      <p:sp>
        <p:nvSpPr>
          <p:cNvPr id="16391" name="Text Box 8"/>
          <p:cNvSpPr txBox="1">
            <a:spLocks noChangeArrowheads="1"/>
          </p:cNvSpPr>
          <p:nvPr/>
        </p:nvSpPr>
        <p:spPr bwMode="auto">
          <a:xfrm>
            <a:off x="611188" y="836613"/>
            <a:ext cx="27717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3600" b="1">
                <a:latin typeface="Times New Roman" pitchFamily="18" charset="0"/>
              </a:rPr>
              <a:t>電流</a:t>
            </a:r>
          </a:p>
        </p:txBody>
      </p:sp>
      <p:sp>
        <p:nvSpPr>
          <p:cNvPr id="16392" name="AutoShape 9"/>
          <p:cNvSpPr>
            <a:spLocks noChangeArrowheads="1"/>
          </p:cNvSpPr>
          <p:nvPr/>
        </p:nvSpPr>
        <p:spPr bwMode="auto">
          <a:xfrm>
            <a:off x="1316038" y="1635125"/>
            <a:ext cx="2176462" cy="1296988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1058068" y="3038651"/>
            <a:ext cx="5467350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2400" b="1" i="1" dirty="0" err="1">
                <a:latin typeface="Symbol" pitchFamily="18" charset="2"/>
              </a:rPr>
              <a:t>D</a:t>
            </a:r>
            <a:r>
              <a:rPr lang="en-US" altLang="ja-JP" sz="2400" b="1" i="1" dirty="0" err="1">
                <a:latin typeface="Times New Roman" pitchFamily="18" charset="0"/>
              </a:rPr>
              <a:t>Q</a:t>
            </a:r>
            <a:r>
              <a:rPr lang="en-US" altLang="ja-JP" sz="2400" b="1" i="1" baseline="-25000" dirty="0" err="1">
                <a:latin typeface="Times New Roman" pitchFamily="18" charset="0"/>
              </a:rPr>
              <a:t>t</a:t>
            </a:r>
            <a:r>
              <a:rPr lang="en-US" altLang="ja-JP" sz="2400" b="1" dirty="0">
                <a:latin typeface="Times New Roman" pitchFamily="18" charset="0"/>
              </a:rPr>
              <a:t>:</a:t>
            </a:r>
            <a:r>
              <a:rPr lang="ja-JP" altLang="en-US" sz="2400" b="1">
                <a:latin typeface="Times New Roman" pitchFamily="18" charset="0"/>
              </a:rPr>
              <a:t>　時間</a:t>
            </a:r>
            <a:r>
              <a:rPr lang="en-US" altLang="ja-JP" sz="2400" b="1" i="1" dirty="0">
                <a:latin typeface="Symbol" pitchFamily="18" charset="2"/>
              </a:rPr>
              <a:t>D</a:t>
            </a:r>
            <a:r>
              <a:rPr lang="en-US" altLang="ja-JP" sz="2400" b="1" i="1" dirty="0">
                <a:latin typeface="Times New Roman" pitchFamily="18" charset="0"/>
              </a:rPr>
              <a:t>t</a:t>
            </a:r>
            <a:r>
              <a:rPr lang="ja-JP" altLang="en-US" sz="2400" b="1">
                <a:latin typeface="Times New Roman" pitchFamily="18" charset="0"/>
              </a:rPr>
              <a:t>の間に面</a:t>
            </a:r>
            <a:r>
              <a:rPr lang="en-US" altLang="ja-JP" sz="2400" b="1" i="1" dirty="0">
                <a:latin typeface="Times New Roman" pitchFamily="18" charset="0"/>
              </a:rPr>
              <a:t>A</a:t>
            </a:r>
            <a:r>
              <a:rPr lang="ja-JP" altLang="en-US" sz="2400" b="1">
                <a:latin typeface="Times New Roman" pitchFamily="18" charset="0"/>
              </a:rPr>
              <a:t>を通過する電荷</a:t>
            </a:r>
          </a:p>
        </p:txBody>
      </p:sp>
      <p:sp>
        <p:nvSpPr>
          <p:cNvPr id="16394" name="Rectangle 13"/>
          <p:cNvSpPr>
            <a:spLocks noChangeArrowheads="1"/>
          </p:cNvSpPr>
          <p:nvPr/>
        </p:nvSpPr>
        <p:spPr bwMode="auto">
          <a:xfrm>
            <a:off x="6757988" y="2778125"/>
            <a:ext cx="460062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3200" b="1" i="1" dirty="0">
                <a:latin typeface="Times New Roman" pitchFamily="18" charset="0"/>
              </a:rPr>
              <a:t>A</a:t>
            </a:r>
            <a:endParaRPr lang="en-US" altLang="ja-JP" sz="3200" i="1" dirty="0">
              <a:latin typeface="Times New Roman" pitchFamily="18" charset="0"/>
            </a:endParaRPr>
          </a:p>
        </p:txBody>
      </p:sp>
      <p:sp>
        <p:nvSpPr>
          <p:cNvPr id="16396" name="Line 15"/>
          <p:cNvSpPr>
            <a:spLocks noChangeShapeType="1"/>
          </p:cNvSpPr>
          <p:nvPr/>
        </p:nvSpPr>
        <p:spPr bwMode="auto">
          <a:xfrm>
            <a:off x="5867400" y="4076700"/>
            <a:ext cx="18732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ja-JP" altLang="en-US"/>
          </a:p>
        </p:txBody>
      </p:sp>
      <p:sp>
        <p:nvSpPr>
          <p:cNvPr id="16397" name="Text Box 16"/>
          <p:cNvSpPr txBox="1">
            <a:spLocks noChangeArrowheads="1"/>
          </p:cNvSpPr>
          <p:nvPr/>
        </p:nvSpPr>
        <p:spPr bwMode="auto">
          <a:xfrm>
            <a:off x="898649" y="5060032"/>
            <a:ext cx="3889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2400" b="1" dirty="0">
                <a:latin typeface="Times New Roman" pitchFamily="18" charset="0"/>
              </a:rPr>
              <a:t>Q:</a:t>
            </a:r>
            <a:r>
              <a:rPr lang="ja-JP" altLang="en-US" sz="2400" b="1">
                <a:latin typeface="Times New Roman" pitchFamily="18" charset="0"/>
              </a:rPr>
              <a:t>　単位長さ当たりの電荷</a:t>
            </a:r>
          </a:p>
        </p:txBody>
      </p:sp>
      <p:sp>
        <p:nvSpPr>
          <p:cNvPr id="16398" name="Rectangle 17"/>
          <p:cNvSpPr>
            <a:spLocks noChangeArrowheads="1"/>
          </p:cNvSpPr>
          <p:nvPr/>
        </p:nvSpPr>
        <p:spPr bwMode="auto">
          <a:xfrm>
            <a:off x="5151438" y="4725988"/>
            <a:ext cx="482504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3200" b="1" i="1" dirty="0">
                <a:solidFill>
                  <a:schemeClr val="accent1"/>
                </a:solidFill>
                <a:latin typeface="Times New Roman" pitchFamily="18" charset="0"/>
              </a:rPr>
              <a:t>Q</a:t>
            </a:r>
            <a:endParaRPr lang="en-US" altLang="ja-JP" sz="3200" b="1" i="1" baseline="-25000" dirty="0">
              <a:solidFill>
                <a:schemeClr val="accent1"/>
              </a:solidFill>
              <a:latin typeface="Times New Roman" pitchFamily="18" charset="0"/>
            </a:endParaRPr>
          </a:p>
        </p:txBody>
      </p:sp>
      <p:pic>
        <p:nvPicPr>
          <p:cNvPr id="16399" name="Picture 3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763" y="4121150"/>
            <a:ext cx="2325687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10">
            <a:extLst>
              <a:ext uri="{FF2B5EF4-FFF2-40B4-BE49-F238E27FC236}">
                <a16:creationId xmlns:a16="http://schemas.microsoft.com/office/drawing/2014/main" id="{A6C9BE86-7F51-644C-BA20-4B645E45D3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6234" y="4318240"/>
            <a:ext cx="2325686" cy="64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3600" b="1" i="1" dirty="0" err="1">
                <a:latin typeface="Times New Roman" pitchFamily="18" charset="0"/>
              </a:rPr>
              <a:t>i</a:t>
            </a:r>
            <a:r>
              <a:rPr lang="en-US" altLang="ja-JP" sz="3600" b="1" baseline="-25000" dirty="0">
                <a:latin typeface="Times New Roman" pitchFamily="18" charset="0"/>
              </a:rPr>
              <a:t>  </a:t>
            </a:r>
            <a:r>
              <a:rPr lang="en-US" altLang="ja-JP" sz="3600" b="1" dirty="0">
                <a:latin typeface="Times New Roman" pitchFamily="18" charset="0"/>
              </a:rPr>
              <a:t>= </a:t>
            </a:r>
            <a:r>
              <a:rPr lang="en-US" altLang="ja-JP" sz="3600" b="1" i="1" dirty="0">
                <a:solidFill>
                  <a:schemeClr val="accent1"/>
                </a:solidFill>
                <a:latin typeface="Times New Roman" pitchFamily="18" charset="0"/>
              </a:rPr>
              <a:t>Q</a:t>
            </a:r>
            <a:r>
              <a:rPr lang="ja-JP" altLang="en-US" sz="3600" b="1">
                <a:latin typeface="Times New Roman" pitchFamily="18" charset="0"/>
              </a:rPr>
              <a:t>⋅</a:t>
            </a:r>
            <a:r>
              <a:rPr lang="en-US" altLang="ja-JP" sz="3600" b="1" i="1" dirty="0">
                <a:solidFill>
                  <a:srgbClr val="0000FF"/>
                </a:solidFill>
                <a:latin typeface="Times New Roman" pitchFamily="18" charset="0"/>
              </a:rPr>
              <a:t>v</a:t>
            </a:r>
            <a:endParaRPr lang="en-US" altLang="ja-JP" sz="3600" b="1" i="1" baseline="-250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6D8AC9AC-BB14-DC46-825E-23691248EFEF}"/>
                  </a:ext>
                </a:extLst>
              </p:cNvPr>
              <p:cNvSpPr txBox="1"/>
              <p:nvPr/>
            </p:nvSpPr>
            <p:spPr>
              <a:xfrm flipH="1">
                <a:off x="1665826" y="1873194"/>
                <a:ext cx="1476885" cy="88947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kumimoji="1" lang="en-US" altLang="ja-JP" sz="40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kumimoji="1" lang="en-US" altLang="ja-JP" sz="4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4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ja-JP" sz="40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4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kumimoji="1" lang="en-US" altLang="ja-JP" sz="4000" b="1" i="1" smtClean="0"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kumimoji="1" lang="en-US" altLang="ja-JP" sz="4000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sub>
                        </m:sSub>
                      </m:num>
                      <m:den>
                        <m:r>
                          <a:rPr kumimoji="1" lang="en-US" altLang="ja-JP" sz="4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kumimoji="1" lang="en-US" altLang="ja-JP" sz="40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den>
                    </m:f>
                  </m:oMath>
                </a14:m>
                <a:endParaRPr kumimoji="1" lang="ja-JP" altLang="en-US" sz="4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6D8AC9AC-BB14-DC46-825E-23691248EF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665826" y="1873194"/>
                <a:ext cx="1476885" cy="889474"/>
              </a:xfrm>
              <a:prstGeom prst="rect">
                <a:avLst/>
              </a:prstGeom>
              <a:blipFill>
                <a:blip r:embed="rId5"/>
                <a:stretch>
                  <a:fillRect l="-19658" t="-1389" b="-1527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 Box 10">
            <a:extLst>
              <a:ext uri="{FF2B5EF4-FFF2-40B4-BE49-F238E27FC236}">
                <a16:creationId xmlns:a16="http://schemas.microsoft.com/office/drawing/2014/main" id="{871F3B84-F587-D945-A4DF-3EBE37466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5256" y="5764174"/>
            <a:ext cx="4324919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400" b="1">
                <a:latin typeface="Times New Roman" pitchFamily="18" charset="0"/>
              </a:rPr>
              <a:t>単位　</a:t>
            </a:r>
            <a:r>
              <a:rPr lang="en-US" altLang="ja-JP" sz="2400" b="1" dirty="0">
                <a:latin typeface="Times New Roman" pitchFamily="18" charset="0"/>
              </a:rPr>
              <a:t>[A]</a:t>
            </a:r>
            <a:r>
              <a:rPr lang="en-US" altLang="ja-JP" sz="2400" b="1" baseline="-25000" dirty="0">
                <a:latin typeface="Times New Roman" pitchFamily="18" charset="0"/>
              </a:rPr>
              <a:t>  </a:t>
            </a:r>
            <a:r>
              <a:rPr lang="en-US" altLang="ja-JP" sz="2400" b="1" dirty="0">
                <a:latin typeface="Times New Roman" pitchFamily="18" charset="0"/>
              </a:rPr>
              <a:t>=</a:t>
            </a:r>
            <a:r>
              <a:rPr lang="en-US" altLang="ja-JP" sz="2400" b="1" dirty="0">
                <a:solidFill>
                  <a:schemeClr val="accent1"/>
                </a:solidFill>
                <a:latin typeface="Times New Roman" pitchFamily="18" charset="0"/>
              </a:rPr>
              <a:t> [C/cm]</a:t>
            </a:r>
            <a:r>
              <a:rPr lang="ja-JP" altLang="en-US" sz="2400" b="1">
                <a:latin typeface="Times New Roman" pitchFamily="18" charset="0"/>
              </a:rPr>
              <a:t>⋅</a:t>
            </a:r>
            <a:r>
              <a:rPr lang="en-US" altLang="ja-JP" sz="2400" b="1" dirty="0">
                <a:solidFill>
                  <a:srgbClr val="0000FF"/>
                </a:solidFill>
                <a:latin typeface="Times New Roman" pitchFamily="18" charset="0"/>
              </a:rPr>
              <a:t>[cm/s]</a:t>
            </a:r>
          </a:p>
          <a:p>
            <a:pPr eaLnBrk="1" hangingPunct="1"/>
            <a:r>
              <a:rPr lang="en-US" altLang="ja-JP" sz="2400" b="1" dirty="0">
                <a:latin typeface="Times New Roman" pitchFamily="18" charset="0"/>
              </a:rPr>
              <a:t>      </a:t>
            </a:r>
            <a:r>
              <a:rPr lang="ja-JP" altLang="en-US" sz="2400" b="1">
                <a:latin typeface="Times New Roman" pitchFamily="18" charset="0"/>
              </a:rPr>
              <a:t>　　　　</a:t>
            </a:r>
            <a:r>
              <a:rPr lang="en-US" altLang="ja-JP" sz="2400" b="1" dirty="0">
                <a:latin typeface="Times New Roman" pitchFamily="18" charset="0"/>
              </a:rPr>
              <a:t> = [C/s]</a:t>
            </a:r>
          </a:p>
        </p:txBody>
      </p:sp>
      <p:sp>
        <p:nvSpPr>
          <p:cNvPr id="18" name="Text Box 16">
            <a:extLst>
              <a:ext uri="{FF2B5EF4-FFF2-40B4-BE49-F238E27FC236}">
                <a16:creationId xmlns:a16="http://schemas.microsoft.com/office/drawing/2014/main" id="{250C0500-77F0-0A46-AE7B-4CDDCD4CB6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3813826"/>
            <a:ext cx="2593033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ja-JP" altLang="en-US" sz="3200" b="1">
                <a:latin typeface="Times New Roman" pitchFamily="18" charset="0"/>
              </a:rPr>
              <a:t>電流（流量）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6" grpId="0" animBg="1"/>
      <p:bldP spid="16397" grpId="0"/>
      <p:bldP spid="16398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9413" y="115888"/>
            <a:ext cx="8383587" cy="466725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b="1">
                <a:latin typeface="Times New Roman" pitchFamily="18" charset="0"/>
              </a:rPr>
              <a:t>基本式 </a:t>
            </a:r>
            <a:r>
              <a:rPr lang="en-US" altLang="ja-JP" b="1" dirty="0">
                <a:latin typeface="Times New Roman" pitchFamily="18" charset="0"/>
              </a:rPr>
              <a:t>(2/3)</a:t>
            </a:r>
            <a:r>
              <a:rPr lang="ja-JP" altLang="en-US" b="1">
                <a:latin typeface="Times New Roman" pitchFamily="18" charset="0"/>
              </a:rPr>
              <a:t>： </a:t>
            </a:r>
            <a:r>
              <a:rPr lang="en-US" altLang="ja-JP" b="1" i="1" dirty="0">
                <a:latin typeface="Times New Roman" pitchFamily="18" charset="0"/>
              </a:rPr>
              <a:t>Q</a:t>
            </a:r>
            <a:r>
              <a:rPr lang="en-US" altLang="ja-JP" b="1" i="1" baseline="-25000" dirty="0">
                <a:latin typeface="Times New Roman" pitchFamily="18" charset="0"/>
              </a:rPr>
              <a:t>S</a:t>
            </a:r>
            <a:endParaRPr lang="ja-JP" altLang="en-US" b="1" i="1" baseline="-25000">
              <a:latin typeface="Times New Roman" pitchFamily="18" charset="0"/>
            </a:endParaRPr>
          </a:p>
        </p:txBody>
      </p:sp>
      <p:sp>
        <p:nvSpPr>
          <p:cNvPr id="17411" name="Text Box 10"/>
          <p:cNvSpPr txBox="1">
            <a:spLocks noChangeArrowheads="1"/>
          </p:cNvSpPr>
          <p:nvPr/>
        </p:nvSpPr>
        <p:spPr bwMode="auto">
          <a:xfrm>
            <a:off x="395288" y="1191033"/>
            <a:ext cx="3527425" cy="1202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3600" b="1">
                <a:latin typeface="Times New Roman" pitchFamily="18" charset="0"/>
              </a:rPr>
              <a:t>基本式</a:t>
            </a:r>
          </a:p>
          <a:p>
            <a:pPr eaLnBrk="1" hangingPunct="1"/>
            <a:r>
              <a:rPr lang="ja-JP" altLang="en-US" sz="3600" b="1">
                <a:latin typeface="Times New Roman" pitchFamily="18" charset="0"/>
              </a:rPr>
              <a:t>       </a:t>
            </a:r>
            <a:r>
              <a:rPr lang="en-US" altLang="ja-JP" sz="3600" b="1" i="1" dirty="0">
                <a:latin typeface="Times New Roman" pitchFamily="18" charset="0"/>
              </a:rPr>
              <a:t>I</a:t>
            </a:r>
            <a:r>
              <a:rPr lang="en-US" altLang="ja-JP" sz="3600" b="1" i="1" baseline="-25000" dirty="0">
                <a:latin typeface="Times New Roman" pitchFamily="18" charset="0"/>
              </a:rPr>
              <a:t>D</a:t>
            </a:r>
            <a:r>
              <a:rPr lang="en-US" altLang="ja-JP" sz="3600" b="1" baseline="-25000" dirty="0">
                <a:latin typeface="Times New Roman" pitchFamily="18" charset="0"/>
              </a:rPr>
              <a:t>  </a:t>
            </a:r>
            <a:r>
              <a:rPr lang="en-US" altLang="ja-JP" sz="3600" b="1" dirty="0">
                <a:latin typeface="Times New Roman" pitchFamily="18" charset="0"/>
              </a:rPr>
              <a:t>= </a:t>
            </a:r>
            <a:r>
              <a:rPr lang="en-US" altLang="ja-JP" sz="3600" b="1" i="1" dirty="0">
                <a:solidFill>
                  <a:schemeClr val="accent1"/>
                </a:solidFill>
                <a:latin typeface="Times New Roman" pitchFamily="18" charset="0"/>
              </a:rPr>
              <a:t>Q</a:t>
            </a:r>
            <a:r>
              <a:rPr lang="en-US" altLang="ja-JP" sz="3600" b="1" i="1" baseline="-25000" dirty="0">
                <a:solidFill>
                  <a:schemeClr val="accent1"/>
                </a:solidFill>
                <a:latin typeface="Times New Roman" pitchFamily="18" charset="0"/>
              </a:rPr>
              <a:t>S</a:t>
            </a:r>
            <a:r>
              <a:rPr lang="ja-JP" altLang="en-US" sz="3600" b="1">
                <a:latin typeface="Times New Roman" pitchFamily="18" charset="0"/>
              </a:rPr>
              <a:t>⋅</a:t>
            </a:r>
            <a:r>
              <a:rPr lang="en-US" altLang="ja-JP" sz="3600" b="1" i="1" dirty="0" err="1">
                <a:solidFill>
                  <a:srgbClr val="0000FF"/>
                </a:solidFill>
                <a:latin typeface="Times New Roman" pitchFamily="18" charset="0"/>
              </a:rPr>
              <a:t>v</a:t>
            </a:r>
            <a:r>
              <a:rPr lang="en-US" altLang="ja-JP" sz="3600" b="1" i="1" baseline="-25000" dirty="0" err="1">
                <a:solidFill>
                  <a:srgbClr val="0000FF"/>
                </a:solidFill>
                <a:latin typeface="Times New Roman" pitchFamily="18" charset="0"/>
              </a:rPr>
              <a:t>S</a:t>
            </a:r>
            <a:endParaRPr lang="en-US" altLang="ja-JP" sz="3600" b="1" i="1" baseline="-250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504" y="3140075"/>
            <a:ext cx="4393437" cy="2592388"/>
            <a:chOff x="204" y="2432"/>
            <a:chExt cx="2639" cy="1633"/>
          </a:xfrm>
        </p:grpSpPr>
        <p:sp>
          <p:nvSpPr>
            <p:cNvPr id="17466" name="Text Box 13"/>
            <p:cNvSpPr txBox="1">
              <a:spLocks noChangeArrowheads="1"/>
            </p:cNvSpPr>
            <p:nvPr/>
          </p:nvSpPr>
          <p:spPr bwMode="auto">
            <a:xfrm>
              <a:off x="295" y="3521"/>
              <a:ext cx="2332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2000" b="1" i="1" dirty="0">
                  <a:latin typeface="Times New Roman" pitchFamily="18" charset="0"/>
                </a:rPr>
                <a:t>W</a:t>
              </a:r>
              <a:r>
                <a:rPr lang="en-US" altLang="ja-JP" sz="2000" b="1" dirty="0">
                  <a:latin typeface="Times New Roman" pitchFamily="18" charset="0"/>
                </a:rPr>
                <a:t>: </a:t>
              </a:r>
              <a:r>
                <a:rPr lang="ja-JP" altLang="en-US" sz="2000" b="1">
                  <a:latin typeface="Times New Roman" pitchFamily="18" charset="0"/>
                </a:rPr>
                <a:t>チャネル幅</a:t>
              </a:r>
            </a:p>
            <a:p>
              <a:pPr>
                <a:spcBef>
                  <a:spcPct val="50000"/>
                </a:spcBef>
              </a:pPr>
              <a:r>
                <a:rPr lang="en-US" altLang="ja-JP" sz="2000" b="1" i="1" dirty="0">
                  <a:latin typeface="Times New Roman" pitchFamily="18" charset="0"/>
                </a:rPr>
                <a:t>C</a:t>
              </a:r>
              <a:r>
                <a:rPr lang="en-US" altLang="ja-JP" sz="2000" b="1" i="1" baseline="-25000" dirty="0">
                  <a:latin typeface="Times New Roman" pitchFamily="18" charset="0"/>
                </a:rPr>
                <a:t>0</a:t>
              </a:r>
              <a:r>
                <a:rPr lang="ja-JP" altLang="en-US" sz="2000" b="1">
                  <a:latin typeface="Times New Roman" pitchFamily="18" charset="0"/>
                </a:rPr>
                <a:t>：</a:t>
              </a:r>
              <a:r>
                <a:rPr lang="en-US" altLang="ja-JP" sz="2000" b="1" dirty="0">
                  <a:latin typeface="Times New Roman" pitchFamily="18" charset="0"/>
                </a:rPr>
                <a:t> </a:t>
              </a:r>
              <a:r>
                <a:rPr lang="ja-JP" altLang="en-US" sz="2000" b="1">
                  <a:latin typeface="Times New Roman" pitchFamily="18" charset="0"/>
                </a:rPr>
                <a:t>ゲート容量（単位面積当たり）</a:t>
              </a:r>
            </a:p>
          </p:txBody>
        </p:sp>
        <p:sp>
          <p:nvSpPr>
            <p:cNvPr id="17467" name="Rectangle 14"/>
            <p:cNvSpPr>
              <a:spLocks noChangeArrowheads="1"/>
            </p:cNvSpPr>
            <p:nvPr/>
          </p:nvSpPr>
          <p:spPr bwMode="auto">
            <a:xfrm>
              <a:off x="204" y="2432"/>
              <a:ext cx="2639" cy="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>
              <a:spAutoFit/>
            </a:bodyPr>
            <a:lstStyle>
              <a:lvl1pPr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ja-JP" altLang="en-US" sz="3600" b="1" dirty="0">
                  <a:latin typeface="Times New Roman" pitchFamily="18" charset="0"/>
                </a:rPr>
                <a:t>電荷</a:t>
              </a:r>
              <a:br>
                <a:rPr lang="ja-JP" altLang="en-US" sz="3600" b="1" dirty="0">
                  <a:latin typeface="Times New Roman" pitchFamily="18" charset="0"/>
                </a:rPr>
              </a:br>
              <a:r>
                <a:rPr lang="ja-JP" altLang="en-US" sz="3600" b="1" dirty="0">
                  <a:latin typeface="Times New Roman" pitchFamily="18" charset="0"/>
                </a:rPr>
                <a:t> </a:t>
              </a:r>
              <a:r>
                <a:rPr lang="en-US" altLang="ja-JP" sz="3600" b="1" i="1" dirty="0">
                  <a:solidFill>
                    <a:schemeClr val="accent1"/>
                  </a:solidFill>
                  <a:latin typeface="Times New Roman" pitchFamily="18" charset="0"/>
                </a:rPr>
                <a:t>Q</a:t>
              </a:r>
              <a:r>
                <a:rPr lang="en-US" altLang="ja-JP" sz="3600" b="1" i="1" baseline="-25000" dirty="0">
                  <a:solidFill>
                    <a:schemeClr val="accent1"/>
                  </a:solidFill>
                  <a:latin typeface="Times New Roman" pitchFamily="18" charset="0"/>
                </a:rPr>
                <a:t>S</a:t>
              </a:r>
              <a:r>
                <a:rPr lang="en-US" altLang="ja-JP" sz="3600" b="1" dirty="0">
                  <a:latin typeface="Times New Roman" pitchFamily="18" charset="0"/>
                </a:rPr>
                <a:t> = </a:t>
              </a:r>
              <a:r>
                <a:rPr lang="en-US" altLang="ja-JP" sz="3600" b="1" i="1" dirty="0" err="1">
                  <a:latin typeface="Times New Roman" pitchFamily="18" charset="0"/>
                </a:rPr>
                <a:t>WC</a:t>
              </a:r>
              <a:r>
                <a:rPr lang="en-US" altLang="ja-JP" sz="3600" b="1" i="1" baseline="-25000" dirty="0" err="1">
                  <a:latin typeface="Times New Roman" pitchFamily="18" charset="0"/>
                </a:rPr>
                <a:t>o</a:t>
              </a:r>
              <a:r>
                <a:rPr lang="en-US" altLang="ja-JP" sz="3600" b="1" dirty="0">
                  <a:latin typeface="Times New Roman" pitchFamily="18" charset="0"/>
                </a:rPr>
                <a:t>(</a:t>
              </a:r>
              <a:r>
                <a:rPr lang="en-US" altLang="ja-JP" sz="3600" b="1" i="1" dirty="0">
                  <a:latin typeface="Times New Roman" pitchFamily="18" charset="0"/>
                </a:rPr>
                <a:t>V</a:t>
              </a:r>
              <a:r>
                <a:rPr lang="en-US" altLang="ja-JP" sz="3600" b="1" i="1" baseline="-25000" dirty="0">
                  <a:latin typeface="Times New Roman" pitchFamily="18" charset="0"/>
                </a:rPr>
                <a:t>G </a:t>
              </a:r>
              <a:r>
                <a:rPr lang="ja-JP" altLang="en-US" sz="3600" b="1">
                  <a:latin typeface="Times New Roman" pitchFamily="18" charset="0"/>
                </a:rPr>
                <a:t>－</a:t>
              </a:r>
              <a:r>
                <a:rPr lang="en-US" altLang="ja-JP" sz="3600" b="1" dirty="0">
                  <a:latin typeface="Times New Roman" pitchFamily="18" charset="0"/>
                </a:rPr>
                <a:t> </a:t>
              </a:r>
              <a:r>
                <a:rPr lang="en-US" altLang="ja-JP" sz="3600" b="1" i="1" dirty="0">
                  <a:latin typeface="Times New Roman" pitchFamily="18" charset="0"/>
                </a:rPr>
                <a:t>V</a:t>
              </a:r>
              <a:r>
                <a:rPr lang="en-US" altLang="ja-JP" sz="3600" b="1" i="1" baseline="-25000" dirty="0">
                  <a:latin typeface="Times New Roman" pitchFamily="18" charset="0"/>
                </a:rPr>
                <a:t>th</a:t>
              </a:r>
              <a:r>
                <a:rPr lang="en-US" altLang="ja-JP" sz="3600" b="1" dirty="0">
                  <a:latin typeface="Times New Roman" pitchFamily="18" charset="0"/>
                </a:rPr>
                <a:t>) </a:t>
              </a:r>
            </a:p>
            <a:p>
              <a:pPr eaLnBrk="1" hangingPunct="1"/>
              <a:endParaRPr lang="en-US" altLang="ja-JP" sz="3600" b="1" baseline="-25000" dirty="0">
                <a:latin typeface="Times New Roman" pitchFamily="18" charset="0"/>
              </a:endParaRPr>
            </a:p>
          </p:txBody>
        </p:sp>
      </p:grpSp>
      <p:sp>
        <p:nvSpPr>
          <p:cNvPr id="17418" name="AutoShape 94"/>
          <p:cNvSpPr>
            <a:spLocks noChangeArrowheads="1"/>
          </p:cNvSpPr>
          <p:nvPr/>
        </p:nvSpPr>
        <p:spPr bwMode="auto">
          <a:xfrm>
            <a:off x="1116013" y="1773238"/>
            <a:ext cx="2519362" cy="792162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60" name="グループ化 59"/>
          <p:cNvGrpSpPr/>
          <p:nvPr/>
        </p:nvGrpSpPr>
        <p:grpSpPr>
          <a:xfrm>
            <a:off x="4355975" y="3209966"/>
            <a:ext cx="4680521" cy="3171362"/>
            <a:chOff x="4284663" y="3117450"/>
            <a:chExt cx="4680521" cy="3171362"/>
          </a:xfrm>
        </p:grpSpPr>
        <p:sp>
          <p:nvSpPr>
            <p:cNvPr id="61" name="Rectangle 51"/>
            <p:cNvSpPr>
              <a:spLocks noChangeArrowheads="1"/>
            </p:cNvSpPr>
            <p:nvPr/>
          </p:nvSpPr>
          <p:spPr bwMode="auto">
            <a:xfrm>
              <a:off x="6732936" y="3872191"/>
              <a:ext cx="1085849" cy="1917281"/>
            </a:xfrm>
            <a:prstGeom prst="rect">
              <a:avLst/>
            </a:prstGeom>
            <a:pattFill prst="pct60">
              <a:fgClr>
                <a:schemeClr val="accent1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38100">
              <a:solidFill>
                <a:schemeClr val="tx1"/>
              </a:solidFill>
              <a:prstDash val="dashDot"/>
              <a:miter lim="800000"/>
              <a:headEnd/>
              <a:tailEnd/>
            </a:ln>
          </p:spPr>
          <p:txBody>
            <a:bodyPr wrap="squar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2" name="Rectangle 38"/>
            <p:cNvSpPr>
              <a:spLocks noChangeArrowheads="1"/>
            </p:cNvSpPr>
            <p:nvPr/>
          </p:nvSpPr>
          <p:spPr bwMode="auto">
            <a:xfrm>
              <a:off x="5644953" y="3630319"/>
              <a:ext cx="670055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WC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63" name="Line 45"/>
            <p:cNvSpPr>
              <a:spLocks noChangeShapeType="1"/>
            </p:cNvSpPr>
            <p:nvPr/>
          </p:nvSpPr>
          <p:spPr bwMode="auto">
            <a:xfrm>
              <a:off x="7818785" y="5695400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64" name="Rectangle 52"/>
            <p:cNvSpPr>
              <a:spLocks noChangeArrowheads="1"/>
            </p:cNvSpPr>
            <p:nvPr/>
          </p:nvSpPr>
          <p:spPr bwMode="auto">
            <a:xfrm>
              <a:off x="7099647" y="4542875"/>
              <a:ext cx="479298" cy="400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Q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S</a:t>
              </a:r>
              <a:endParaRPr lang="en-US" altLang="ja-JP" sz="2400" b="1" i="1" baseline="-25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5" name="Line 35"/>
            <p:cNvSpPr>
              <a:spLocks noChangeShapeType="1"/>
            </p:cNvSpPr>
            <p:nvPr/>
          </p:nvSpPr>
          <p:spPr bwMode="auto">
            <a:xfrm flipV="1">
              <a:off x="6732936" y="3733419"/>
              <a:ext cx="1085849" cy="60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66" name="Rectangle 38"/>
            <p:cNvSpPr>
              <a:spLocks noChangeArrowheads="1"/>
            </p:cNvSpPr>
            <p:nvPr/>
          </p:nvSpPr>
          <p:spPr bwMode="auto">
            <a:xfrm>
              <a:off x="6732937" y="3301959"/>
              <a:ext cx="1229492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G</a:t>
              </a:r>
              <a:r>
                <a:rPr lang="en-US" altLang="ja-JP" sz="2000" b="1" baseline="-25000" dirty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− V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th</a:t>
              </a:r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4284663" y="3861562"/>
              <a:ext cx="2238275" cy="1055403"/>
            </a:xfrm>
            <a:custGeom>
              <a:avLst/>
              <a:gdLst>
                <a:gd name="T0" fmla="*/ 0 w 1769"/>
                <a:gd name="T1" fmla="*/ 46 h 1013"/>
                <a:gd name="T2" fmla="*/ 453 w 1769"/>
                <a:gd name="T3" fmla="*/ 46 h 1013"/>
                <a:gd name="T4" fmla="*/ 635 w 1769"/>
                <a:gd name="T5" fmla="*/ 46 h 1013"/>
                <a:gd name="T6" fmla="*/ 725 w 1769"/>
                <a:gd name="T7" fmla="*/ 302 h 1013"/>
                <a:gd name="T8" fmla="*/ 816 w 1769"/>
                <a:gd name="T9" fmla="*/ 1064 h 1013"/>
                <a:gd name="T10" fmla="*/ 907 w 1769"/>
                <a:gd name="T11" fmla="*/ 2612 h 1013"/>
                <a:gd name="T12" fmla="*/ 997 w 1769"/>
                <a:gd name="T13" fmla="*/ 4416 h 1013"/>
                <a:gd name="T14" fmla="*/ 1134 w 1769"/>
                <a:gd name="T15" fmla="*/ 5436 h 1013"/>
                <a:gd name="T16" fmla="*/ 1406 w 1769"/>
                <a:gd name="T17" fmla="*/ 5699 h 1013"/>
                <a:gd name="T18" fmla="*/ 1769 w 1769"/>
                <a:gd name="T19" fmla="*/ 5699 h 10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69"/>
                <a:gd name="T31" fmla="*/ 0 h 1013"/>
                <a:gd name="T32" fmla="*/ 1769 w 1769"/>
                <a:gd name="T33" fmla="*/ 1013 h 1013"/>
                <a:gd name="connsiteX0" fmla="*/ 0 w 9326"/>
                <a:gd name="connsiteY0" fmla="*/ 31 h 9928"/>
                <a:gd name="connsiteX1" fmla="*/ 2561 w 9326"/>
                <a:gd name="connsiteY1" fmla="*/ 31 h 9928"/>
                <a:gd name="connsiteX2" fmla="*/ 3590 w 9326"/>
                <a:gd name="connsiteY2" fmla="*/ 31 h 9928"/>
                <a:gd name="connsiteX3" fmla="*/ 4098 w 9326"/>
                <a:gd name="connsiteY3" fmla="*/ 475 h 9928"/>
                <a:gd name="connsiteX4" fmla="*/ 4613 w 9326"/>
                <a:gd name="connsiteY4" fmla="*/ 1818 h 9928"/>
                <a:gd name="connsiteX5" fmla="*/ 5127 w 9326"/>
                <a:gd name="connsiteY5" fmla="*/ 4503 h 9928"/>
                <a:gd name="connsiteX6" fmla="*/ 5636 w 9326"/>
                <a:gd name="connsiteY6" fmla="*/ 7642 h 9928"/>
                <a:gd name="connsiteX7" fmla="*/ 6410 w 9326"/>
                <a:gd name="connsiteY7" fmla="*/ 9429 h 9928"/>
                <a:gd name="connsiteX8" fmla="*/ 7948 w 9326"/>
                <a:gd name="connsiteY8" fmla="*/ 9883 h 9928"/>
                <a:gd name="connsiteX9" fmla="*/ 9326 w 9326"/>
                <a:gd name="connsiteY9" fmla="*/ 9883 h 9928"/>
                <a:gd name="connsiteX0" fmla="*/ 0 w 10000"/>
                <a:gd name="connsiteY0" fmla="*/ 31 h 9955"/>
                <a:gd name="connsiteX1" fmla="*/ 2746 w 10000"/>
                <a:gd name="connsiteY1" fmla="*/ 31 h 9955"/>
                <a:gd name="connsiteX2" fmla="*/ 3849 w 10000"/>
                <a:gd name="connsiteY2" fmla="*/ 31 h 9955"/>
                <a:gd name="connsiteX3" fmla="*/ 4394 w 10000"/>
                <a:gd name="connsiteY3" fmla="*/ 478 h 9955"/>
                <a:gd name="connsiteX4" fmla="*/ 4946 w 10000"/>
                <a:gd name="connsiteY4" fmla="*/ 1831 h 9955"/>
                <a:gd name="connsiteX5" fmla="*/ 5498 w 10000"/>
                <a:gd name="connsiteY5" fmla="*/ 4536 h 9955"/>
                <a:gd name="connsiteX6" fmla="*/ 6043 w 10000"/>
                <a:gd name="connsiteY6" fmla="*/ 7697 h 9955"/>
                <a:gd name="connsiteX7" fmla="*/ 6873 w 10000"/>
                <a:gd name="connsiteY7" fmla="*/ 9497 h 9955"/>
                <a:gd name="connsiteX8" fmla="*/ 8866 w 10000"/>
                <a:gd name="connsiteY8" fmla="*/ 8375 h 9955"/>
                <a:gd name="connsiteX9" fmla="*/ 10000 w 10000"/>
                <a:gd name="connsiteY9" fmla="*/ 9955 h 9955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5498 w 10000"/>
                <a:gd name="connsiteY5" fmla="*/ 4557 h 10000"/>
                <a:gd name="connsiteX6" fmla="*/ 6043 w 10000"/>
                <a:gd name="connsiteY6" fmla="*/ 7732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5498 w 10000"/>
                <a:gd name="connsiteY5" fmla="*/ 4557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6461 w 10000"/>
                <a:gd name="connsiteY5" fmla="*/ 1456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5428 w 10000"/>
                <a:gd name="connsiteY4" fmla="*/ 469 h 10000"/>
                <a:gd name="connsiteX5" fmla="*/ 6461 w 10000"/>
                <a:gd name="connsiteY5" fmla="*/ 1456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9"/>
                <a:gd name="connsiteX1" fmla="*/ 2746 w 10000"/>
                <a:gd name="connsiteY1" fmla="*/ 79 h 10049"/>
                <a:gd name="connsiteX2" fmla="*/ 3849 w 10000"/>
                <a:gd name="connsiteY2" fmla="*/ 79 h 10049"/>
                <a:gd name="connsiteX3" fmla="*/ 4669 w 10000"/>
                <a:gd name="connsiteY3" fmla="*/ 23 h 10049"/>
                <a:gd name="connsiteX4" fmla="*/ 5428 w 10000"/>
                <a:gd name="connsiteY4" fmla="*/ 517 h 10049"/>
                <a:gd name="connsiteX5" fmla="*/ 6461 w 10000"/>
                <a:gd name="connsiteY5" fmla="*/ 1504 h 10049"/>
                <a:gd name="connsiteX6" fmla="*/ 7281 w 10000"/>
                <a:gd name="connsiteY6" fmla="*/ 3236 h 10049"/>
                <a:gd name="connsiteX7" fmla="*/ 8249 w 10000"/>
                <a:gd name="connsiteY7" fmla="*/ 6054 h 10049"/>
                <a:gd name="connsiteX8" fmla="*/ 8866 w 10000"/>
                <a:gd name="connsiteY8" fmla="*/ 8461 h 10049"/>
                <a:gd name="connsiteX9" fmla="*/ 10000 w 10000"/>
                <a:gd name="connsiteY9" fmla="*/ 10048 h 10049"/>
                <a:gd name="connsiteX0" fmla="*/ 0 w 10000"/>
                <a:gd name="connsiteY0" fmla="*/ 12 h 9982"/>
                <a:gd name="connsiteX1" fmla="*/ 2746 w 10000"/>
                <a:gd name="connsiteY1" fmla="*/ 12 h 9982"/>
                <a:gd name="connsiteX2" fmla="*/ 3849 w 10000"/>
                <a:gd name="connsiteY2" fmla="*/ 12 h 9982"/>
                <a:gd name="connsiteX3" fmla="*/ 4669 w 10000"/>
                <a:gd name="connsiteY3" fmla="*/ 172 h 9982"/>
                <a:gd name="connsiteX4" fmla="*/ 5428 w 10000"/>
                <a:gd name="connsiteY4" fmla="*/ 450 h 9982"/>
                <a:gd name="connsiteX5" fmla="*/ 6461 w 10000"/>
                <a:gd name="connsiteY5" fmla="*/ 1437 h 9982"/>
                <a:gd name="connsiteX6" fmla="*/ 7281 w 10000"/>
                <a:gd name="connsiteY6" fmla="*/ 3169 h 9982"/>
                <a:gd name="connsiteX7" fmla="*/ 8249 w 10000"/>
                <a:gd name="connsiteY7" fmla="*/ 5987 h 9982"/>
                <a:gd name="connsiteX8" fmla="*/ 8866 w 10000"/>
                <a:gd name="connsiteY8" fmla="*/ 8394 h 9982"/>
                <a:gd name="connsiteX9" fmla="*/ 10000 w 10000"/>
                <a:gd name="connsiteY9" fmla="*/ 9981 h 9982"/>
                <a:gd name="connsiteX0" fmla="*/ 0 w 10000"/>
                <a:gd name="connsiteY0" fmla="*/ 21 h 10009"/>
                <a:gd name="connsiteX1" fmla="*/ 2746 w 10000"/>
                <a:gd name="connsiteY1" fmla="*/ 21 h 10009"/>
                <a:gd name="connsiteX2" fmla="*/ 3849 w 10000"/>
                <a:gd name="connsiteY2" fmla="*/ 21 h 10009"/>
                <a:gd name="connsiteX3" fmla="*/ 4669 w 10000"/>
                <a:gd name="connsiteY3" fmla="*/ 36 h 10009"/>
                <a:gd name="connsiteX4" fmla="*/ 5428 w 10000"/>
                <a:gd name="connsiteY4" fmla="*/ 460 h 10009"/>
                <a:gd name="connsiteX5" fmla="*/ 6461 w 10000"/>
                <a:gd name="connsiteY5" fmla="*/ 1449 h 10009"/>
                <a:gd name="connsiteX6" fmla="*/ 7281 w 10000"/>
                <a:gd name="connsiteY6" fmla="*/ 3184 h 10009"/>
                <a:gd name="connsiteX7" fmla="*/ 8249 w 10000"/>
                <a:gd name="connsiteY7" fmla="*/ 6007 h 10009"/>
                <a:gd name="connsiteX8" fmla="*/ 8866 w 10000"/>
                <a:gd name="connsiteY8" fmla="*/ 8418 h 10009"/>
                <a:gd name="connsiteX9" fmla="*/ 10000 w 10000"/>
                <a:gd name="connsiteY9" fmla="*/ 10008 h 10009"/>
                <a:gd name="connsiteX0" fmla="*/ 0 w 10000"/>
                <a:gd name="connsiteY0" fmla="*/ 21 h 10009"/>
                <a:gd name="connsiteX1" fmla="*/ 2746 w 10000"/>
                <a:gd name="connsiteY1" fmla="*/ 21 h 10009"/>
                <a:gd name="connsiteX2" fmla="*/ 3849 w 10000"/>
                <a:gd name="connsiteY2" fmla="*/ 21 h 10009"/>
                <a:gd name="connsiteX3" fmla="*/ 4669 w 10000"/>
                <a:gd name="connsiteY3" fmla="*/ 36 h 10009"/>
                <a:gd name="connsiteX4" fmla="*/ 5428 w 10000"/>
                <a:gd name="connsiteY4" fmla="*/ 460 h 10009"/>
                <a:gd name="connsiteX5" fmla="*/ 6461 w 10000"/>
                <a:gd name="connsiteY5" fmla="*/ 1449 h 10009"/>
                <a:gd name="connsiteX6" fmla="*/ 7281 w 10000"/>
                <a:gd name="connsiteY6" fmla="*/ 3184 h 10009"/>
                <a:gd name="connsiteX7" fmla="*/ 8249 w 10000"/>
                <a:gd name="connsiteY7" fmla="*/ 6007 h 10009"/>
                <a:gd name="connsiteX8" fmla="*/ 8866 w 10000"/>
                <a:gd name="connsiteY8" fmla="*/ 8418 h 10009"/>
                <a:gd name="connsiteX9" fmla="*/ 10000 w 10000"/>
                <a:gd name="connsiteY9" fmla="*/ 10008 h 10009"/>
                <a:gd name="connsiteX0" fmla="*/ 0 w 10103"/>
                <a:gd name="connsiteY0" fmla="*/ 21 h 10009"/>
                <a:gd name="connsiteX1" fmla="*/ 2746 w 10103"/>
                <a:gd name="connsiteY1" fmla="*/ 21 h 10009"/>
                <a:gd name="connsiteX2" fmla="*/ 3849 w 10103"/>
                <a:gd name="connsiteY2" fmla="*/ 21 h 10009"/>
                <a:gd name="connsiteX3" fmla="*/ 4669 w 10103"/>
                <a:gd name="connsiteY3" fmla="*/ 36 h 10009"/>
                <a:gd name="connsiteX4" fmla="*/ 5428 w 10103"/>
                <a:gd name="connsiteY4" fmla="*/ 460 h 10009"/>
                <a:gd name="connsiteX5" fmla="*/ 6461 w 10103"/>
                <a:gd name="connsiteY5" fmla="*/ 1449 h 10009"/>
                <a:gd name="connsiteX6" fmla="*/ 7281 w 10103"/>
                <a:gd name="connsiteY6" fmla="*/ 3184 h 10009"/>
                <a:gd name="connsiteX7" fmla="*/ 8249 w 10103"/>
                <a:gd name="connsiteY7" fmla="*/ 6007 h 10009"/>
                <a:gd name="connsiteX8" fmla="*/ 8866 w 10103"/>
                <a:gd name="connsiteY8" fmla="*/ 8418 h 10009"/>
                <a:gd name="connsiteX9" fmla="*/ 10103 w 10103"/>
                <a:gd name="connsiteY9" fmla="*/ 10008 h 10009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249 w 10103"/>
                <a:gd name="connsiteY7" fmla="*/ 6007 h 10008"/>
                <a:gd name="connsiteX8" fmla="*/ 8866 w 10103"/>
                <a:gd name="connsiteY8" fmla="*/ 8418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249 w 10103"/>
                <a:gd name="connsiteY7" fmla="*/ 6007 h 10008"/>
                <a:gd name="connsiteX8" fmla="*/ 8900 w 10103"/>
                <a:gd name="connsiteY8" fmla="*/ 834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00 w 10103"/>
                <a:gd name="connsiteY8" fmla="*/ 834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9106 w 10103"/>
                <a:gd name="connsiteY8" fmla="*/ 899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9106 w 10103"/>
                <a:gd name="connsiteY8" fmla="*/ 8996 h 10008"/>
                <a:gd name="connsiteX9" fmla="*/ 10103 w 10103"/>
                <a:gd name="connsiteY9" fmla="*/ 10008 h 10008"/>
                <a:gd name="connsiteX0" fmla="*/ 0 w 10103"/>
                <a:gd name="connsiteY0" fmla="*/ 21 h 10073"/>
                <a:gd name="connsiteX1" fmla="*/ 2746 w 10103"/>
                <a:gd name="connsiteY1" fmla="*/ 21 h 10073"/>
                <a:gd name="connsiteX2" fmla="*/ 3849 w 10103"/>
                <a:gd name="connsiteY2" fmla="*/ 21 h 10073"/>
                <a:gd name="connsiteX3" fmla="*/ 4669 w 10103"/>
                <a:gd name="connsiteY3" fmla="*/ 36 h 10073"/>
                <a:gd name="connsiteX4" fmla="*/ 5428 w 10103"/>
                <a:gd name="connsiteY4" fmla="*/ 460 h 10073"/>
                <a:gd name="connsiteX5" fmla="*/ 6461 w 10103"/>
                <a:gd name="connsiteY5" fmla="*/ 1449 h 10073"/>
                <a:gd name="connsiteX6" fmla="*/ 7281 w 10103"/>
                <a:gd name="connsiteY6" fmla="*/ 3184 h 10073"/>
                <a:gd name="connsiteX7" fmla="*/ 8146 w 10103"/>
                <a:gd name="connsiteY7" fmla="*/ 5501 h 10073"/>
                <a:gd name="connsiteX8" fmla="*/ 9484 w 10103"/>
                <a:gd name="connsiteY8" fmla="*/ 9646 h 10073"/>
                <a:gd name="connsiteX9" fmla="*/ 10103 w 10103"/>
                <a:gd name="connsiteY9" fmla="*/ 10008 h 10073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861 w 10103"/>
                <a:gd name="connsiteY8" fmla="*/ 775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861 w 10103"/>
                <a:gd name="connsiteY8" fmla="*/ 7754 h 10008"/>
                <a:gd name="connsiteX9" fmla="*/ 10103 w 10103"/>
                <a:gd name="connsiteY9" fmla="*/ 10008 h 1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03" h="10008">
                  <a:moveTo>
                    <a:pt x="0" y="21"/>
                  </a:moveTo>
                  <a:lnTo>
                    <a:pt x="2746" y="21"/>
                  </a:lnTo>
                  <a:lnTo>
                    <a:pt x="3849" y="21"/>
                  </a:lnTo>
                  <a:cubicBezTo>
                    <a:pt x="4169" y="23"/>
                    <a:pt x="4406" y="-37"/>
                    <a:pt x="4669" y="36"/>
                  </a:cubicBezTo>
                  <a:cubicBezTo>
                    <a:pt x="4932" y="109"/>
                    <a:pt x="5129" y="225"/>
                    <a:pt x="5428" y="460"/>
                  </a:cubicBezTo>
                  <a:cubicBezTo>
                    <a:pt x="5727" y="695"/>
                    <a:pt x="6152" y="995"/>
                    <a:pt x="6461" y="1449"/>
                  </a:cubicBezTo>
                  <a:cubicBezTo>
                    <a:pt x="6770" y="1902"/>
                    <a:pt x="7000" y="2509"/>
                    <a:pt x="7281" y="3184"/>
                  </a:cubicBezTo>
                  <a:cubicBezTo>
                    <a:pt x="7562" y="3859"/>
                    <a:pt x="7883" y="4739"/>
                    <a:pt x="8146" y="5501"/>
                  </a:cubicBezTo>
                  <a:cubicBezTo>
                    <a:pt x="8409" y="6263"/>
                    <a:pt x="8563" y="6733"/>
                    <a:pt x="8861" y="7754"/>
                  </a:cubicBezTo>
                  <a:cubicBezTo>
                    <a:pt x="9325" y="8931"/>
                    <a:pt x="9287" y="9252"/>
                    <a:pt x="10103" y="10008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68" name="Freeform 70"/>
            <p:cNvSpPr>
              <a:spLocks/>
            </p:cNvSpPr>
            <p:nvPr/>
          </p:nvSpPr>
          <p:spPr bwMode="auto">
            <a:xfrm>
              <a:off x="6700974" y="3872191"/>
              <a:ext cx="2015895" cy="911356"/>
            </a:xfrm>
            <a:custGeom>
              <a:avLst/>
              <a:gdLst>
                <a:gd name="T0" fmla="*/ 0 w 998"/>
                <a:gd name="T1" fmla="*/ 1096 h 1096"/>
                <a:gd name="T2" fmla="*/ 46 w 998"/>
                <a:gd name="T3" fmla="*/ 687 h 1096"/>
                <a:gd name="T4" fmla="*/ 136 w 998"/>
                <a:gd name="T5" fmla="*/ 370 h 1096"/>
                <a:gd name="T6" fmla="*/ 272 w 998"/>
                <a:gd name="T7" fmla="*/ 143 h 1096"/>
                <a:gd name="T8" fmla="*/ 318 w 998"/>
                <a:gd name="T9" fmla="*/ 98 h 1096"/>
                <a:gd name="T10" fmla="*/ 408 w 998"/>
                <a:gd name="T11" fmla="*/ 52 h 1096"/>
                <a:gd name="T12" fmla="*/ 635 w 998"/>
                <a:gd name="T13" fmla="*/ 7 h 1096"/>
                <a:gd name="T14" fmla="*/ 998 w 998"/>
                <a:gd name="T15" fmla="*/ 7 h 10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98"/>
                <a:gd name="T25" fmla="*/ 0 h 1096"/>
                <a:gd name="T26" fmla="*/ 998 w 998"/>
                <a:gd name="T27" fmla="*/ 1096 h 1096"/>
                <a:gd name="connsiteX0" fmla="*/ 0 w 10000"/>
                <a:gd name="connsiteY0" fmla="*/ 9975 h 9975"/>
                <a:gd name="connsiteX1" fmla="*/ 461 w 10000"/>
                <a:gd name="connsiteY1" fmla="*/ 6243 h 9975"/>
                <a:gd name="connsiteX2" fmla="*/ 883 w 10000"/>
                <a:gd name="connsiteY2" fmla="*/ 2403 h 9975"/>
                <a:gd name="connsiteX3" fmla="*/ 2725 w 10000"/>
                <a:gd name="connsiteY3" fmla="*/ 1280 h 9975"/>
                <a:gd name="connsiteX4" fmla="*/ 3186 w 10000"/>
                <a:gd name="connsiteY4" fmla="*/ 869 h 9975"/>
                <a:gd name="connsiteX5" fmla="*/ 4088 w 10000"/>
                <a:gd name="connsiteY5" fmla="*/ 449 h 9975"/>
                <a:gd name="connsiteX6" fmla="*/ 6363 w 10000"/>
                <a:gd name="connsiteY6" fmla="*/ 39 h 9975"/>
                <a:gd name="connsiteX7" fmla="*/ 10000 w 10000"/>
                <a:gd name="connsiteY7" fmla="*/ 39 h 9975"/>
                <a:gd name="connsiteX0" fmla="*/ 0 w 10000"/>
                <a:gd name="connsiteY0" fmla="*/ 10000 h 10000"/>
                <a:gd name="connsiteX1" fmla="*/ 461 w 10000"/>
                <a:gd name="connsiteY1" fmla="*/ 6259 h 10000"/>
                <a:gd name="connsiteX2" fmla="*/ 883 w 10000"/>
                <a:gd name="connsiteY2" fmla="*/ 2409 h 10000"/>
                <a:gd name="connsiteX3" fmla="*/ 1875 w 10000"/>
                <a:gd name="connsiteY3" fmla="*/ 937 h 10000"/>
                <a:gd name="connsiteX4" fmla="*/ 3186 w 10000"/>
                <a:gd name="connsiteY4" fmla="*/ 871 h 10000"/>
                <a:gd name="connsiteX5" fmla="*/ 4088 w 10000"/>
                <a:gd name="connsiteY5" fmla="*/ 450 h 10000"/>
                <a:gd name="connsiteX6" fmla="*/ 6363 w 10000"/>
                <a:gd name="connsiteY6" fmla="*/ 39 h 10000"/>
                <a:gd name="connsiteX7" fmla="*/ 10000 w 10000"/>
                <a:gd name="connsiteY7" fmla="*/ 39 h 10000"/>
                <a:gd name="connsiteX0" fmla="*/ 0 w 10000"/>
                <a:gd name="connsiteY0" fmla="*/ 10000 h 10000"/>
                <a:gd name="connsiteX1" fmla="*/ 461 w 10000"/>
                <a:gd name="connsiteY1" fmla="*/ 6259 h 10000"/>
                <a:gd name="connsiteX2" fmla="*/ 883 w 10000"/>
                <a:gd name="connsiteY2" fmla="*/ 2409 h 10000"/>
                <a:gd name="connsiteX3" fmla="*/ 1875 w 10000"/>
                <a:gd name="connsiteY3" fmla="*/ 937 h 10000"/>
                <a:gd name="connsiteX4" fmla="*/ 2890 w 10000"/>
                <a:gd name="connsiteY4" fmla="*/ 525 h 10000"/>
                <a:gd name="connsiteX5" fmla="*/ 4088 w 10000"/>
                <a:gd name="connsiteY5" fmla="*/ 450 h 10000"/>
                <a:gd name="connsiteX6" fmla="*/ 6363 w 10000"/>
                <a:gd name="connsiteY6" fmla="*/ 39 h 10000"/>
                <a:gd name="connsiteX7" fmla="*/ 10000 w 10000"/>
                <a:gd name="connsiteY7" fmla="*/ 39 h 10000"/>
                <a:gd name="connsiteX0" fmla="*/ 0 w 10000"/>
                <a:gd name="connsiteY0" fmla="*/ 10004 h 10004"/>
                <a:gd name="connsiteX1" fmla="*/ 461 w 10000"/>
                <a:gd name="connsiteY1" fmla="*/ 6263 h 10004"/>
                <a:gd name="connsiteX2" fmla="*/ 883 w 10000"/>
                <a:gd name="connsiteY2" fmla="*/ 2413 h 10004"/>
                <a:gd name="connsiteX3" fmla="*/ 1875 w 10000"/>
                <a:gd name="connsiteY3" fmla="*/ 941 h 10004"/>
                <a:gd name="connsiteX4" fmla="*/ 2890 w 10000"/>
                <a:gd name="connsiteY4" fmla="*/ 529 h 10004"/>
                <a:gd name="connsiteX5" fmla="*/ 3829 w 10000"/>
                <a:gd name="connsiteY5" fmla="*/ 22 h 10004"/>
                <a:gd name="connsiteX6" fmla="*/ 6363 w 10000"/>
                <a:gd name="connsiteY6" fmla="*/ 43 h 10004"/>
                <a:gd name="connsiteX7" fmla="*/ 10000 w 10000"/>
                <a:gd name="connsiteY7" fmla="*/ 43 h 10004"/>
                <a:gd name="connsiteX0" fmla="*/ 0 w 10000"/>
                <a:gd name="connsiteY0" fmla="*/ 10132 h 10132"/>
                <a:gd name="connsiteX1" fmla="*/ 461 w 10000"/>
                <a:gd name="connsiteY1" fmla="*/ 6391 h 10132"/>
                <a:gd name="connsiteX2" fmla="*/ 883 w 10000"/>
                <a:gd name="connsiteY2" fmla="*/ 2541 h 10132"/>
                <a:gd name="connsiteX3" fmla="*/ 1875 w 10000"/>
                <a:gd name="connsiteY3" fmla="*/ 1069 h 10132"/>
                <a:gd name="connsiteX4" fmla="*/ 2594 w 10000"/>
                <a:gd name="connsiteY4" fmla="*/ 52 h 10132"/>
                <a:gd name="connsiteX5" fmla="*/ 3829 w 10000"/>
                <a:gd name="connsiteY5" fmla="*/ 150 h 10132"/>
                <a:gd name="connsiteX6" fmla="*/ 6363 w 10000"/>
                <a:gd name="connsiteY6" fmla="*/ 171 h 10132"/>
                <a:gd name="connsiteX7" fmla="*/ 10000 w 10000"/>
                <a:gd name="connsiteY7" fmla="*/ 171 h 10132"/>
                <a:gd name="connsiteX0" fmla="*/ 0 w 10000"/>
                <a:gd name="connsiteY0" fmla="*/ 10098 h 10098"/>
                <a:gd name="connsiteX1" fmla="*/ 461 w 10000"/>
                <a:gd name="connsiteY1" fmla="*/ 6357 h 10098"/>
                <a:gd name="connsiteX2" fmla="*/ 883 w 10000"/>
                <a:gd name="connsiteY2" fmla="*/ 2507 h 10098"/>
                <a:gd name="connsiteX3" fmla="*/ 1506 w 10000"/>
                <a:gd name="connsiteY3" fmla="*/ 517 h 10098"/>
                <a:gd name="connsiteX4" fmla="*/ 2594 w 10000"/>
                <a:gd name="connsiteY4" fmla="*/ 18 h 10098"/>
                <a:gd name="connsiteX5" fmla="*/ 3829 w 10000"/>
                <a:gd name="connsiteY5" fmla="*/ 116 h 10098"/>
                <a:gd name="connsiteX6" fmla="*/ 6363 w 10000"/>
                <a:gd name="connsiteY6" fmla="*/ 137 h 10098"/>
                <a:gd name="connsiteX7" fmla="*/ 10000 w 10000"/>
                <a:gd name="connsiteY7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883 w 10000"/>
                <a:gd name="connsiteY2" fmla="*/ 2507 h 10098"/>
                <a:gd name="connsiteX3" fmla="*/ 1506 w 10000"/>
                <a:gd name="connsiteY3" fmla="*/ 517 h 10098"/>
                <a:gd name="connsiteX4" fmla="*/ 2594 w 10000"/>
                <a:gd name="connsiteY4" fmla="*/ 18 h 10098"/>
                <a:gd name="connsiteX5" fmla="*/ 3829 w 10000"/>
                <a:gd name="connsiteY5" fmla="*/ 116 h 10098"/>
                <a:gd name="connsiteX6" fmla="*/ 6363 w 10000"/>
                <a:gd name="connsiteY6" fmla="*/ 137 h 10098"/>
                <a:gd name="connsiteX7" fmla="*/ 10000 w 10000"/>
                <a:gd name="connsiteY7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707 w 10000"/>
                <a:gd name="connsiteY2" fmla="*/ 2975 h 10098"/>
                <a:gd name="connsiteX3" fmla="*/ 883 w 10000"/>
                <a:gd name="connsiteY3" fmla="*/ 2507 h 10098"/>
                <a:gd name="connsiteX4" fmla="*/ 1506 w 10000"/>
                <a:gd name="connsiteY4" fmla="*/ 517 h 10098"/>
                <a:gd name="connsiteX5" fmla="*/ 2594 w 10000"/>
                <a:gd name="connsiteY5" fmla="*/ 18 h 10098"/>
                <a:gd name="connsiteX6" fmla="*/ 3829 w 10000"/>
                <a:gd name="connsiteY6" fmla="*/ 116 h 10098"/>
                <a:gd name="connsiteX7" fmla="*/ 6363 w 10000"/>
                <a:gd name="connsiteY7" fmla="*/ 137 h 10098"/>
                <a:gd name="connsiteX8" fmla="*/ 10000 w 10000"/>
                <a:gd name="connsiteY8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707 w 10000"/>
                <a:gd name="connsiteY2" fmla="*/ 2975 h 10098"/>
                <a:gd name="connsiteX3" fmla="*/ 1031 w 10000"/>
                <a:gd name="connsiteY3" fmla="*/ 1643 h 10098"/>
                <a:gd name="connsiteX4" fmla="*/ 1506 w 10000"/>
                <a:gd name="connsiteY4" fmla="*/ 517 h 10098"/>
                <a:gd name="connsiteX5" fmla="*/ 2594 w 10000"/>
                <a:gd name="connsiteY5" fmla="*/ 18 h 10098"/>
                <a:gd name="connsiteX6" fmla="*/ 3829 w 10000"/>
                <a:gd name="connsiteY6" fmla="*/ 116 h 10098"/>
                <a:gd name="connsiteX7" fmla="*/ 6363 w 10000"/>
                <a:gd name="connsiteY7" fmla="*/ 137 h 10098"/>
                <a:gd name="connsiteX8" fmla="*/ 10000 w 10000"/>
                <a:gd name="connsiteY8" fmla="*/ 137 h 10098"/>
                <a:gd name="connsiteX0" fmla="*/ 0 w 10000"/>
                <a:gd name="connsiteY0" fmla="*/ 10120 h 10120"/>
                <a:gd name="connsiteX1" fmla="*/ 350 w 10000"/>
                <a:gd name="connsiteY1" fmla="*/ 6465 h 10120"/>
                <a:gd name="connsiteX2" fmla="*/ 707 w 10000"/>
                <a:gd name="connsiteY2" fmla="*/ 2997 h 10120"/>
                <a:gd name="connsiteX3" fmla="*/ 1031 w 10000"/>
                <a:gd name="connsiteY3" fmla="*/ 1665 h 10120"/>
                <a:gd name="connsiteX4" fmla="*/ 1506 w 10000"/>
                <a:gd name="connsiteY4" fmla="*/ 885 h 10120"/>
                <a:gd name="connsiteX5" fmla="*/ 2594 w 10000"/>
                <a:gd name="connsiteY5" fmla="*/ 40 h 10120"/>
                <a:gd name="connsiteX6" fmla="*/ 3829 w 10000"/>
                <a:gd name="connsiteY6" fmla="*/ 138 h 10120"/>
                <a:gd name="connsiteX7" fmla="*/ 6363 w 10000"/>
                <a:gd name="connsiteY7" fmla="*/ 159 h 10120"/>
                <a:gd name="connsiteX8" fmla="*/ 10000 w 10000"/>
                <a:gd name="connsiteY8" fmla="*/ 159 h 10120"/>
                <a:gd name="connsiteX0" fmla="*/ 0 w 10000"/>
                <a:gd name="connsiteY0" fmla="*/ 10000 h 10000"/>
                <a:gd name="connsiteX1" fmla="*/ 350 w 10000"/>
                <a:gd name="connsiteY1" fmla="*/ 6345 h 10000"/>
                <a:gd name="connsiteX2" fmla="*/ 707 w 10000"/>
                <a:gd name="connsiteY2" fmla="*/ 2877 h 10000"/>
                <a:gd name="connsiteX3" fmla="*/ 1031 w 10000"/>
                <a:gd name="connsiteY3" fmla="*/ 1545 h 10000"/>
                <a:gd name="connsiteX4" fmla="*/ 1506 w 10000"/>
                <a:gd name="connsiteY4" fmla="*/ 765 h 10000"/>
                <a:gd name="connsiteX5" fmla="*/ 2631 w 10000"/>
                <a:gd name="connsiteY5" fmla="*/ 352 h 10000"/>
                <a:gd name="connsiteX6" fmla="*/ 3829 w 10000"/>
                <a:gd name="connsiteY6" fmla="*/ 18 h 10000"/>
                <a:gd name="connsiteX7" fmla="*/ 6363 w 10000"/>
                <a:gd name="connsiteY7" fmla="*/ 39 h 10000"/>
                <a:gd name="connsiteX8" fmla="*/ 10000 w 10000"/>
                <a:gd name="connsiteY8" fmla="*/ 39 h 10000"/>
                <a:gd name="connsiteX0" fmla="*/ 0 w 10000"/>
                <a:gd name="connsiteY0" fmla="*/ 10000 h 10000"/>
                <a:gd name="connsiteX1" fmla="*/ 350 w 10000"/>
                <a:gd name="connsiteY1" fmla="*/ 6345 h 10000"/>
                <a:gd name="connsiteX2" fmla="*/ 707 w 10000"/>
                <a:gd name="connsiteY2" fmla="*/ 2877 h 10000"/>
                <a:gd name="connsiteX3" fmla="*/ 1031 w 10000"/>
                <a:gd name="connsiteY3" fmla="*/ 1545 h 10000"/>
                <a:gd name="connsiteX4" fmla="*/ 1506 w 10000"/>
                <a:gd name="connsiteY4" fmla="*/ 765 h 10000"/>
                <a:gd name="connsiteX5" fmla="*/ 2631 w 10000"/>
                <a:gd name="connsiteY5" fmla="*/ 352 h 10000"/>
                <a:gd name="connsiteX6" fmla="*/ 3866 w 10000"/>
                <a:gd name="connsiteY6" fmla="*/ 277 h 10000"/>
                <a:gd name="connsiteX7" fmla="*/ 6363 w 10000"/>
                <a:gd name="connsiteY7" fmla="*/ 39 h 10000"/>
                <a:gd name="connsiteX8" fmla="*/ 10000 w 10000"/>
                <a:gd name="connsiteY8" fmla="*/ 39 h 10000"/>
                <a:gd name="connsiteX0" fmla="*/ 0 w 10000"/>
                <a:gd name="connsiteY0" fmla="*/ 9967 h 9967"/>
                <a:gd name="connsiteX1" fmla="*/ 350 w 10000"/>
                <a:gd name="connsiteY1" fmla="*/ 6312 h 9967"/>
                <a:gd name="connsiteX2" fmla="*/ 707 w 10000"/>
                <a:gd name="connsiteY2" fmla="*/ 2844 h 9967"/>
                <a:gd name="connsiteX3" fmla="*/ 1031 w 10000"/>
                <a:gd name="connsiteY3" fmla="*/ 1512 h 9967"/>
                <a:gd name="connsiteX4" fmla="*/ 1506 w 10000"/>
                <a:gd name="connsiteY4" fmla="*/ 732 h 9967"/>
                <a:gd name="connsiteX5" fmla="*/ 2631 w 10000"/>
                <a:gd name="connsiteY5" fmla="*/ 319 h 9967"/>
                <a:gd name="connsiteX6" fmla="*/ 3866 w 10000"/>
                <a:gd name="connsiteY6" fmla="*/ 244 h 9967"/>
                <a:gd name="connsiteX7" fmla="*/ 6288 w 10000"/>
                <a:gd name="connsiteY7" fmla="*/ 179 h 9967"/>
                <a:gd name="connsiteX8" fmla="*/ 10000 w 10000"/>
                <a:gd name="connsiteY8" fmla="*/ 6 h 9967"/>
                <a:gd name="connsiteX0" fmla="*/ 0 w 10000"/>
                <a:gd name="connsiteY0" fmla="*/ 9994 h 9994"/>
                <a:gd name="connsiteX1" fmla="*/ 350 w 10000"/>
                <a:gd name="connsiteY1" fmla="*/ 6327 h 9994"/>
                <a:gd name="connsiteX2" fmla="*/ 707 w 10000"/>
                <a:gd name="connsiteY2" fmla="*/ 2847 h 9994"/>
                <a:gd name="connsiteX3" fmla="*/ 1031 w 10000"/>
                <a:gd name="connsiteY3" fmla="*/ 1511 h 9994"/>
                <a:gd name="connsiteX4" fmla="*/ 1506 w 10000"/>
                <a:gd name="connsiteY4" fmla="*/ 728 h 9994"/>
                <a:gd name="connsiteX5" fmla="*/ 2631 w 10000"/>
                <a:gd name="connsiteY5" fmla="*/ 314 h 9994"/>
                <a:gd name="connsiteX6" fmla="*/ 3866 w 10000"/>
                <a:gd name="connsiteY6" fmla="*/ 239 h 9994"/>
                <a:gd name="connsiteX7" fmla="*/ 6288 w 10000"/>
                <a:gd name="connsiteY7" fmla="*/ 174 h 9994"/>
                <a:gd name="connsiteX8" fmla="*/ 7845 w 10000"/>
                <a:gd name="connsiteY8" fmla="*/ 447 h 9994"/>
                <a:gd name="connsiteX9" fmla="*/ 10000 w 10000"/>
                <a:gd name="connsiteY9" fmla="*/ 0 h 9994"/>
                <a:gd name="connsiteX0" fmla="*/ 0 w 10000"/>
                <a:gd name="connsiteY0" fmla="*/ 9828 h 9828"/>
                <a:gd name="connsiteX1" fmla="*/ 350 w 10000"/>
                <a:gd name="connsiteY1" fmla="*/ 6159 h 9828"/>
                <a:gd name="connsiteX2" fmla="*/ 707 w 10000"/>
                <a:gd name="connsiteY2" fmla="*/ 2677 h 9828"/>
                <a:gd name="connsiteX3" fmla="*/ 1031 w 10000"/>
                <a:gd name="connsiteY3" fmla="*/ 1340 h 9828"/>
                <a:gd name="connsiteX4" fmla="*/ 1506 w 10000"/>
                <a:gd name="connsiteY4" fmla="*/ 556 h 9828"/>
                <a:gd name="connsiteX5" fmla="*/ 2631 w 10000"/>
                <a:gd name="connsiteY5" fmla="*/ 142 h 9828"/>
                <a:gd name="connsiteX6" fmla="*/ 3866 w 10000"/>
                <a:gd name="connsiteY6" fmla="*/ 67 h 9828"/>
                <a:gd name="connsiteX7" fmla="*/ 6288 w 10000"/>
                <a:gd name="connsiteY7" fmla="*/ 2 h 9828"/>
                <a:gd name="connsiteX8" fmla="*/ 7845 w 10000"/>
                <a:gd name="connsiteY8" fmla="*/ 275 h 9828"/>
                <a:gd name="connsiteX9" fmla="*/ 10000 w 10000"/>
                <a:gd name="connsiteY9" fmla="*/ 88 h 9828"/>
                <a:gd name="connsiteX0" fmla="*/ 0 w 10000"/>
                <a:gd name="connsiteY0" fmla="*/ 10003 h 10003"/>
                <a:gd name="connsiteX1" fmla="*/ 350 w 10000"/>
                <a:gd name="connsiteY1" fmla="*/ 6270 h 10003"/>
                <a:gd name="connsiteX2" fmla="*/ 707 w 10000"/>
                <a:gd name="connsiteY2" fmla="*/ 2727 h 10003"/>
                <a:gd name="connsiteX3" fmla="*/ 1031 w 10000"/>
                <a:gd name="connsiteY3" fmla="*/ 1366 h 10003"/>
                <a:gd name="connsiteX4" fmla="*/ 1506 w 10000"/>
                <a:gd name="connsiteY4" fmla="*/ 569 h 10003"/>
                <a:gd name="connsiteX5" fmla="*/ 2631 w 10000"/>
                <a:gd name="connsiteY5" fmla="*/ 147 h 10003"/>
                <a:gd name="connsiteX6" fmla="*/ 3866 w 10000"/>
                <a:gd name="connsiteY6" fmla="*/ 71 h 10003"/>
                <a:gd name="connsiteX7" fmla="*/ 6288 w 10000"/>
                <a:gd name="connsiteY7" fmla="*/ 5 h 10003"/>
                <a:gd name="connsiteX8" fmla="*/ 7882 w 10000"/>
                <a:gd name="connsiteY8" fmla="*/ 18 h 10003"/>
                <a:gd name="connsiteX9" fmla="*/ 10000 w 10000"/>
                <a:gd name="connsiteY9" fmla="*/ 93 h 10003"/>
                <a:gd name="connsiteX0" fmla="*/ 0 w 9766"/>
                <a:gd name="connsiteY0" fmla="*/ 10555 h 10555"/>
                <a:gd name="connsiteX1" fmla="*/ 116 w 9766"/>
                <a:gd name="connsiteY1" fmla="*/ 6270 h 10555"/>
                <a:gd name="connsiteX2" fmla="*/ 473 w 9766"/>
                <a:gd name="connsiteY2" fmla="*/ 2727 h 10555"/>
                <a:gd name="connsiteX3" fmla="*/ 797 w 9766"/>
                <a:gd name="connsiteY3" fmla="*/ 1366 h 10555"/>
                <a:gd name="connsiteX4" fmla="*/ 1272 w 9766"/>
                <a:gd name="connsiteY4" fmla="*/ 569 h 10555"/>
                <a:gd name="connsiteX5" fmla="*/ 2397 w 9766"/>
                <a:gd name="connsiteY5" fmla="*/ 147 h 10555"/>
                <a:gd name="connsiteX6" fmla="*/ 3632 w 9766"/>
                <a:gd name="connsiteY6" fmla="*/ 71 h 10555"/>
                <a:gd name="connsiteX7" fmla="*/ 6054 w 9766"/>
                <a:gd name="connsiteY7" fmla="*/ 5 h 10555"/>
                <a:gd name="connsiteX8" fmla="*/ 7648 w 9766"/>
                <a:gd name="connsiteY8" fmla="*/ 18 h 10555"/>
                <a:gd name="connsiteX9" fmla="*/ 9766 w 9766"/>
                <a:gd name="connsiteY9" fmla="*/ 93 h 10555"/>
                <a:gd name="connsiteX0" fmla="*/ 26 w 10026"/>
                <a:gd name="connsiteY0" fmla="*/ 10000 h 10000"/>
                <a:gd name="connsiteX1" fmla="*/ 145 w 10026"/>
                <a:gd name="connsiteY1" fmla="*/ 5940 h 10000"/>
                <a:gd name="connsiteX2" fmla="*/ 510 w 10026"/>
                <a:gd name="connsiteY2" fmla="*/ 2584 h 10000"/>
                <a:gd name="connsiteX3" fmla="*/ 842 w 10026"/>
                <a:gd name="connsiteY3" fmla="*/ 1294 h 10000"/>
                <a:gd name="connsiteX4" fmla="*/ 1328 w 10026"/>
                <a:gd name="connsiteY4" fmla="*/ 539 h 10000"/>
                <a:gd name="connsiteX5" fmla="*/ 2480 w 10026"/>
                <a:gd name="connsiteY5" fmla="*/ 139 h 10000"/>
                <a:gd name="connsiteX6" fmla="*/ 3745 w 10026"/>
                <a:gd name="connsiteY6" fmla="*/ 67 h 10000"/>
                <a:gd name="connsiteX7" fmla="*/ 6225 w 10026"/>
                <a:gd name="connsiteY7" fmla="*/ 5 h 10000"/>
                <a:gd name="connsiteX8" fmla="*/ 7857 w 10026"/>
                <a:gd name="connsiteY8" fmla="*/ 17 h 10000"/>
                <a:gd name="connsiteX9" fmla="*/ 10026 w 10026"/>
                <a:gd name="connsiteY9" fmla="*/ 88 h 10000"/>
                <a:gd name="connsiteX0" fmla="*/ 15 w 10159"/>
                <a:gd name="connsiteY0" fmla="*/ 10000 h 10000"/>
                <a:gd name="connsiteX1" fmla="*/ 278 w 10159"/>
                <a:gd name="connsiteY1" fmla="*/ 5940 h 10000"/>
                <a:gd name="connsiteX2" fmla="*/ 643 w 10159"/>
                <a:gd name="connsiteY2" fmla="*/ 2584 h 10000"/>
                <a:gd name="connsiteX3" fmla="*/ 975 w 10159"/>
                <a:gd name="connsiteY3" fmla="*/ 1294 h 10000"/>
                <a:gd name="connsiteX4" fmla="*/ 1461 w 10159"/>
                <a:gd name="connsiteY4" fmla="*/ 539 h 10000"/>
                <a:gd name="connsiteX5" fmla="*/ 2613 w 10159"/>
                <a:gd name="connsiteY5" fmla="*/ 139 h 10000"/>
                <a:gd name="connsiteX6" fmla="*/ 3878 w 10159"/>
                <a:gd name="connsiteY6" fmla="*/ 67 h 10000"/>
                <a:gd name="connsiteX7" fmla="*/ 6358 w 10159"/>
                <a:gd name="connsiteY7" fmla="*/ 5 h 10000"/>
                <a:gd name="connsiteX8" fmla="*/ 7990 w 10159"/>
                <a:gd name="connsiteY8" fmla="*/ 17 h 10000"/>
                <a:gd name="connsiteX9" fmla="*/ 10159 w 10159"/>
                <a:gd name="connsiteY9" fmla="*/ 88 h 10000"/>
                <a:gd name="connsiteX0" fmla="*/ 0 w 10144"/>
                <a:gd name="connsiteY0" fmla="*/ 10000 h 10000"/>
                <a:gd name="connsiteX1" fmla="*/ 263 w 10144"/>
                <a:gd name="connsiteY1" fmla="*/ 5940 h 10000"/>
                <a:gd name="connsiteX2" fmla="*/ 628 w 10144"/>
                <a:gd name="connsiteY2" fmla="*/ 2584 h 10000"/>
                <a:gd name="connsiteX3" fmla="*/ 960 w 10144"/>
                <a:gd name="connsiteY3" fmla="*/ 1294 h 10000"/>
                <a:gd name="connsiteX4" fmla="*/ 1446 w 10144"/>
                <a:gd name="connsiteY4" fmla="*/ 539 h 10000"/>
                <a:gd name="connsiteX5" fmla="*/ 2598 w 10144"/>
                <a:gd name="connsiteY5" fmla="*/ 139 h 10000"/>
                <a:gd name="connsiteX6" fmla="*/ 3863 w 10144"/>
                <a:gd name="connsiteY6" fmla="*/ 67 h 10000"/>
                <a:gd name="connsiteX7" fmla="*/ 6343 w 10144"/>
                <a:gd name="connsiteY7" fmla="*/ 5 h 10000"/>
                <a:gd name="connsiteX8" fmla="*/ 7975 w 10144"/>
                <a:gd name="connsiteY8" fmla="*/ 17 h 10000"/>
                <a:gd name="connsiteX9" fmla="*/ 10144 w 10144"/>
                <a:gd name="connsiteY9" fmla="*/ 88 h 10000"/>
                <a:gd name="connsiteX0" fmla="*/ 0 w 10144"/>
                <a:gd name="connsiteY0" fmla="*/ 10000 h 10000"/>
                <a:gd name="connsiteX1" fmla="*/ 263 w 10144"/>
                <a:gd name="connsiteY1" fmla="*/ 5940 h 10000"/>
                <a:gd name="connsiteX2" fmla="*/ 628 w 10144"/>
                <a:gd name="connsiteY2" fmla="*/ 2584 h 10000"/>
                <a:gd name="connsiteX3" fmla="*/ 960 w 10144"/>
                <a:gd name="connsiteY3" fmla="*/ 1294 h 10000"/>
                <a:gd name="connsiteX4" fmla="*/ 1446 w 10144"/>
                <a:gd name="connsiteY4" fmla="*/ 539 h 10000"/>
                <a:gd name="connsiteX5" fmla="*/ 2598 w 10144"/>
                <a:gd name="connsiteY5" fmla="*/ 139 h 10000"/>
                <a:gd name="connsiteX6" fmla="*/ 3863 w 10144"/>
                <a:gd name="connsiteY6" fmla="*/ 67 h 10000"/>
                <a:gd name="connsiteX7" fmla="*/ 6343 w 10144"/>
                <a:gd name="connsiteY7" fmla="*/ 5 h 10000"/>
                <a:gd name="connsiteX8" fmla="*/ 7975 w 10144"/>
                <a:gd name="connsiteY8" fmla="*/ 17 h 10000"/>
                <a:gd name="connsiteX9" fmla="*/ 10144 w 10144"/>
                <a:gd name="connsiteY9" fmla="*/ 88 h 10000"/>
                <a:gd name="connsiteX0" fmla="*/ 0 w 10144"/>
                <a:gd name="connsiteY0" fmla="*/ 10000 h 10000"/>
                <a:gd name="connsiteX1" fmla="*/ 263 w 10144"/>
                <a:gd name="connsiteY1" fmla="*/ 5731 h 10000"/>
                <a:gd name="connsiteX2" fmla="*/ 628 w 10144"/>
                <a:gd name="connsiteY2" fmla="*/ 2584 h 10000"/>
                <a:gd name="connsiteX3" fmla="*/ 960 w 10144"/>
                <a:gd name="connsiteY3" fmla="*/ 1294 h 10000"/>
                <a:gd name="connsiteX4" fmla="*/ 1446 w 10144"/>
                <a:gd name="connsiteY4" fmla="*/ 539 h 10000"/>
                <a:gd name="connsiteX5" fmla="*/ 2598 w 10144"/>
                <a:gd name="connsiteY5" fmla="*/ 139 h 10000"/>
                <a:gd name="connsiteX6" fmla="*/ 3863 w 10144"/>
                <a:gd name="connsiteY6" fmla="*/ 67 h 10000"/>
                <a:gd name="connsiteX7" fmla="*/ 6343 w 10144"/>
                <a:gd name="connsiteY7" fmla="*/ 5 h 10000"/>
                <a:gd name="connsiteX8" fmla="*/ 7975 w 10144"/>
                <a:gd name="connsiteY8" fmla="*/ 17 h 10000"/>
                <a:gd name="connsiteX9" fmla="*/ 10144 w 10144"/>
                <a:gd name="connsiteY9" fmla="*/ 8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44" h="10000">
                  <a:moveTo>
                    <a:pt x="0" y="10000"/>
                  </a:moveTo>
                  <a:cubicBezTo>
                    <a:pt x="113" y="7995"/>
                    <a:pt x="158" y="6967"/>
                    <a:pt x="263" y="5731"/>
                  </a:cubicBezTo>
                  <a:cubicBezTo>
                    <a:pt x="368" y="4495"/>
                    <a:pt x="512" y="3324"/>
                    <a:pt x="628" y="2584"/>
                  </a:cubicBezTo>
                  <a:cubicBezTo>
                    <a:pt x="744" y="1845"/>
                    <a:pt x="824" y="1635"/>
                    <a:pt x="960" y="1294"/>
                  </a:cubicBezTo>
                  <a:cubicBezTo>
                    <a:pt x="1096" y="954"/>
                    <a:pt x="1173" y="732"/>
                    <a:pt x="1446" y="539"/>
                  </a:cubicBezTo>
                  <a:cubicBezTo>
                    <a:pt x="1720" y="347"/>
                    <a:pt x="2196" y="218"/>
                    <a:pt x="2598" y="139"/>
                  </a:cubicBezTo>
                  <a:cubicBezTo>
                    <a:pt x="3001" y="62"/>
                    <a:pt x="3239" y="90"/>
                    <a:pt x="3863" y="67"/>
                  </a:cubicBezTo>
                  <a:cubicBezTo>
                    <a:pt x="4487" y="45"/>
                    <a:pt x="5658" y="27"/>
                    <a:pt x="6343" y="5"/>
                  </a:cubicBezTo>
                  <a:cubicBezTo>
                    <a:pt x="7028" y="-17"/>
                    <a:pt x="7341" y="45"/>
                    <a:pt x="7975" y="17"/>
                  </a:cubicBezTo>
                  <a:cubicBezTo>
                    <a:pt x="8609" y="-11"/>
                    <a:pt x="9783" y="104"/>
                    <a:pt x="10144" y="88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69" name="Line 72"/>
            <p:cNvSpPr>
              <a:spLocks noChangeShapeType="1"/>
            </p:cNvSpPr>
            <p:nvPr/>
          </p:nvSpPr>
          <p:spPr bwMode="auto">
            <a:xfrm flipH="1" flipV="1">
              <a:off x="6302377" y="3269068"/>
              <a:ext cx="0" cy="25209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70" name="Rectangle 73"/>
            <p:cNvSpPr>
              <a:spLocks noChangeArrowheads="1"/>
            </p:cNvSpPr>
            <p:nvPr/>
          </p:nvSpPr>
          <p:spPr bwMode="auto">
            <a:xfrm>
              <a:off x="6157914" y="5861456"/>
              <a:ext cx="314189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dirty="0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  <a:endParaRPr lang="en-US" altLang="ja-JP" sz="2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1" name="Rectangle 74"/>
            <p:cNvSpPr>
              <a:spLocks noChangeArrowheads="1"/>
            </p:cNvSpPr>
            <p:nvPr/>
          </p:nvSpPr>
          <p:spPr bwMode="auto">
            <a:xfrm>
              <a:off x="5873629" y="3117450"/>
              <a:ext cx="357470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en-US" altLang="ja-JP" sz="2000" i="1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2" name="Rectangle 76"/>
            <p:cNvSpPr>
              <a:spLocks noChangeArrowheads="1"/>
            </p:cNvSpPr>
            <p:nvPr/>
          </p:nvSpPr>
          <p:spPr bwMode="auto">
            <a:xfrm>
              <a:off x="5364784" y="5861480"/>
              <a:ext cx="58509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FB</a:t>
              </a:r>
            </a:p>
          </p:txBody>
        </p:sp>
        <p:sp>
          <p:nvSpPr>
            <p:cNvPr id="73" name="Rectangle 77"/>
            <p:cNvSpPr>
              <a:spLocks noChangeArrowheads="1"/>
            </p:cNvSpPr>
            <p:nvPr/>
          </p:nvSpPr>
          <p:spPr bwMode="auto">
            <a:xfrm>
              <a:off x="6592839" y="5861456"/>
              <a:ext cx="50013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th</a:t>
              </a:r>
            </a:p>
          </p:txBody>
        </p:sp>
        <p:sp>
          <p:nvSpPr>
            <p:cNvPr id="74" name="Rectangle 78"/>
            <p:cNvSpPr>
              <a:spLocks noChangeArrowheads="1"/>
            </p:cNvSpPr>
            <p:nvPr/>
          </p:nvSpPr>
          <p:spPr bwMode="auto">
            <a:xfrm>
              <a:off x="7578945" y="5888060"/>
              <a:ext cx="480901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G</a:t>
              </a:r>
            </a:p>
          </p:txBody>
        </p:sp>
        <p:sp>
          <p:nvSpPr>
            <p:cNvPr id="75" name="Line 79"/>
            <p:cNvSpPr>
              <a:spLocks noChangeShapeType="1"/>
            </p:cNvSpPr>
            <p:nvPr/>
          </p:nvSpPr>
          <p:spPr bwMode="auto">
            <a:xfrm>
              <a:off x="5709129" y="5645556"/>
              <a:ext cx="0" cy="1444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 sz="1600"/>
            </a:p>
          </p:txBody>
        </p:sp>
        <p:sp>
          <p:nvSpPr>
            <p:cNvPr id="76" name="Line 80"/>
            <p:cNvSpPr>
              <a:spLocks noChangeShapeType="1"/>
            </p:cNvSpPr>
            <p:nvPr/>
          </p:nvSpPr>
          <p:spPr bwMode="auto">
            <a:xfrm flipH="1">
              <a:off x="6302377" y="3868282"/>
              <a:ext cx="144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 i="1"/>
            </a:p>
          </p:txBody>
        </p:sp>
        <p:sp>
          <p:nvSpPr>
            <p:cNvPr id="77" name="Line 81"/>
            <p:cNvSpPr>
              <a:spLocks noChangeShapeType="1"/>
            </p:cNvSpPr>
            <p:nvPr/>
          </p:nvSpPr>
          <p:spPr bwMode="auto">
            <a:xfrm>
              <a:off x="6744946" y="5645556"/>
              <a:ext cx="0" cy="1444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 sz="1600"/>
            </a:p>
          </p:txBody>
        </p:sp>
        <p:sp>
          <p:nvSpPr>
            <p:cNvPr id="78" name="Line 83"/>
            <p:cNvSpPr>
              <a:spLocks noChangeShapeType="1"/>
            </p:cNvSpPr>
            <p:nvPr/>
          </p:nvSpPr>
          <p:spPr bwMode="auto">
            <a:xfrm>
              <a:off x="4284664" y="5790018"/>
              <a:ext cx="4680520" cy="79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79" name="フリーフォーム 78"/>
            <p:cNvSpPr/>
            <p:nvPr/>
          </p:nvSpPr>
          <p:spPr>
            <a:xfrm>
              <a:off x="6522938" y="4730245"/>
              <a:ext cx="159036" cy="186720"/>
            </a:xfrm>
            <a:custGeom>
              <a:avLst/>
              <a:gdLst>
                <a:gd name="connsiteX0" fmla="*/ 0 w 152400"/>
                <a:gd name="connsiteY0" fmla="*/ 222250 h 222250"/>
                <a:gd name="connsiteX1" fmla="*/ 69850 w 152400"/>
                <a:gd name="connsiteY1" fmla="*/ 184150 h 222250"/>
                <a:gd name="connsiteX2" fmla="*/ 114300 w 152400"/>
                <a:gd name="connsiteY2" fmla="*/ 76200 h 222250"/>
                <a:gd name="connsiteX3" fmla="*/ 152400 w 152400"/>
                <a:gd name="connsiteY3" fmla="*/ 0 h 222250"/>
                <a:gd name="connsiteX0" fmla="*/ 0 w 152400"/>
                <a:gd name="connsiteY0" fmla="*/ 222250 h 222250"/>
                <a:gd name="connsiteX1" fmla="*/ 69850 w 152400"/>
                <a:gd name="connsiteY1" fmla="*/ 184150 h 222250"/>
                <a:gd name="connsiteX2" fmla="*/ 114300 w 152400"/>
                <a:gd name="connsiteY2" fmla="*/ 125604 h 222250"/>
                <a:gd name="connsiteX3" fmla="*/ 152400 w 152400"/>
                <a:gd name="connsiteY3" fmla="*/ 0 h 222250"/>
                <a:gd name="connsiteX0" fmla="*/ 0 w 152400"/>
                <a:gd name="connsiteY0" fmla="*/ 222250 h 222250"/>
                <a:gd name="connsiteX1" fmla="*/ 54849 w 152400"/>
                <a:gd name="connsiteY1" fmla="*/ 198265 h 222250"/>
                <a:gd name="connsiteX2" fmla="*/ 114300 w 152400"/>
                <a:gd name="connsiteY2" fmla="*/ 125604 h 222250"/>
                <a:gd name="connsiteX3" fmla="*/ 152400 w 152400"/>
                <a:gd name="connsiteY3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222250">
                  <a:moveTo>
                    <a:pt x="0" y="222250"/>
                  </a:moveTo>
                  <a:cubicBezTo>
                    <a:pt x="25400" y="215371"/>
                    <a:pt x="35799" y="214373"/>
                    <a:pt x="54849" y="198265"/>
                  </a:cubicBezTo>
                  <a:cubicBezTo>
                    <a:pt x="73899" y="182157"/>
                    <a:pt x="98042" y="158648"/>
                    <a:pt x="114300" y="125604"/>
                  </a:cubicBezTo>
                  <a:cubicBezTo>
                    <a:pt x="130558" y="92560"/>
                    <a:pt x="140229" y="22754"/>
                    <a:pt x="15240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0" name="直線コネクタ 79"/>
            <p:cNvCxnSpPr>
              <a:stCxn id="68" idx="0"/>
              <a:endCxn id="68" idx="0"/>
            </p:cNvCxnSpPr>
            <p:nvPr/>
          </p:nvCxnSpPr>
          <p:spPr>
            <a:xfrm>
              <a:off x="6700974" y="4783547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/>
            <p:cNvCxnSpPr>
              <a:stCxn id="68" idx="0"/>
            </p:cNvCxnSpPr>
            <p:nvPr/>
          </p:nvCxnSpPr>
          <p:spPr>
            <a:xfrm flipH="1">
              <a:off x="6643950" y="4783547"/>
              <a:ext cx="57024" cy="6462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フリーフォーム 81"/>
            <p:cNvSpPr/>
            <p:nvPr/>
          </p:nvSpPr>
          <p:spPr>
            <a:xfrm>
              <a:off x="6477509" y="5429834"/>
              <a:ext cx="166440" cy="359638"/>
            </a:xfrm>
            <a:custGeom>
              <a:avLst/>
              <a:gdLst>
                <a:gd name="connsiteX0" fmla="*/ 0 w 152400"/>
                <a:gd name="connsiteY0" fmla="*/ 222250 h 222250"/>
                <a:gd name="connsiteX1" fmla="*/ 69850 w 152400"/>
                <a:gd name="connsiteY1" fmla="*/ 184150 h 222250"/>
                <a:gd name="connsiteX2" fmla="*/ 114300 w 152400"/>
                <a:gd name="connsiteY2" fmla="*/ 76200 h 222250"/>
                <a:gd name="connsiteX3" fmla="*/ 152400 w 152400"/>
                <a:gd name="connsiteY3" fmla="*/ 0 h 222250"/>
                <a:gd name="connsiteX0" fmla="*/ 0 w 152400"/>
                <a:gd name="connsiteY0" fmla="*/ 222250 h 222250"/>
                <a:gd name="connsiteX1" fmla="*/ 69850 w 152400"/>
                <a:gd name="connsiteY1" fmla="*/ 184150 h 222250"/>
                <a:gd name="connsiteX2" fmla="*/ 114300 w 152400"/>
                <a:gd name="connsiteY2" fmla="*/ 125604 h 222250"/>
                <a:gd name="connsiteX3" fmla="*/ 152400 w 152400"/>
                <a:gd name="connsiteY3" fmla="*/ 0 h 222250"/>
                <a:gd name="connsiteX0" fmla="*/ 0 w 152400"/>
                <a:gd name="connsiteY0" fmla="*/ 222250 h 222250"/>
                <a:gd name="connsiteX1" fmla="*/ 54849 w 152400"/>
                <a:gd name="connsiteY1" fmla="*/ 198265 h 222250"/>
                <a:gd name="connsiteX2" fmla="*/ 114300 w 152400"/>
                <a:gd name="connsiteY2" fmla="*/ 125604 h 222250"/>
                <a:gd name="connsiteX3" fmla="*/ 152400 w 152400"/>
                <a:gd name="connsiteY3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222250">
                  <a:moveTo>
                    <a:pt x="0" y="222250"/>
                  </a:moveTo>
                  <a:cubicBezTo>
                    <a:pt x="25400" y="215371"/>
                    <a:pt x="35799" y="214373"/>
                    <a:pt x="54849" y="198265"/>
                  </a:cubicBezTo>
                  <a:cubicBezTo>
                    <a:pt x="73899" y="182157"/>
                    <a:pt x="98042" y="158648"/>
                    <a:pt x="114300" y="125604"/>
                  </a:cubicBezTo>
                  <a:cubicBezTo>
                    <a:pt x="130558" y="92560"/>
                    <a:pt x="140229" y="22754"/>
                    <a:pt x="15240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7" name="テキスト ボックス 29"/>
          <p:cNvSpPr txBox="1"/>
          <p:nvPr/>
        </p:nvSpPr>
        <p:spPr>
          <a:xfrm>
            <a:off x="7780233" y="2843574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6.8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8" name="テキスト ボックス 29"/>
          <p:cNvSpPr txBox="1"/>
          <p:nvPr/>
        </p:nvSpPr>
        <p:spPr>
          <a:xfrm>
            <a:off x="6315361" y="6395833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6.9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E5FB371-05F7-C94D-BA62-39C51C9243C5}"/>
              </a:ext>
            </a:extLst>
          </p:cNvPr>
          <p:cNvGrpSpPr/>
          <p:nvPr/>
        </p:nvGrpSpPr>
        <p:grpSpPr>
          <a:xfrm>
            <a:off x="4643438" y="764456"/>
            <a:ext cx="3384551" cy="2448520"/>
            <a:chOff x="4643438" y="648209"/>
            <a:chExt cx="3384551" cy="2448520"/>
          </a:xfrm>
        </p:grpSpPr>
        <p:sp>
          <p:nvSpPr>
            <p:cNvPr id="17419" name="Rectangle 3"/>
            <p:cNvSpPr>
              <a:spLocks noChangeArrowheads="1"/>
            </p:cNvSpPr>
            <p:nvPr/>
          </p:nvSpPr>
          <p:spPr bwMode="auto">
            <a:xfrm>
              <a:off x="5095876" y="1461604"/>
              <a:ext cx="2139950" cy="2809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420" name="Rectangle 4"/>
            <p:cNvSpPr>
              <a:spLocks noChangeArrowheads="1"/>
            </p:cNvSpPr>
            <p:nvPr/>
          </p:nvSpPr>
          <p:spPr bwMode="auto">
            <a:xfrm>
              <a:off x="4648201" y="1926742"/>
              <a:ext cx="3019425" cy="88106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421" name="Arc 5"/>
            <p:cNvSpPr>
              <a:spLocks/>
            </p:cNvSpPr>
            <p:nvPr/>
          </p:nvSpPr>
          <p:spPr bwMode="auto">
            <a:xfrm>
              <a:off x="4643438" y="1920392"/>
              <a:ext cx="792163" cy="2413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</a:path>
                <a:path w="21600" h="21600" stroke="0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  <a:lnTo>
                    <a:pt x="0" y="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22" name="Arc 6"/>
            <p:cNvSpPr>
              <a:spLocks/>
            </p:cNvSpPr>
            <p:nvPr/>
          </p:nvSpPr>
          <p:spPr bwMode="auto">
            <a:xfrm>
              <a:off x="6902451" y="1920392"/>
              <a:ext cx="766763" cy="23336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23" name="Line 7"/>
            <p:cNvSpPr>
              <a:spLocks noChangeShapeType="1"/>
            </p:cNvSpPr>
            <p:nvPr/>
          </p:nvSpPr>
          <p:spPr bwMode="auto">
            <a:xfrm flipV="1">
              <a:off x="5148263" y="2015642"/>
              <a:ext cx="647700" cy="2222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24" name="Rectangle 8"/>
            <p:cNvSpPr>
              <a:spLocks noChangeArrowheads="1"/>
            </p:cNvSpPr>
            <p:nvPr/>
          </p:nvSpPr>
          <p:spPr bwMode="auto">
            <a:xfrm>
              <a:off x="5795963" y="1799742"/>
              <a:ext cx="474489" cy="585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3200" b="1" i="1" dirty="0">
                  <a:solidFill>
                    <a:srgbClr val="0000FF"/>
                  </a:solidFill>
                  <a:latin typeface="Times New Roman" pitchFamily="18" charset="0"/>
                </a:rPr>
                <a:t>v</a:t>
              </a:r>
              <a:r>
                <a:rPr lang="en-US" altLang="ja-JP" sz="3200" b="1" baseline="-25000" dirty="0">
                  <a:solidFill>
                    <a:srgbClr val="0000FF"/>
                  </a:solidFill>
                  <a:latin typeface="Times New Roman" pitchFamily="18" charset="0"/>
                </a:rPr>
                <a:t>s</a:t>
              </a:r>
            </a:p>
          </p:txBody>
        </p:sp>
        <p:sp>
          <p:nvSpPr>
            <p:cNvPr id="17425" name="Rectangle 9"/>
            <p:cNvSpPr>
              <a:spLocks noChangeArrowheads="1"/>
            </p:cNvSpPr>
            <p:nvPr/>
          </p:nvSpPr>
          <p:spPr bwMode="auto">
            <a:xfrm>
              <a:off x="4932363" y="2085492"/>
              <a:ext cx="64770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3200" b="1">
                  <a:solidFill>
                    <a:schemeClr val="accent1"/>
                  </a:solidFill>
                  <a:latin typeface="Times New Roman" pitchFamily="18" charset="0"/>
                </a:rPr>
                <a:t>Q</a:t>
              </a:r>
              <a:r>
                <a:rPr lang="en-US" altLang="ja-JP" sz="3200" b="1" baseline="-25000">
                  <a:solidFill>
                    <a:schemeClr val="accent1"/>
                  </a:solidFill>
                  <a:latin typeface="Times New Roman" pitchFamily="18" charset="0"/>
                </a:rPr>
                <a:t>S</a:t>
              </a:r>
            </a:p>
          </p:txBody>
        </p:sp>
        <p:grpSp>
          <p:nvGrpSpPr>
            <p:cNvPr id="17426" name="Group 75"/>
            <p:cNvGrpSpPr>
              <a:grpSpLocks/>
            </p:cNvGrpSpPr>
            <p:nvPr/>
          </p:nvGrpSpPr>
          <p:grpSpPr bwMode="auto">
            <a:xfrm>
              <a:off x="5507038" y="864704"/>
              <a:ext cx="431800" cy="2232025"/>
              <a:chOff x="3379" y="527"/>
              <a:chExt cx="272" cy="1406"/>
            </a:xfrm>
          </p:grpSpPr>
          <p:sp>
            <p:nvSpPr>
              <p:cNvPr id="17440" name="Line 15"/>
              <p:cNvSpPr>
                <a:spLocks noChangeShapeType="1"/>
              </p:cNvSpPr>
              <p:nvPr/>
            </p:nvSpPr>
            <p:spPr bwMode="auto">
              <a:xfrm flipV="1">
                <a:off x="3379" y="799"/>
                <a:ext cx="0" cy="1134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7441" name="Line 16"/>
              <p:cNvSpPr>
                <a:spLocks noChangeShapeType="1"/>
              </p:cNvSpPr>
              <p:nvPr/>
            </p:nvSpPr>
            <p:spPr bwMode="auto">
              <a:xfrm flipV="1">
                <a:off x="3651" y="527"/>
                <a:ext cx="0" cy="136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7442" name="Line 17"/>
              <p:cNvSpPr>
                <a:spLocks noChangeShapeType="1"/>
              </p:cNvSpPr>
              <p:nvPr/>
            </p:nvSpPr>
            <p:spPr bwMode="auto">
              <a:xfrm flipV="1">
                <a:off x="3379" y="527"/>
                <a:ext cx="272" cy="272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7443" name="Line 18"/>
              <p:cNvSpPr>
                <a:spLocks noChangeShapeType="1"/>
              </p:cNvSpPr>
              <p:nvPr/>
            </p:nvSpPr>
            <p:spPr bwMode="auto">
              <a:xfrm flipV="1">
                <a:off x="3379" y="1751"/>
                <a:ext cx="182" cy="182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7427" name="Line 19"/>
            <p:cNvSpPr>
              <a:spLocks noChangeShapeType="1"/>
            </p:cNvSpPr>
            <p:nvPr/>
          </p:nvSpPr>
          <p:spPr bwMode="auto">
            <a:xfrm flipV="1">
              <a:off x="7235826" y="1080604"/>
              <a:ext cx="360363" cy="360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7428" name="Line 20"/>
            <p:cNvSpPr>
              <a:spLocks noChangeShapeType="1"/>
            </p:cNvSpPr>
            <p:nvPr/>
          </p:nvSpPr>
          <p:spPr bwMode="auto">
            <a:xfrm flipV="1">
              <a:off x="5075238" y="1080604"/>
              <a:ext cx="360363" cy="360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7429" name="Line 21"/>
            <p:cNvSpPr>
              <a:spLocks noChangeShapeType="1"/>
            </p:cNvSpPr>
            <p:nvPr/>
          </p:nvSpPr>
          <p:spPr bwMode="auto">
            <a:xfrm>
              <a:off x="5435601" y="1080604"/>
              <a:ext cx="21605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7430" name="Line 22"/>
            <p:cNvSpPr>
              <a:spLocks noChangeShapeType="1"/>
            </p:cNvSpPr>
            <p:nvPr/>
          </p:nvSpPr>
          <p:spPr bwMode="auto">
            <a:xfrm flipV="1">
              <a:off x="7235826" y="1367942"/>
              <a:ext cx="360363" cy="360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7431" name="Line 23"/>
            <p:cNvSpPr>
              <a:spLocks noChangeShapeType="1"/>
            </p:cNvSpPr>
            <p:nvPr/>
          </p:nvSpPr>
          <p:spPr bwMode="auto">
            <a:xfrm>
              <a:off x="7596188" y="1080604"/>
              <a:ext cx="0" cy="2873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7432" name="Line 24"/>
            <p:cNvSpPr>
              <a:spLocks noChangeShapeType="1"/>
            </p:cNvSpPr>
            <p:nvPr/>
          </p:nvSpPr>
          <p:spPr bwMode="auto">
            <a:xfrm flipV="1">
              <a:off x="7667626" y="1583842"/>
              <a:ext cx="360363" cy="360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7433" name="Line 25"/>
            <p:cNvSpPr>
              <a:spLocks noChangeShapeType="1"/>
            </p:cNvSpPr>
            <p:nvPr/>
          </p:nvSpPr>
          <p:spPr bwMode="auto">
            <a:xfrm>
              <a:off x="7378701" y="1583842"/>
              <a:ext cx="649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7434" name="Line 26"/>
            <p:cNvSpPr>
              <a:spLocks noChangeShapeType="1"/>
            </p:cNvSpPr>
            <p:nvPr/>
          </p:nvSpPr>
          <p:spPr bwMode="auto">
            <a:xfrm flipV="1">
              <a:off x="7667626" y="2449029"/>
              <a:ext cx="360363" cy="360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7435" name="Line 27"/>
            <p:cNvSpPr>
              <a:spLocks noChangeShapeType="1"/>
            </p:cNvSpPr>
            <p:nvPr/>
          </p:nvSpPr>
          <p:spPr bwMode="auto">
            <a:xfrm>
              <a:off x="8027988" y="1583842"/>
              <a:ext cx="0" cy="8651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7436" name="Line 24"/>
            <p:cNvSpPr>
              <a:spLocks noChangeShapeType="1"/>
            </p:cNvSpPr>
            <p:nvPr/>
          </p:nvSpPr>
          <p:spPr bwMode="auto">
            <a:xfrm flipV="1">
              <a:off x="4643438" y="1585429"/>
              <a:ext cx="360363" cy="360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7437" name="Line 25"/>
            <p:cNvSpPr>
              <a:spLocks noChangeShapeType="1"/>
            </p:cNvSpPr>
            <p:nvPr/>
          </p:nvSpPr>
          <p:spPr bwMode="auto">
            <a:xfrm>
              <a:off x="5003801" y="1585429"/>
              <a:ext cx="730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7438" name="Line 24"/>
            <p:cNvSpPr>
              <a:spLocks noChangeShapeType="1"/>
            </p:cNvSpPr>
            <p:nvPr/>
          </p:nvSpPr>
          <p:spPr bwMode="auto">
            <a:xfrm flipV="1">
              <a:off x="5435601" y="1728304"/>
              <a:ext cx="215900" cy="215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7439" name="Line 24"/>
            <p:cNvSpPr>
              <a:spLocks noChangeShapeType="1"/>
            </p:cNvSpPr>
            <p:nvPr/>
          </p:nvSpPr>
          <p:spPr bwMode="auto">
            <a:xfrm flipV="1">
              <a:off x="6875463" y="1728304"/>
              <a:ext cx="215900" cy="215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59" name="Line 17">
              <a:extLst>
                <a:ext uri="{FF2B5EF4-FFF2-40B4-BE49-F238E27FC236}">
                  <a16:creationId xmlns:a16="http://schemas.microsoft.com/office/drawing/2014/main" id="{539632E4-2696-7D47-96E7-9E65FD3CF0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64336" y="834490"/>
              <a:ext cx="431800" cy="431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83" name="Rectangle 8">
              <a:extLst>
                <a:ext uri="{FF2B5EF4-FFF2-40B4-BE49-F238E27FC236}">
                  <a16:creationId xmlns:a16="http://schemas.microsoft.com/office/drawing/2014/main" id="{D33097EA-149D-3D48-997C-097402CBF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8712" y="648209"/>
              <a:ext cx="460062" cy="462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400" b="1" i="1" dirty="0">
                  <a:latin typeface="Times New Roman" pitchFamily="18" charset="0"/>
                </a:rPr>
                <a:t>W</a:t>
              </a:r>
              <a:endParaRPr lang="en-US" altLang="ja-JP" sz="2400" b="1" i="1" baseline="-25000" dirty="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theme/theme1.xml><?xml version="1.0" encoding="utf-8"?>
<a:theme xmlns:a="http://schemas.openxmlformats.org/drawingml/2006/main" name="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1_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1_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3726</TotalTime>
  <Words>1006</Words>
  <Application>Microsoft Macintosh PowerPoint</Application>
  <PresentationFormat>画面に合わせる (4:3)</PresentationFormat>
  <Paragraphs>331</Paragraphs>
  <Slides>26</Slides>
  <Notes>11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4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26</vt:i4>
      </vt:variant>
    </vt:vector>
  </HeadingPairs>
  <TitlesOfParts>
    <vt:vector size="43" baseType="lpstr">
      <vt:lpstr>HGP創英角ｺﾞｼｯｸUB</vt:lpstr>
      <vt:lpstr>ＭＳ Ｐゴシック</vt:lpstr>
      <vt:lpstr>ＭＳ Ｐゴシック</vt:lpstr>
      <vt:lpstr>ＭＳ ゴシック</vt:lpstr>
      <vt:lpstr>游ゴシック</vt:lpstr>
      <vt:lpstr>游ゴシック Light</vt:lpstr>
      <vt:lpstr>Arial</vt:lpstr>
      <vt:lpstr>Calibri</vt:lpstr>
      <vt:lpstr>Cambria Math</vt:lpstr>
      <vt:lpstr>Helvetica</vt:lpstr>
      <vt:lpstr>Symbol</vt:lpstr>
      <vt:lpstr>Times New Roman</vt:lpstr>
      <vt:lpstr>Toshiba PowerPoint</vt:lpstr>
      <vt:lpstr>デザインの設定</vt:lpstr>
      <vt:lpstr>1_Toshiba PowerPoint</vt:lpstr>
      <vt:lpstr>2_Toshiba PowerPoint</vt:lpstr>
      <vt:lpstr>数式</vt:lpstr>
      <vt:lpstr>6. MOS トランジスタ</vt:lpstr>
      <vt:lpstr>MOSFETのバンド図(1/2)</vt:lpstr>
      <vt:lpstr>MOSFETのバンド図(2/2)</vt:lpstr>
      <vt:lpstr>6. MOS トランジスタ</vt:lpstr>
      <vt:lpstr>ID-VG特性</vt:lpstr>
      <vt:lpstr>ID-VD特性 (1/2)</vt:lpstr>
      <vt:lpstr>PowerPoint プレゼンテーション</vt:lpstr>
      <vt:lpstr>基本式 (1/3)</vt:lpstr>
      <vt:lpstr>基本式 (2/3)： QS</vt:lpstr>
      <vt:lpstr>基本式 (3/3)： vS</vt:lpstr>
      <vt:lpstr>ID-VD特性</vt:lpstr>
      <vt:lpstr>VDsat ≡ VG - Vth： 具体的な説明</vt:lpstr>
      <vt:lpstr>線形領域</vt:lpstr>
      <vt:lpstr>飽和領域(1/2)</vt:lpstr>
      <vt:lpstr>飽和領域(2/2)</vt:lpstr>
      <vt:lpstr>演習</vt:lpstr>
      <vt:lpstr>6. MOS トランジスタ</vt:lpstr>
      <vt:lpstr>PMOS：　pチャネルMOSFET</vt:lpstr>
      <vt:lpstr>6. MOS トランジスタ</vt:lpstr>
      <vt:lpstr>抵抗負荷型インバータ(1/2)</vt:lpstr>
      <vt:lpstr>抵抗負荷型インバータ(2/2)</vt:lpstr>
      <vt:lpstr>CMOSインバータ(1/3)</vt:lpstr>
      <vt:lpstr>CMOSインバータ(2/3)： PMOS</vt:lpstr>
      <vt:lpstr>CMOSインバータ(3/3)</vt:lpstr>
      <vt:lpstr>PowerPoint プレゼンテーション</vt:lpstr>
      <vt:lpstr>しきい値電圧Vth</vt:lpstr>
    </vt:vector>
  </TitlesOfParts>
  <Company>（株）東芝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（半IT）新組織体制</dc:title>
  <dc:creator>Administrator</dc:creator>
  <cp:lastModifiedBy>直之 執行</cp:lastModifiedBy>
  <cp:revision>659</cp:revision>
  <cp:lastPrinted>2017-06-18T02:02:32Z</cp:lastPrinted>
  <dcterms:created xsi:type="dcterms:W3CDTF">2009-05-13T02:43:30Z</dcterms:created>
  <dcterms:modified xsi:type="dcterms:W3CDTF">2025-06-22T01:07:21Z</dcterms:modified>
</cp:coreProperties>
</file>